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7"/>
  </p:notesMasterIdLst>
  <p:sldIdLst>
    <p:sldId id="256" r:id="rId5"/>
    <p:sldId id="260" r:id="rId6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46"/>
  </p:normalViewPr>
  <p:slideViewPr>
    <p:cSldViewPr snapToGrid="0" snapToObjects="1">
      <p:cViewPr varScale="1">
        <p:scale>
          <a:sx n="61" d="100"/>
          <a:sy n="61" d="100"/>
        </p:scale>
        <p:origin x="3016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9D60A7-0391-9744-9D53-B4B55000EC2A}" type="datetimeFigureOut">
              <a:rPr lang="en-GB" smtClean="0"/>
              <a:t>29/11/2023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81D02A-CB8B-5F49-85C4-F9FA939CE4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03604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        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81D02A-CB8B-5F49-85C4-F9FA939CE45A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17783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        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81D02A-CB8B-5F49-85C4-F9FA939CE45A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1762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07062-D193-B24E-A0AC-5EC61DDF5483}" type="datetimeFigureOut">
              <a:rPr lang="en-GB" smtClean="0"/>
              <a:t>29/11/2023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11F10-4705-464C-8CB7-DD272C20B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11952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07062-D193-B24E-A0AC-5EC61DDF5483}" type="datetimeFigureOut">
              <a:rPr lang="en-GB" smtClean="0"/>
              <a:t>29/11/2023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11F10-4705-464C-8CB7-DD272C20B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914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07062-D193-B24E-A0AC-5EC61DDF5483}" type="datetimeFigureOut">
              <a:rPr lang="en-GB" smtClean="0"/>
              <a:t>29/11/2023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11F10-4705-464C-8CB7-DD272C20B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5605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07062-D193-B24E-A0AC-5EC61DDF5483}" type="datetimeFigureOut">
              <a:rPr lang="en-GB" smtClean="0"/>
              <a:t>29/11/2023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11F10-4705-464C-8CB7-DD272C20B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78488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07062-D193-B24E-A0AC-5EC61DDF5483}" type="datetimeFigureOut">
              <a:rPr lang="en-GB" smtClean="0"/>
              <a:t>29/11/2023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11F10-4705-464C-8CB7-DD272C20B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4210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07062-D193-B24E-A0AC-5EC61DDF5483}" type="datetimeFigureOut">
              <a:rPr lang="en-GB" smtClean="0"/>
              <a:t>29/11/2023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11F10-4705-464C-8CB7-DD272C20B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9492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07062-D193-B24E-A0AC-5EC61DDF5483}" type="datetimeFigureOut">
              <a:rPr lang="en-GB" smtClean="0"/>
              <a:t>29/11/2023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11F10-4705-464C-8CB7-DD272C20B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865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07062-D193-B24E-A0AC-5EC61DDF5483}" type="datetimeFigureOut">
              <a:rPr lang="en-GB" smtClean="0"/>
              <a:t>29/11/2023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11F10-4705-464C-8CB7-DD272C20B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3379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07062-D193-B24E-A0AC-5EC61DDF5483}" type="datetimeFigureOut">
              <a:rPr lang="en-GB" smtClean="0"/>
              <a:t>29/11/2023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11F10-4705-464C-8CB7-DD272C20B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8157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07062-D193-B24E-A0AC-5EC61DDF5483}" type="datetimeFigureOut">
              <a:rPr lang="en-GB" smtClean="0"/>
              <a:t>29/11/2023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11F10-4705-464C-8CB7-DD272C20B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1745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07062-D193-B24E-A0AC-5EC61DDF5483}" type="datetimeFigureOut">
              <a:rPr lang="en-GB" smtClean="0"/>
              <a:t>29/11/2023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11F10-4705-464C-8CB7-DD272C20B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6648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407062-D193-B24E-A0AC-5EC61DDF5483}" type="datetimeFigureOut">
              <a:rPr lang="en-GB" smtClean="0"/>
              <a:t>29/11/2023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A11F10-4705-464C-8CB7-DD272C20B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9076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6076163D-76F5-8D4D-B17D-B133E857D0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8993772"/>
              </p:ext>
            </p:extLst>
          </p:nvPr>
        </p:nvGraphicFramePr>
        <p:xfrm>
          <a:off x="210118" y="837394"/>
          <a:ext cx="6508102" cy="2225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69956">
                  <a:extLst>
                    <a:ext uri="{9D8B030D-6E8A-4147-A177-3AD203B41FA5}">
                      <a16:colId xmlns:a16="http://schemas.microsoft.com/office/drawing/2014/main" val="3574742536"/>
                    </a:ext>
                  </a:extLst>
                </a:gridCol>
                <a:gridCol w="1338146">
                  <a:extLst>
                    <a:ext uri="{9D8B030D-6E8A-4147-A177-3AD203B41FA5}">
                      <a16:colId xmlns:a16="http://schemas.microsoft.com/office/drawing/2014/main" val="2461691256"/>
                    </a:ext>
                  </a:extLst>
                </a:gridCol>
              </a:tblGrid>
              <a:tr h="945164">
                <a:tc>
                  <a:txBody>
                    <a:bodyPr/>
                    <a:lstStyle/>
                    <a:p>
                      <a:pPr algn="just"/>
                      <a:r>
                        <a:rPr lang="en-GB" sz="1350" b="0" i="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Tim had hats. He had a small hat. It was red. He had a big hat. It was blue.</a:t>
                      </a:r>
                    </a:p>
                    <a:p>
                      <a:pPr algn="just"/>
                      <a:endParaRPr lang="en-GB" sz="800" b="0" i="0" kern="12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77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lang="en-GB" sz="1350" b="0" i="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Tim liked the small hat. It fit just right. He wore it when he rode his bike.</a:t>
                      </a:r>
                    </a:p>
                    <a:p>
                      <a:pPr algn="just"/>
                      <a:endParaRPr lang="en-GB" sz="800" b="0" i="0" kern="12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77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lang="en-GB" sz="1350" b="0" i="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Tim liked the big hat too. It kept his face cool. He wore it when it was hot.</a:t>
                      </a:r>
                    </a:p>
                    <a:p>
                      <a:pPr algn="just"/>
                      <a:endParaRPr lang="en-GB" sz="800" b="0" i="0" kern="12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77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lang="en-GB" sz="1350" b="0" i="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One day, Tim's friend asked, "Which hat do you like more, Tim?"</a:t>
                      </a:r>
                    </a:p>
                    <a:p>
                      <a:pPr algn="just"/>
                      <a:endParaRPr lang="en-GB" sz="800" b="0" i="0" kern="12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77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lang="en-GB" sz="1350" b="0" i="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Tim said, "I like both hats. The small one for riding, the big one for sun.”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35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37886901"/>
                  </a:ext>
                </a:extLst>
              </a:tr>
            </a:tbl>
          </a:graphicData>
        </a:graphic>
      </p:graphicFrame>
      <p:graphicFrame>
        <p:nvGraphicFramePr>
          <p:cNvPr id="15" name="Table 15">
            <a:extLst>
              <a:ext uri="{FF2B5EF4-FFF2-40B4-BE49-F238E27FC236}">
                <a16:creationId xmlns:a16="http://schemas.microsoft.com/office/drawing/2014/main" id="{C865FD6D-2A94-7640-917E-BB4E64BDA4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8631926"/>
              </p:ext>
            </p:extLst>
          </p:nvPr>
        </p:nvGraphicFramePr>
        <p:xfrm>
          <a:off x="174949" y="3437428"/>
          <a:ext cx="3105580" cy="181851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98433">
                  <a:extLst>
                    <a:ext uri="{9D8B030D-6E8A-4147-A177-3AD203B41FA5}">
                      <a16:colId xmlns:a16="http://schemas.microsoft.com/office/drawing/2014/main" val="4214413417"/>
                    </a:ext>
                  </a:extLst>
                </a:gridCol>
                <a:gridCol w="1507147">
                  <a:extLst>
                    <a:ext uri="{9D8B030D-6E8A-4147-A177-3AD203B41FA5}">
                      <a16:colId xmlns:a16="http://schemas.microsoft.com/office/drawing/2014/main" val="4102236975"/>
                    </a:ext>
                  </a:extLst>
                </a:gridCol>
              </a:tblGrid>
              <a:tr h="904117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latin typeface="Gill Sans MT" panose="020B0502020104020203" pitchFamily="34" charset="77"/>
                        </a:rPr>
                        <a:t>What did Tim have?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4495096"/>
                  </a:ext>
                </a:extLst>
              </a:tr>
              <a:tr h="904117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latin typeface="Gill Sans MT" panose="020B0502020104020203" pitchFamily="34" charset="77"/>
                        </a:rPr>
                        <a:t>When did Tim wear his small hat?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4617531"/>
                  </a:ext>
                </a:extLst>
              </a:tr>
            </a:tbl>
          </a:graphicData>
        </a:graphic>
      </p:graphicFrame>
      <p:graphicFrame>
        <p:nvGraphicFramePr>
          <p:cNvPr id="16" name="Table 16">
            <a:extLst>
              <a:ext uri="{FF2B5EF4-FFF2-40B4-BE49-F238E27FC236}">
                <a16:creationId xmlns:a16="http://schemas.microsoft.com/office/drawing/2014/main" id="{71D680E8-8868-BE48-9692-DDDD638F98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1340676"/>
              </p:ext>
            </p:extLst>
          </p:nvPr>
        </p:nvGraphicFramePr>
        <p:xfrm>
          <a:off x="3428999" y="3437430"/>
          <a:ext cx="3254052" cy="17578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4684">
                  <a:extLst>
                    <a:ext uri="{9D8B030D-6E8A-4147-A177-3AD203B41FA5}">
                      <a16:colId xmlns:a16="http://schemas.microsoft.com/office/drawing/2014/main" val="2028648270"/>
                    </a:ext>
                  </a:extLst>
                </a:gridCol>
                <a:gridCol w="1084684">
                  <a:extLst>
                    <a:ext uri="{9D8B030D-6E8A-4147-A177-3AD203B41FA5}">
                      <a16:colId xmlns:a16="http://schemas.microsoft.com/office/drawing/2014/main" val="3180104294"/>
                    </a:ext>
                  </a:extLst>
                </a:gridCol>
                <a:gridCol w="1084684">
                  <a:extLst>
                    <a:ext uri="{9D8B030D-6E8A-4147-A177-3AD203B41FA5}">
                      <a16:colId xmlns:a16="http://schemas.microsoft.com/office/drawing/2014/main" val="3868746228"/>
                    </a:ext>
                  </a:extLst>
                </a:gridCol>
              </a:tblGrid>
              <a:tr h="585942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Gill Sans MT" panose="020B0502020104020203" pitchFamily="34" charset="77"/>
                        </a:rPr>
                        <a:t>small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Gill Sans MT" panose="020B0502020104020203" pitchFamily="34" charset="77"/>
                        </a:rPr>
                        <a:t>blue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1448303"/>
                  </a:ext>
                </a:extLst>
              </a:tr>
              <a:tr h="585942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Gill Sans MT" panose="020B0502020104020203" pitchFamily="34" charset="77"/>
                        </a:rPr>
                        <a:t>big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Gill Sans MT" panose="020B0502020104020203" pitchFamily="34" charset="77"/>
                        </a:rPr>
                        <a:t>right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4829643"/>
                  </a:ext>
                </a:extLst>
              </a:tr>
              <a:tr h="585942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Gill Sans MT" panose="020B0502020104020203" pitchFamily="34" charset="77"/>
                        </a:rPr>
                        <a:t>fit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Gill Sans MT" panose="020B0502020104020203" pitchFamily="34" charset="77"/>
                        </a:rPr>
                        <a:t>red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7721171"/>
                  </a:ext>
                </a:extLst>
              </a:tr>
            </a:tbl>
          </a:graphicData>
        </a:graphic>
      </p:graphicFrame>
      <p:pic>
        <p:nvPicPr>
          <p:cNvPr id="18" name="Picture 17" descr="Text&#10;&#10;Description automatically generated">
            <a:extLst>
              <a:ext uri="{FF2B5EF4-FFF2-40B4-BE49-F238E27FC236}">
                <a16:creationId xmlns:a16="http://schemas.microsoft.com/office/drawing/2014/main" id="{00FE580A-B405-5E42-9630-3CEB831B9EC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863" t="8938" r="37780" b="85301"/>
          <a:stretch/>
        </p:blipFill>
        <p:spPr>
          <a:xfrm>
            <a:off x="136730" y="3185091"/>
            <a:ext cx="862563" cy="195955"/>
          </a:xfrm>
          <a:prstGeom prst="rect">
            <a:avLst/>
          </a:prstGeom>
        </p:spPr>
      </p:pic>
      <p:pic>
        <p:nvPicPr>
          <p:cNvPr id="21" name="Picture 20" descr="Text&#10;&#10;Description automatically generated">
            <a:extLst>
              <a:ext uri="{FF2B5EF4-FFF2-40B4-BE49-F238E27FC236}">
                <a16:creationId xmlns:a16="http://schemas.microsoft.com/office/drawing/2014/main" id="{89F2BD15-412C-1E43-88E2-86F473343A7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351" t="19997" r="58448" b="71197"/>
          <a:stretch/>
        </p:blipFill>
        <p:spPr>
          <a:xfrm>
            <a:off x="3364904" y="3126495"/>
            <a:ext cx="1096975" cy="309600"/>
          </a:xfrm>
          <a:prstGeom prst="rect">
            <a:avLst/>
          </a:prstGeom>
        </p:spPr>
      </p:pic>
      <p:graphicFrame>
        <p:nvGraphicFramePr>
          <p:cNvPr id="22" name="Table 15">
            <a:extLst>
              <a:ext uri="{FF2B5EF4-FFF2-40B4-BE49-F238E27FC236}">
                <a16:creationId xmlns:a16="http://schemas.microsoft.com/office/drawing/2014/main" id="{2F4FA544-6EAC-6548-A628-C39F38AF3A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6659981"/>
              </p:ext>
            </p:extLst>
          </p:nvPr>
        </p:nvGraphicFramePr>
        <p:xfrm>
          <a:off x="189954" y="5688251"/>
          <a:ext cx="6498100" cy="68857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90258">
                  <a:extLst>
                    <a:ext uri="{9D8B030D-6E8A-4147-A177-3AD203B41FA5}">
                      <a16:colId xmlns:a16="http://schemas.microsoft.com/office/drawing/2014/main" val="4214413417"/>
                    </a:ext>
                  </a:extLst>
                </a:gridCol>
                <a:gridCol w="1407842">
                  <a:extLst>
                    <a:ext uri="{9D8B030D-6E8A-4147-A177-3AD203B41FA5}">
                      <a16:colId xmlns:a16="http://schemas.microsoft.com/office/drawing/2014/main" val="4102236975"/>
                    </a:ext>
                  </a:extLst>
                </a:gridCol>
              </a:tblGrid>
              <a:tr h="688571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latin typeface="Gill Sans MT" panose="020B0502020104020203" pitchFamily="34" charset="77"/>
                        </a:rPr>
                        <a:t>Tim wore the red hat when it was hot. 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Gill Sans MT" panose="020B0502020104020203" pitchFamily="34" charset="77"/>
                        </a:rPr>
                        <a:t>T / F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4617531"/>
                  </a:ext>
                </a:extLst>
              </a:tr>
            </a:tbl>
          </a:graphicData>
        </a:graphic>
      </p:graphicFrame>
      <p:pic>
        <p:nvPicPr>
          <p:cNvPr id="23" name="Picture 22" descr="Text&#10;&#10;Description automatically generated">
            <a:extLst>
              <a:ext uri="{FF2B5EF4-FFF2-40B4-BE49-F238E27FC236}">
                <a16:creationId xmlns:a16="http://schemas.microsoft.com/office/drawing/2014/main" id="{CDE0AE30-2692-9E40-A00A-967B7A89F35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607" t="46713" r="27100" b="45677"/>
          <a:stretch/>
        </p:blipFill>
        <p:spPr>
          <a:xfrm>
            <a:off x="6862" y="5395920"/>
            <a:ext cx="1666405" cy="279975"/>
          </a:xfrm>
          <a:prstGeom prst="rect">
            <a:avLst/>
          </a:prstGeom>
        </p:spPr>
      </p:pic>
      <p:graphicFrame>
        <p:nvGraphicFramePr>
          <p:cNvPr id="24" name="Table 15">
            <a:extLst>
              <a:ext uri="{FF2B5EF4-FFF2-40B4-BE49-F238E27FC236}">
                <a16:creationId xmlns:a16="http://schemas.microsoft.com/office/drawing/2014/main" id="{224F00B3-C906-C743-82D6-3F663700A6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6110489"/>
              </p:ext>
            </p:extLst>
          </p:nvPr>
        </p:nvGraphicFramePr>
        <p:xfrm>
          <a:off x="184951" y="6792422"/>
          <a:ext cx="6498071" cy="68670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498071">
                  <a:extLst>
                    <a:ext uri="{9D8B030D-6E8A-4147-A177-3AD203B41FA5}">
                      <a16:colId xmlns:a16="http://schemas.microsoft.com/office/drawing/2014/main" val="4214413417"/>
                    </a:ext>
                  </a:extLst>
                </a:gridCol>
              </a:tblGrid>
              <a:tr h="686702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Tim liked the big hat too. It kept his ___________ cool. He wore it when it was hot.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4495096"/>
                  </a:ext>
                </a:extLst>
              </a:tr>
            </a:tbl>
          </a:graphicData>
        </a:graphic>
      </p:graphicFrame>
      <p:pic>
        <p:nvPicPr>
          <p:cNvPr id="25" name="Picture 24" descr="Text&#10;&#10;Description automatically generated">
            <a:extLst>
              <a:ext uri="{FF2B5EF4-FFF2-40B4-BE49-F238E27FC236}">
                <a16:creationId xmlns:a16="http://schemas.microsoft.com/office/drawing/2014/main" id="{2B7BFBEF-E0BE-9B44-A593-05DDD48EF97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366" t="33135" r="27341" b="58395"/>
          <a:stretch/>
        </p:blipFill>
        <p:spPr>
          <a:xfrm>
            <a:off x="152347" y="6502505"/>
            <a:ext cx="1497264" cy="279974"/>
          </a:xfrm>
          <a:prstGeom prst="rect">
            <a:avLst/>
          </a:prstGeom>
        </p:spPr>
      </p:pic>
      <p:pic>
        <p:nvPicPr>
          <p:cNvPr id="26" name="Picture 25" descr="Text&#10;&#10;Description automatically generated">
            <a:extLst>
              <a:ext uri="{FF2B5EF4-FFF2-40B4-BE49-F238E27FC236}">
                <a16:creationId xmlns:a16="http://schemas.microsoft.com/office/drawing/2014/main" id="{619B67BA-398C-2C48-8305-8199F89D964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528" t="80518" r="25086" b="10679"/>
          <a:stretch/>
        </p:blipFill>
        <p:spPr>
          <a:xfrm>
            <a:off x="67863" y="7604468"/>
            <a:ext cx="1666232" cy="279975"/>
          </a:xfrm>
          <a:prstGeom prst="rect">
            <a:avLst/>
          </a:prstGeom>
        </p:spPr>
      </p:pic>
      <p:graphicFrame>
        <p:nvGraphicFramePr>
          <p:cNvPr id="28" name="Table 28">
            <a:extLst>
              <a:ext uri="{FF2B5EF4-FFF2-40B4-BE49-F238E27FC236}">
                <a16:creationId xmlns:a16="http://schemas.microsoft.com/office/drawing/2014/main" id="{4ED6BCC1-F18B-7A46-86A0-A4C6BDC54D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3453770"/>
              </p:ext>
            </p:extLst>
          </p:nvPr>
        </p:nvGraphicFramePr>
        <p:xfrm>
          <a:off x="1566910" y="7557504"/>
          <a:ext cx="5909157" cy="33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09157">
                  <a:extLst>
                    <a:ext uri="{9D8B030D-6E8A-4147-A177-3AD203B41FA5}">
                      <a16:colId xmlns:a16="http://schemas.microsoft.com/office/drawing/2014/main" val="2238765396"/>
                    </a:ext>
                  </a:extLst>
                </a:gridCol>
              </a:tblGrid>
              <a:tr h="202152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- Which hat did Tim like best? </a:t>
                      </a:r>
                      <a:r>
                        <a:rPr lang="en-GB" sz="1200" dirty="0">
                          <a:latin typeface="Gill Sans MT" panose="020B0502020104020203" pitchFamily="34" charset="77"/>
                        </a:rPr>
                        <a:t>(Circle or shade in the correct answer)</a:t>
                      </a:r>
                      <a:endParaRPr lang="en-GB" sz="95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609457"/>
                  </a:ext>
                </a:extLst>
              </a:tr>
            </a:tbl>
          </a:graphicData>
        </a:graphic>
      </p:graphicFrame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A787B8D8-B78B-5E43-9357-22AD7634CEDF}"/>
              </a:ext>
            </a:extLst>
          </p:cNvPr>
          <p:cNvSpPr/>
          <p:nvPr/>
        </p:nvSpPr>
        <p:spPr>
          <a:xfrm>
            <a:off x="299387" y="7903715"/>
            <a:ext cx="1930326" cy="581891"/>
          </a:xfrm>
          <a:prstGeom prst="roundRect">
            <a:avLst/>
          </a:prstGeom>
          <a:ln w="952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Gill Sans MT" panose="020B0502020104020203" pitchFamily="34" charset="77"/>
              </a:rPr>
              <a:t>red</a:t>
            </a:r>
            <a:endParaRPr lang="en-GB" sz="800" dirty="0">
              <a:latin typeface="Gill Sans MT" panose="020B0502020104020203" pitchFamily="34" charset="77"/>
            </a:endParaRPr>
          </a:p>
        </p:txBody>
      </p:sp>
      <p:graphicFrame>
        <p:nvGraphicFramePr>
          <p:cNvPr id="45" name="Table 28">
            <a:extLst>
              <a:ext uri="{FF2B5EF4-FFF2-40B4-BE49-F238E27FC236}">
                <a16:creationId xmlns:a16="http://schemas.microsoft.com/office/drawing/2014/main" id="{0480B31E-BED5-114D-8D34-1A59EAA1F0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7616712"/>
              </p:ext>
            </p:extLst>
          </p:nvPr>
        </p:nvGraphicFramePr>
        <p:xfrm>
          <a:off x="918012" y="3116005"/>
          <a:ext cx="2725481" cy="33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25481">
                  <a:extLst>
                    <a:ext uri="{9D8B030D-6E8A-4147-A177-3AD203B41FA5}">
                      <a16:colId xmlns:a16="http://schemas.microsoft.com/office/drawing/2014/main" val="2238765396"/>
                    </a:ext>
                  </a:extLst>
                </a:gridCol>
              </a:tblGrid>
              <a:tr h="134569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- Answer in the box.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609457"/>
                  </a:ext>
                </a:extLst>
              </a:tr>
            </a:tbl>
          </a:graphicData>
        </a:graphic>
      </p:graphicFrame>
      <p:graphicFrame>
        <p:nvGraphicFramePr>
          <p:cNvPr id="47" name="Table 28">
            <a:extLst>
              <a:ext uri="{FF2B5EF4-FFF2-40B4-BE49-F238E27FC236}">
                <a16:creationId xmlns:a16="http://schemas.microsoft.com/office/drawing/2014/main" id="{91E8F693-B628-DC41-A516-69262BD82D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9689170"/>
              </p:ext>
            </p:extLst>
          </p:nvPr>
        </p:nvGraphicFramePr>
        <p:xfrm>
          <a:off x="4456916" y="3102730"/>
          <a:ext cx="2725481" cy="33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25481">
                  <a:extLst>
                    <a:ext uri="{9D8B030D-6E8A-4147-A177-3AD203B41FA5}">
                      <a16:colId xmlns:a16="http://schemas.microsoft.com/office/drawing/2014/main" val="2238765396"/>
                    </a:ext>
                  </a:extLst>
                </a:gridCol>
              </a:tblGrid>
              <a:tr h="202152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- Draw lines to join.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609457"/>
                  </a:ext>
                </a:extLst>
              </a:tr>
            </a:tbl>
          </a:graphicData>
        </a:graphic>
      </p:graphicFrame>
      <p:graphicFrame>
        <p:nvGraphicFramePr>
          <p:cNvPr id="48" name="Table 28">
            <a:extLst>
              <a:ext uri="{FF2B5EF4-FFF2-40B4-BE49-F238E27FC236}">
                <a16:creationId xmlns:a16="http://schemas.microsoft.com/office/drawing/2014/main" id="{2953C9B1-406D-194D-8C7E-45EF2F80EB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0954834"/>
              </p:ext>
            </p:extLst>
          </p:nvPr>
        </p:nvGraphicFramePr>
        <p:xfrm>
          <a:off x="1540017" y="5350300"/>
          <a:ext cx="2725481" cy="33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25481">
                  <a:extLst>
                    <a:ext uri="{9D8B030D-6E8A-4147-A177-3AD203B41FA5}">
                      <a16:colId xmlns:a16="http://schemas.microsoft.com/office/drawing/2014/main" val="2238765396"/>
                    </a:ext>
                  </a:extLst>
                </a:gridCol>
              </a:tblGrid>
              <a:tr h="202152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- Write </a:t>
                      </a:r>
                      <a:r>
                        <a:rPr lang="en-GB" sz="1600" b="1" dirty="0">
                          <a:latin typeface="Gill Sans MT" panose="020B0502020104020203" pitchFamily="34" charset="77"/>
                        </a:rPr>
                        <a:t>T</a:t>
                      </a:r>
                      <a:r>
                        <a:rPr lang="en-GB" sz="1600" dirty="0">
                          <a:latin typeface="Gill Sans MT" panose="020B0502020104020203" pitchFamily="34" charset="77"/>
                        </a:rPr>
                        <a:t> (True) or </a:t>
                      </a:r>
                      <a:r>
                        <a:rPr lang="en-GB" sz="1600" b="1" dirty="0">
                          <a:latin typeface="Gill Sans MT" panose="020B0502020104020203" pitchFamily="34" charset="77"/>
                        </a:rPr>
                        <a:t>F</a:t>
                      </a:r>
                      <a:r>
                        <a:rPr lang="en-GB" sz="1600" dirty="0">
                          <a:latin typeface="Gill Sans MT" panose="020B0502020104020203" pitchFamily="34" charset="77"/>
                        </a:rPr>
                        <a:t> (False).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609457"/>
                  </a:ext>
                </a:extLst>
              </a:tr>
            </a:tbl>
          </a:graphicData>
        </a:graphic>
      </p:graphicFrame>
      <p:graphicFrame>
        <p:nvGraphicFramePr>
          <p:cNvPr id="49" name="Table 28">
            <a:extLst>
              <a:ext uri="{FF2B5EF4-FFF2-40B4-BE49-F238E27FC236}">
                <a16:creationId xmlns:a16="http://schemas.microsoft.com/office/drawing/2014/main" id="{E19EBE92-05DD-E047-A108-0A7C383E92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4398739"/>
              </p:ext>
            </p:extLst>
          </p:nvPr>
        </p:nvGraphicFramePr>
        <p:xfrm>
          <a:off x="1550220" y="6466070"/>
          <a:ext cx="5122829" cy="33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22829">
                  <a:extLst>
                    <a:ext uri="{9D8B030D-6E8A-4147-A177-3AD203B41FA5}">
                      <a16:colId xmlns:a16="http://schemas.microsoft.com/office/drawing/2014/main" val="2238765396"/>
                    </a:ext>
                  </a:extLst>
                </a:gridCol>
              </a:tblGrid>
              <a:tr h="202152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- Write the missing word from the text.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609457"/>
                  </a:ext>
                </a:extLst>
              </a:tr>
            </a:tbl>
          </a:graphicData>
        </a:graphic>
      </p:graphicFrame>
      <p:pic>
        <p:nvPicPr>
          <p:cNvPr id="50" name="Picture 49" descr="Text&#10;&#10;Description automatically generated">
            <a:extLst>
              <a:ext uri="{FF2B5EF4-FFF2-40B4-BE49-F238E27FC236}">
                <a16:creationId xmlns:a16="http://schemas.microsoft.com/office/drawing/2014/main" id="{7EB1D569-C47D-C04B-AB66-032CAF2E9BA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070" t="69549" r="25557" b="23025"/>
          <a:stretch/>
        </p:blipFill>
        <p:spPr>
          <a:xfrm>
            <a:off x="174948" y="8602399"/>
            <a:ext cx="1552252" cy="243330"/>
          </a:xfrm>
          <a:prstGeom prst="rect">
            <a:avLst/>
          </a:prstGeom>
        </p:spPr>
      </p:pic>
      <p:graphicFrame>
        <p:nvGraphicFramePr>
          <p:cNvPr id="51" name="Table 28">
            <a:extLst>
              <a:ext uri="{FF2B5EF4-FFF2-40B4-BE49-F238E27FC236}">
                <a16:creationId xmlns:a16="http://schemas.microsoft.com/office/drawing/2014/main" id="{CA29C223-09CE-C74C-AB01-AF85D51AD1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5890616"/>
              </p:ext>
            </p:extLst>
          </p:nvPr>
        </p:nvGraphicFramePr>
        <p:xfrm>
          <a:off x="1673267" y="8563986"/>
          <a:ext cx="5009756" cy="33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09756">
                  <a:extLst>
                    <a:ext uri="{9D8B030D-6E8A-4147-A177-3AD203B41FA5}">
                      <a16:colId xmlns:a16="http://schemas.microsoft.com/office/drawing/2014/main" val="223876539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 algn="l">
                        <a:buFontTx/>
                        <a:buNone/>
                      </a:pPr>
                      <a:r>
                        <a:rPr lang="en-GB" sz="1600" dirty="0">
                          <a:latin typeface="Gill Sans MT" panose="020B0502020104020203" pitchFamily="34" charset="77"/>
                        </a:rPr>
                        <a:t>- Circle the word that means sitting on a bike.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609457"/>
                  </a:ext>
                </a:extLst>
              </a:tr>
            </a:tbl>
          </a:graphicData>
        </a:graphic>
      </p:graphicFrame>
      <p:sp>
        <p:nvSpPr>
          <p:cNvPr id="53" name="TextBox 52">
            <a:extLst>
              <a:ext uri="{FF2B5EF4-FFF2-40B4-BE49-F238E27FC236}">
                <a16:creationId xmlns:a16="http://schemas.microsoft.com/office/drawing/2014/main" id="{F1D2D0BB-690E-6148-8EEC-4F347E5BA4B0}"/>
              </a:ext>
            </a:extLst>
          </p:cNvPr>
          <p:cNvSpPr txBox="1"/>
          <p:nvPr/>
        </p:nvSpPr>
        <p:spPr>
          <a:xfrm>
            <a:off x="2664388" y="9662756"/>
            <a:ext cx="149432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>
                <a:solidFill>
                  <a:schemeClr val="bg1">
                    <a:lumMod val="75000"/>
                  </a:schemeClr>
                </a:solidFill>
                <a:latin typeface="Gill Sans MT" panose="020B0502020104020203" pitchFamily="34" charset="77"/>
              </a:rPr>
              <a:t>© Vocabulary Ninja 2023</a:t>
            </a:r>
          </a:p>
        </p:txBody>
      </p:sp>
      <p:graphicFrame>
        <p:nvGraphicFramePr>
          <p:cNvPr id="55" name="Table 55">
            <a:extLst>
              <a:ext uri="{FF2B5EF4-FFF2-40B4-BE49-F238E27FC236}">
                <a16:creationId xmlns:a16="http://schemas.microsoft.com/office/drawing/2014/main" id="{5F918816-A27E-CC43-B562-08D0125633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4414811"/>
              </p:ext>
            </p:extLst>
          </p:nvPr>
        </p:nvGraphicFramePr>
        <p:xfrm>
          <a:off x="174948" y="8917756"/>
          <a:ext cx="6508075" cy="69146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08075">
                  <a:extLst>
                    <a:ext uri="{9D8B030D-6E8A-4147-A177-3AD203B41FA5}">
                      <a16:colId xmlns:a16="http://schemas.microsoft.com/office/drawing/2014/main" val="2280604406"/>
                    </a:ext>
                  </a:extLst>
                </a:gridCol>
              </a:tblGrid>
              <a:tr h="691461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Tim said, "I like both hats. The small one for riding, the big one for sun.”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2831021"/>
                  </a:ext>
                </a:extLst>
              </a:tr>
            </a:tbl>
          </a:graphicData>
        </a:graphic>
      </p:graphicFrame>
      <p:sp>
        <p:nvSpPr>
          <p:cNvPr id="56" name="Rounded Rectangle 55">
            <a:extLst>
              <a:ext uri="{FF2B5EF4-FFF2-40B4-BE49-F238E27FC236}">
                <a16:creationId xmlns:a16="http://schemas.microsoft.com/office/drawing/2014/main" id="{2D3500E2-6AC1-1745-8691-74E1EBFBE8F2}"/>
              </a:ext>
            </a:extLst>
          </p:cNvPr>
          <p:cNvSpPr/>
          <p:nvPr/>
        </p:nvSpPr>
        <p:spPr>
          <a:xfrm>
            <a:off x="2473841" y="7906624"/>
            <a:ext cx="1930326" cy="581891"/>
          </a:xfrm>
          <a:prstGeom prst="roundRect">
            <a:avLst/>
          </a:prstGeom>
          <a:ln w="952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Gill Sans MT" panose="020B0502020104020203" pitchFamily="34" charset="77"/>
              </a:rPr>
              <a:t>big</a:t>
            </a:r>
            <a:endParaRPr lang="en-GB" sz="800" dirty="0">
              <a:latin typeface="Gill Sans MT" panose="020B0502020104020203" pitchFamily="34" charset="77"/>
            </a:endParaRPr>
          </a:p>
        </p:txBody>
      </p:sp>
      <p:sp>
        <p:nvSpPr>
          <p:cNvPr id="58" name="Rounded Rectangle 57">
            <a:extLst>
              <a:ext uri="{FF2B5EF4-FFF2-40B4-BE49-F238E27FC236}">
                <a16:creationId xmlns:a16="http://schemas.microsoft.com/office/drawing/2014/main" id="{576C7B4F-F500-014B-B29B-6856110C2E22}"/>
              </a:ext>
            </a:extLst>
          </p:cNvPr>
          <p:cNvSpPr/>
          <p:nvPr/>
        </p:nvSpPr>
        <p:spPr>
          <a:xfrm>
            <a:off x="4648295" y="7909533"/>
            <a:ext cx="1930326" cy="581891"/>
          </a:xfrm>
          <a:prstGeom prst="roundRect">
            <a:avLst/>
          </a:prstGeom>
          <a:ln w="952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Gill Sans MT" panose="020B0502020104020203" pitchFamily="34" charset="77"/>
              </a:rPr>
              <a:t>both</a:t>
            </a:r>
            <a:endParaRPr lang="en-GB" sz="800" dirty="0">
              <a:latin typeface="Gill Sans MT" panose="020B0502020104020203" pitchFamily="34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C2356D7-9119-C0B3-476F-BFC6192D6F9D}"/>
              </a:ext>
            </a:extLst>
          </p:cNvPr>
          <p:cNvSpPr txBox="1"/>
          <p:nvPr/>
        </p:nvSpPr>
        <p:spPr>
          <a:xfrm>
            <a:off x="715457" y="255828"/>
            <a:ext cx="5402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rgbClr val="00B0F0"/>
                </a:solidFill>
                <a:latin typeface="Carter One" panose="03080802040405060005" pitchFamily="66" charset="77"/>
              </a:rPr>
              <a:t>CVC / HFW COMPS </a:t>
            </a:r>
            <a:r>
              <a:rPr lang="en-GB" sz="2000" dirty="0">
                <a:latin typeface="Carter One" panose="03080802040405060005" pitchFamily="66" charset="77"/>
              </a:rPr>
              <a:t>– BIG HAT, SMALL HAT</a:t>
            </a:r>
          </a:p>
        </p:txBody>
      </p:sp>
      <p:pic>
        <p:nvPicPr>
          <p:cNvPr id="7" name="Picture 6" descr="A cartoon character with a blue circle and white letters&#10;&#10;Description automatically generated">
            <a:extLst>
              <a:ext uri="{FF2B5EF4-FFF2-40B4-BE49-F238E27FC236}">
                <a16:creationId xmlns:a16="http://schemas.microsoft.com/office/drawing/2014/main" id="{924F8B82-5A8E-B691-1FDF-B4B2982027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948" y="207206"/>
            <a:ext cx="644768" cy="493686"/>
          </a:xfrm>
          <a:prstGeom prst="rect">
            <a:avLst/>
          </a:prstGeom>
        </p:spPr>
      </p:pic>
      <p:pic>
        <p:nvPicPr>
          <p:cNvPr id="8" name="Picture 7" descr="A cartoon character with a blue circle and white letters&#10;&#10;Description automatically generated">
            <a:extLst>
              <a:ext uri="{FF2B5EF4-FFF2-40B4-BE49-F238E27FC236}">
                <a16:creationId xmlns:a16="http://schemas.microsoft.com/office/drawing/2014/main" id="{FEF39BE1-4C8D-B4B9-8F12-E8B11D0B6D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8843" y="207206"/>
            <a:ext cx="644768" cy="49368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83446579-9C1E-F0CA-A7C9-6249EEB1723C}"/>
              </a:ext>
            </a:extLst>
          </p:cNvPr>
          <p:cNvSpPr/>
          <p:nvPr/>
        </p:nvSpPr>
        <p:spPr>
          <a:xfrm>
            <a:off x="174948" y="771230"/>
            <a:ext cx="6518105" cy="2311939"/>
          </a:xfrm>
          <a:prstGeom prst="rect">
            <a:avLst/>
          </a:prstGeom>
          <a:noFill/>
          <a:ln w="254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0CA7F81E-0DD0-9BED-2A4D-90748B43CC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063046" y="1223447"/>
            <a:ext cx="1574142" cy="1574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7416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6076163D-76F5-8D4D-B17D-B133E857D0F9}"/>
              </a:ext>
            </a:extLst>
          </p:cNvPr>
          <p:cNvGraphicFramePr>
            <a:graphicFrameLocks noGrp="1"/>
          </p:cNvGraphicFramePr>
          <p:nvPr/>
        </p:nvGraphicFramePr>
        <p:xfrm>
          <a:off x="210118" y="837394"/>
          <a:ext cx="6508102" cy="2225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80822">
                  <a:extLst>
                    <a:ext uri="{9D8B030D-6E8A-4147-A177-3AD203B41FA5}">
                      <a16:colId xmlns:a16="http://schemas.microsoft.com/office/drawing/2014/main" val="3574742536"/>
                    </a:ext>
                  </a:extLst>
                </a:gridCol>
                <a:gridCol w="1327280">
                  <a:extLst>
                    <a:ext uri="{9D8B030D-6E8A-4147-A177-3AD203B41FA5}">
                      <a16:colId xmlns:a16="http://schemas.microsoft.com/office/drawing/2014/main" val="2461691256"/>
                    </a:ext>
                  </a:extLst>
                </a:gridCol>
              </a:tblGrid>
              <a:tr h="945164">
                <a:tc>
                  <a:txBody>
                    <a:bodyPr/>
                    <a:lstStyle/>
                    <a:p>
                      <a:pPr algn="just"/>
                      <a:r>
                        <a:rPr lang="en-GB" sz="1350" b="0" i="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Tim had hats. He had a small hat. It was red. He had a big hat. It was blue.</a:t>
                      </a:r>
                    </a:p>
                    <a:p>
                      <a:pPr algn="just"/>
                      <a:endParaRPr lang="en-GB" sz="800" b="0" i="0" kern="12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77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lang="en-GB" sz="1350" b="0" i="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Tim liked the small hat. It fit just right. He wore it when he rode his bike.</a:t>
                      </a:r>
                    </a:p>
                    <a:p>
                      <a:pPr algn="just"/>
                      <a:endParaRPr lang="en-GB" sz="800" b="0" i="0" kern="12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77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lang="en-GB" sz="1350" b="0" i="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Tim liked the big hat too. It kept his face cool. He wore it when it was hot.</a:t>
                      </a:r>
                    </a:p>
                    <a:p>
                      <a:pPr algn="just"/>
                      <a:endParaRPr lang="en-GB" sz="800" b="0" i="0" kern="12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77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lang="en-GB" sz="1350" b="0" i="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One day, Tim's friend asked, "Which hat do you like more, Tim?"</a:t>
                      </a:r>
                    </a:p>
                    <a:p>
                      <a:pPr algn="just"/>
                      <a:endParaRPr lang="en-GB" sz="800" b="0" i="0" kern="12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77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lang="en-GB" sz="1350" b="0" i="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Tim said, "I like both hats. The small one for riding, the big one for sun.”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35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37886901"/>
                  </a:ext>
                </a:extLst>
              </a:tr>
            </a:tbl>
          </a:graphicData>
        </a:graphic>
      </p:graphicFrame>
      <p:graphicFrame>
        <p:nvGraphicFramePr>
          <p:cNvPr id="15" name="Table 15">
            <a:extLst>
              <a:ext uri="{FF2B5EF4-FFF2-40B4-BE49-F238E27FC236}">
                <a16:creationId xmlns:a16="http://schemas.microsoft.com/office/drawing/2014/main" id="{C865FD6D-2A94-7640-917E-BB4E64BDA4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0642709"/>
              </p:ext>
            </p:extLst>
          </p:nvPr>
        </p:nvGraphicFramePr>
        <p:xfrm>
          <a:off x="174949" y="3437428"/>
          <a:ext cx="3105580" cy="181851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98433">
                  <a:extLst>
                    <a:ext uri="{9D8B030D-6E8A-4147-A177-3AD203B41FA5}">
                      <a16:colId xmlns:a16="http://schemas.microsoft.com/office/drawing/2014/main" val="4214413417"/>
                    </a:ext>
                  </a:extLst>
                </a:gridCol>
                <a:gridCol w="1507147">
                  <a:extLst>
                    <a:ext uri="{9D8B030D-6E8A-4147-A177-3AD203B41FA5}">
                      <a16:colId xmlns:a16="http://schemas.microsoft.com/office/drawing/2014/main" val="4102236975"/>
                    </a:ext>
                  </a:extLst>
                </a:gridCol>
              </a:tblGrid>
              <a:tr h="904117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latin typeface="Gill Sans MT" panose="020B0502020104020203" pitchFamily="34" charset="77"/>
                        </a:rPr>
                        <a:t>What did Tim have?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en-GB" sz="1800" b="0" kern="12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hats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4495096"/>
                  </a:ext>
                </a:extLst>
              </a:tr>
              <a:tr h="904117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latin typeface="Gill Sans MT" panose="020B0502020104020203" pitchFamily="34" charset="77"/>
                        </a:rPr>
                        <a:t>When did Tim wear his small hat?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en-GB" sz="1800" b="0" kern="12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bike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4617531"/>
                  </a:ext>
                </a:extLst>
              </a:tr>
            </a:tbl>
          </a:graphicData>
        </a:graphic>
      </p:graphicFrame>
      <p:graphicFrame>
        <p:nvGraphicFramePr>
          <p:cNvPr id="16" name="Table 16">
            <a:extLst>
              <a:ext uri="{FF2B5EF4-FFF2-40B4-BE49-F238E27FC236}">
                <a16:creationId xmlns:a16="http://schemas.microsoft.com/office/drawing/2014/main" id="{71D680E8-8868-BE48-9692-DDDD638F98D8}"/>
              </a:ext>
            </a:extLst>
          </p:cNvPr>
          <p:cNvGraphicFramePr>
            <a:graphicFrameLocks noGrp="1"/>
          </p:cNvGraphicFramePr>
          <p:nvPr/>
        </p:nvGraphicFramePr>
        <p:xfrm>
          <a:off x="3428999" y="3437430"/>
          <a:ext cx="3254052" cy="17578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4684">
                  <a:extLst>
                    <a:ext uri="{9D8B030D-6E8A-4147-A177-3AD203B41FA5}">
                      <a16:colId xmlns:a16="http://schemas.microsoft.com/office/drawing/2014/main" val="2028648270"/>
                    </a:ext>
                  </a:extLst>
                </a:gridCol>
                <a:gridCol w="1084684">
                  <a:extLst>
                    <a:ext uri="{9D8B030D-6E8A-4147-A177-3AD203B41FA5}">
                      <a16:colId xmlns:a16="http://schemas.microsoft.com/office/drawing/2014/main" val="3180104294"/>
                    </a:ext>
                  </a:extLst>
                </a:gridCol>
                <a:gridCol w="1084684">
                  <a:extLst>
                    <a:ext uri="{9D8B030D-6E8A-4147-A177-3AD203B41FA5}">
                      <a16:colId xmlns:a16="http://schemas.microsoft.com/office/drawing/2014/main" val="3868746228"/>
                    </a:ext>
                  </a:extLst>
                </a:gridCol>
              </a:tblGrid>
              <a:tr h="585942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Gill Sans MT" panose="020B0502020104020203" pitchFamily="34" charset="77"/>
                        </a:rPr>
                        <a:t>small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Gill Sans MT" panose="020B0502020104020203" pitchFamily="34" charset="77"/>
                        </a:rPr>
                        <a:t>blue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1448303"/>
                  </a:ext>
                </a:extLst>
              </a:tr>
              <a:tr h="585942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Gill Sans MT" panose="020B0502020104020203" pitchFamily="34" charset="77"/>
                        </a:rPr>
                        <a:t>big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Gill Sans MT" panose="020B0502020104020203" pitchFamily="34" charset="77"/>
                        </a:rPr>
                        <a:t>right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4829643"/>
                  </a:ext>
                </a:extLst>
              </a:tr>
              <a:tr h="585942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Gill Sans MT" panose="020B0502020104020203" pitchFamily="34" charset="77"/>
                        </a:rPr>
                        <a:t>fit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Gill Sans MT" panose="020B0502020104020203" pitchFamily="34" charset="77"/>
                        </a:rPr>
                        <a:t>red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7721171"/>
                  </a:ext>
                </a:extLst>
              </a:tr>
            </a:tbl>
          </a:graphicData>
        </a:graphic>
      </p:graphicFrame>
      <p:pic>
        <p:nvPicPr>
          <p:cNvPr id="18" name="Picture 17" descr="Text&#10;&#10;Description automatically generated">
            <a:extLst>
              <a:ext uri="{FF2B5EF4-FFF2-40B4-BE49-F238E27FC236}">
                <a16:creationId xmlns:a16="http://schemas.microsoft.com/office/drawing/2014/main" id="{00FE580A-B405-5E42-9630-3CEB831B9EC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863" t="8938" r="37780" b="85301"/>
          <a:stretch/>
        </p:blipFill>
        <p:spPr>
          <a:xfrm>
            <a:off x="136730" y="3185091"/>
            <a:ext cx="862563" cy="195955"/>
          </a:xfrm>
          <a:prstGeom prst="rect">
            <a:avLst/>
          </a:prstGeom>
        </p:spPr>
      </p:pic>
      <p:pic>
        <p:nvPicPr>
          <p:cNvPr id="21" name="Picture 20" descr="Text&#10;&#10;Description automatically generated">
            <a:extLst>
              <a:ext uri="{FF2B5EF4-FFF2-40B4-BE49-F238E27FC236}">
                <a16:creationId xmlns:a16="http://schemas.microsoft.com/office/drawing/2014/main" id="{89F2BD15-412C-1E43-88E2-86F473343A7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351" t="19997" r="58448" b="71197"/>
          <a:stretch/>
        </p:blipFill>
        <p:spPr>
          <a:xfrm>
            <a:off x="3364904" y="3126495"/>
            <a:ext cx="1096975" cy="309600"/>
          </a:xfrm>
          <a:prstGeom prst="rect">
            <a:avLst/>
          </a:prstGeom>
        </p:spPr>
      </p:pic>
      <p:graphicFrame>
        <p:nvGraphicFramePr>
          <p:cNvPr id="22" name="Table 15">
            <a:extLst>
              <a:ext uri="{FF2B5EF4-FFF2-40B4-BE49-F238E27FC236}">
                <a16:creationId xmlns:a16="http://schemas.microsoft.com/office/drawing/2014/main" id="{2F4FA544-6EAC-6548-A628-C39F38AF3A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4924576"/>
              </p:ext>
            </p:extLst>
          </p:nvPr>
        </p:nvGraphicFramePr>
        <p:xfrm>
          <a:off x="189954" y="5688251"/>
          <a:ext cx="6498100" cy="68857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90258">
                  <a:extLst>
                    <a:ext uri="{9D8B030D-6E8A-4147-A177-3AD203B41FA5}">
                      <a16:colId xmlns:a16="http://schemas.microsoft.com/office/drawing/2014/main" val="4214413417"/>
                    </a:ext>
                  </a:extLst>
                </a:gridCol>
                <a:gridCol w="1407842">
                  <a:extLst>
                    <a:ext uri="{9D8B030D-6E8A-4147-A177-3AD203B41FA5}">
                      <a16:colId xmlns:a16="http://schemas.microsoft.com/office/drawing/2014/main" val="4102236975"/>
                    </a:ext>
                  </a:extLst>
                </a:gridCol>
              </a:tblGrid>
              <a:tr h="688571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latin typeface="Gill Sans MT" panose="020B0502020104020203" pitchFamily="34" charset="77"/>
                        </a:rPr>
                        <a:t>Tim wore the red hat when it was hot. 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Gill Sans MT" panose="020B0502020104020203" pitchFamily="34" charset="77"/>
                        </a:rPr>
                        <a:t>T / </a:t>
                      </a:r>
                      <a:r>
                        <a:rPr lang="en-GB" sz="2400" b="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F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4617531"/>
                  </a:ext>
                </a:extLst>
              </a:tr>
            </a:tbl>
          </a:graphicData>
        </a:graphic>
      </p:graphicFrame>
      <p:pic>
        <p:nvPicPr>
          <p:cNvPr id="23" name="Picture 22" descr="Text&#10;&#10;Description automatically generated">
            <a:extLst>
              <a:ext uri="{FF2B5EF4-FFF2-40B4-BE49-F238E27FC236}">
                <a16:creationId xmlns:a16="http://schemas.microsoft.com/office/drawing/2014/main" id="{CDE0AE30-2692-9E40-A00A-967B7A89F35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607" t="46713" r="27100" b="45677"/>
          <a:stretch/>
        </p:blipFill>
        <p:spPr>
          <a:xfrm>
            <a:off x="6862" y="5395920"/>
            <a:ext cx="1666405" cy="279975"/>
          </a:xfrm>
          <a:prstGeom prst="rect">
            <a:avLst/>
          </a:prstGeom>
        </p:spPr>
      </p:pic>
      <p:graphicFrame>
        <p:nvGraphicFramePr>
          <p:cNvPr id="24" name="Table 15">
            <a:extLst>
              <a:ext uri="{FF2B5EF4-FFF2-40B4-BE49-F238E27FC236}">
                <a16:creationId xmlns:a16="http://schemas.microsoft.com/office/drawing/2014/main" id="{224F00B3-C906-C743-82D6-3F663700A6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511148"/>
              </p:ext>
            </p:extLst>
          </p:nvPr>
        </p:nvGraphicFramePr>
        <p:xfrm>
          <a:off x="184951" y="6792422"/>
          <a:ext cx="6498071" cy="68670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498071">
                  <a:extLst>
                    <a:ext uri="{9D8B030D-6E8A-4147-A177-3AD203B41FA5}">
                      <a16:colId xmlns:a16="http://schemas.microsoft.com/office/drawing/2014/main" val="4214413417"/>
                    </a:ext>
                  </a:extLst>
                </a:gridCol>
              </a:tblGrid>
              <a:tr h="686702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Tim liked the big hat too. It kept his </a:t>
                      </a:r>
                      <a:r>
                        <a:rPr lang="en-GB" sz="1800" b="0" i="0" kern="120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face</a:t>
                      </a:r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 cool. He wore it when it was hot.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4495096"/>
                  </a:ext>
                </a:extLst>
              </a:tr>
            </a:tbl>
          </a:graphicData>
        </a:graphic>
      </p:graphicFrame>
      <p:pic>
        <p:nvPicPr>
          <p:cNvPr id="25" name="Picture 24" descr="Text&#10;&#10;Description automatically generated">
            <a:extLst>
              <a:ext uri="{FF2B5EF4-FFF2-40B4-BE49-F238E27FC236}">
                <a16:creationId xmlns:a16="http://schemas.microsoft.com/office/drawing/2014/main" id="{2B7BFBEF-E0BE-9B44-A593-05DDD48EF97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366" t="33135" r="27341" b="58395"/>
          <a:stretch/>
        </p:blipFill>
        <p:spPr>
          <a:xfrm>
            <a:off x="152347" y="6502505"/>
            <a:ext cx="1497264" cy="279974"/>
          </a:xfrm>
          <a:prstGeom prst="rect">
            <a:avLst/>
          </a:prstGeom>
        </p:spPr>
      </p:pic>
      <p:pic>
        <p:nvPicPr>
          <p:cNvPr id="26" name="Picture 25" descr="Text&#10;&#10;Description automatically generated">
            <a:extLst>
              <a:ext uri="{FF2B5EF4-FFF2-40B4-BE49-F238E27FC236}">
                <a16:creationId xmlns:a16="http://schemas.microsoft.com/office/drawing/2014/main" id="{619B67BA-398C-2C48-8305-8199F89D964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528" t="80518" r="25086" b="10679"/>
          <a:stretch/>
        </p:blipFill>
        <p:spPr>
          <a:xfrm>
            <a:off x="67863" y="7604468"/>
            <a:ext cx="1666232" cy="279975"/>
          </a:xfrm>
          <a:prstGeom prst="rect">
            <a:avLst/>
          </a:prstGeom>
        </p:spPr>
      </p:pic>
      <p:graphicFrame>
        <p:nvGraphicFramePr>
          <p:cNvPr id="28" name="Table 28">
            <a:extLst>
              <a:ext uri="{FF2B5EF4-FFF2-40B4-BE49-F238E27FC236}">
                <a16:creationId xmlns:a16="http://schemas.microsoft.com/office/drawing/2014/main" id="{4ED6BCC1-F18B-7A46-86A0-A4C6BDC54D33}"/>
              </a:ext>
            </a:extLst>
          </p:cNvPr>
          <p:cNvGraphicFramePr>
            <a:graphicFrameLocks noGrp="1"/>
          </p:cNvGraphicFramePr>
          <p:nvPr/>
        </p:nvGraphicFramePr>
        <p:xfrm>
          <a:off x="1566910" y="7557504"/>
          <a:ext cx="5909157" cy="33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09157">
                  <a:extLst>
                    <a:ext uri="{9D8B030D-6E8A-4147-A177-3AD203B41FA5}">
                      <a16:colId xmlns:a16="http://schemas.microsoft.com/office/drawing/2014/main" val="2238765396"/>
                    </a:ext>
                  </a:extLst>
                </a:gridCol>
              </a:tblGrid>
              <a:tr h="202152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- Which hat did Tim like best? </a:t>
                      </a:r>
                      <a:r>
                        <a:rPr lang="en-GB" sz="1200" dirty="0">
                          <a:latin typeface="Gill Sans MT" panose="020B0502020104020203" pitchFamily="34" charset="77"/>
                        </a:rPr>
                        <a:t>(Circle or shade in the correct answer)</a:t>
                      </a:r>
                      <a:endParaRPr lang="en-GB" sz="95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609457"/>
                  </a:ext>
                </a:extLst>
              </a:tr>
            </a:tbl>
          </a:graphicData>
        </a:graphic>
      </p:graphicFrame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A787B8D8-B78B-5E43-9357-22AD7634CEDF}"/>
              </a:ext>
            </a:extLst>
          </p:cNvPr>
          <p:cNvSpPr/>
          <p:nvPr/>
        </p:nvSpPr>
        <p:spPr>
          <a:xfrm>
            <a:off x="299387" y="7903715"/>
            <a:ext cx="1930326" cy="581891"/>
          </a:xfrm>
          <a:prstGeom prst="roundRect">
            <a:avLst/>
          </a:prstGeom>
          <a:ln w="952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Gill Sans MT" panose="020B0502020104020203" pitchFamily="34" charset="77"/>
              </a:rPr>
              <a:t>red</a:t>
            </a:r>
            <a:endParaRPr lang="en-GB" sz="800" dirty="0">
              <a:latin typeface="Gill Sans MT" panose="020B0502020104020203" pitchFamily="34" charset="77"/>
            </a:endParaRPr>
          </a:p>
        </p:txBody>
      </p:sp>
      <p:graphicFrame>
        <p:nvGraphicFramePr>
          <p:cNvPr id="45" name="Table 28">
            <a:extLst>
              <a:ext uri="{FF2B5EF4-FFF2-40B4-BE49-F238E27FC236}">
                <a16:creationId xmlns:a16="http://schemas.microsoft.com/office/drawing/2014/main" id="{0480B31E-BED5-114D-8D34-1A59EAA1F052}"/>
              </a:ext>
            </a:extLst>
          </p:cNvPr>
          <p:cNvGraphicFramePr>
            <a:graphicFrameLocks noGrp="1"/>
          </p:cNvGraphicFramePr>
          <p:nvPr/>
        </p:nvGraphicFramePr>
        <p:xfrm>
          <a:off x="918012" y="3116005"/>
          <a:ext cx="2725481" cy="33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25481">
                  <a:extLst>
                    <a:ext uri="{9D8B030D-6E8A-4147-A177-3AD203B41FA5}">
                      <a16:colId xmlns:a16="http://schemas.microsoft.com/office/drawing/2014/main" val="2238765396"/>
                    </a:ext>
                  </a:extLst>
                </a:gridCol>
              </a:tblGrid>
              <a:tr h="134569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- Answer in the box.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609457"/>
                  </a:ext>
                </a:extLst>
              </a:tr>
            </a:tbl>
          </a:graphicData>
        </a:graphic>
      </p:graphicFrame>
      <p:graphicFrame>
        <p:nvGraphicFramePr>
          <p:cNvPr id="47" name="Table 28">
            <a:extLst>
              <a:ext uri="{FF2B5EF4-FFF2-40B4-BE49-F238E27FC236}">
                <a16:creationId xmlns:a16="http://schemas.microsoft.com/office/drawing/2014/main" id="{91E8F693-B628-DC41-A516-69262BD82D9B}"/>
              </a:ext>
            </a:extLst>
          </p:cNvPr>
          <p:cNvGraphicFramePr>
            <a:graphicFrameLocks noGrp="1"/>
          </p:cNvGraphicFramePr>
          <p:nvPr/>
        </p:nvGraphicFramePr>
        <p:xfrm>
          <a:off x="4456916" y="3102730"/>
          <a:ext cx="2725481" cy="33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25481">
                  <a:extLst>
                    <a:ext uri="{9D8B030D-6E8A-4147-A177-3AD203B41FA5}">
                      <a16:colId xmlns:a16="http://schemas.microsoft.com/office/drawing/2014/main" val="2238765396"/>
                    </a:ext>
                  </a:extLst>
                </a:gridCol>
              </a:tblGrid>
              <a:tr h="202152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- Draw lines to join.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609457"/>
                  </a:ext>
                </a:extLst>
              </a:tr>
            </a:tbl>
          </a:graphicData>
        </a:graphic>
      </p:graphicFrame>
      <p:graphicFrame>
        <p:nvGraphicFramePr>
          <p:cNvPr id="48" name="Table 28">
            <a:extLst>
              <a:ext uri="{FF2B5EF4-FFF2-40B4-BE49-F238E27FC236}">
                <a16:creationId xmlns:a16="http://schemas.microsoft.com/office/drawing/2014/main" id="{2953C9B1-406D-194D-8C7E-45EF2F80EB0D}"/>
              </a:ext>
            </a:extLst>
          </p:cNvPr>
          <p:cNvGraphicFramePr>
            <a:graphicFrameLocks noGrp="1"/>
          </p:cNvGraphicFramePr>
          <p:nvPr/>
        </p:nvGraphicFramePr>
        <p:xfrm>
          <a:off x="1540017" y="5350300"/>
          <a:ext cx="2725481" cy="33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25481">
                  <a:extLst>
                    <a:ext uri="{9D8B030D-6E8A-4147-A177-3AD203B41FA5}">
                      <a16:colId xmlns:a16="http://schemas.microsoft.com/office/drawing/2014/main" val="2238765396"/>
                    </a:ext>
                  </a:extLst>
                </a:gridCol>
              </a:tblGrid>
              <a:tr h="202152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- Write </a:t>
                      </a:r>
                      <a:r>
                        <a:rPr lang="en-GB" sz="1600" b="1" dirty="0">
                          <a:latin typeface="Gill Sans MT" panose="020B0502020104020203" pitchFamily="34" charset="77"/>
                        </a:rPr>
                        <a:t>T</a:t>
                      </a:r>
                      <a:r>
                        <a:rPr lang="en-GB" sz="1600" dirty="0">
                          <a:latin typeface="Gill Sans MT" panose="020B0502020104020203" pitchFamily="34" charset="77"/>
                        </a:rPr>
                        <a:t> (True) or </a:t>
                      </a:r>
                      <a:r>
                        <a:rPr lang="en-GB" sz="1600" b="1" dirty="0">
                          <a:latin typeface="Gill Sans MT" panose="020B0502020104020203" pitchFamily="34" charset="77"/>
                        </a:rPr>
                        <a:t>F</a:t>
                      </a:r>
                      <a:r>
                        <a:rPr lang="en-GB" sz="1600" dirty="0">
                          <a:latin typeface="Gill Sans MT" panose="020B0502020104020203" pitchFamily="34" charset="77"/>
                        </a:rPr>
                        <a:t> (False).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609457"/>
                  </a:ext>
                </a:extLst>
              </a:tr>
            </a:tbl>
          </a:graphicData>
        </a:graphic>
      </p:graphicFrame>
      <p:graphicFrame>
        <p:nvGraphicFramePr>
          <p:cNvPr id="49" name="Table 28">
            <a:extLst>
              <a:ext uri="{FF2B5EF4-FFF2-40B4-BE49-F238E27FC236}">
                <a16:creationId xmlns:a16="http://schemas.microsoft.com/office/drawing/2014/main" id="{E19EBE92-05DD-E047-A108-0A7C383E9245}"/>
              </a:ext>
            </a:extLst>
          </p:cNvPr>
          <p:cNvGraphicFramePr>
            <a:graphicFrameLocks noGrp="1"/>
          </p:cNvGraphicFramePr>
          <p:nvPr/>
        </p:nvGraphicFramePr>
        <p:xfrm>
          <a:off x="1550220" y="6466070"/>
          <a:ext cx="5122829" cy="33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22829">
                  <a:extLst>
                    <a:ext uri="{9D8B030D-6E8A-4147-A177-3AD203B41FA5}">
                      <a16:colId xmlns:a16="http://schemas.microsoft.com/office/drawing/2014/main" val="2238765396"/>
                    </a:ext>
                  </a:extLst>
                </a:gridCol>
              </a:tblGrid>
              <a:tr h="202152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- Write the missing word from the text.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609457"/>
                  </a:ext>
                </a:extLst>
              </a:tr>
            </a:tbl>
          </a:graphicData>
        </a:graphic>
      </p:graphicFrame>
      <p:pic>
        <p:nvPicPr>
          <p:cNvPr id="50" name="Picture 49" descr="Text&#10;&#10;Description automatically generated">
            <a:extLst>
              <a:ext uri="{FF2B5EF4-FFF2-40B4-BE49-F238E27FC236}">
                <a16:creationId xmlns:a16="http://schemas.microsoft.com/office/drawing/2014/main" id="{7EB1D569-C47D-C04B-AB66-032CAF2E9BA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070" t="69549" r="25557" b="23025"/>
          <a:stretch/>
        </p:blipFill>
        <p:spPr>
          <a:xfrm>
            <a:off x="174948" y="8602399"/>
            <a:ext cx="1552252" cy="243330"/>
          </a:xfrm>
          <a:prstGeom prst="rect">
            <a:avLst/>
          </a:prstGeom>
        </p:spPr>
      </p:pic>
      <p:graphicFrame>
        <p:nvGraphicFramePr>
          <p:cNvPr id="51" name="Table 28">
            <a:extLst>
              <a:ext uri="{FF2B5EF4-FFF2-40B4-BE49-F238E27FC236}">
                <a16:creationId xmlns:a16="http://schemas.microsoft.com/office/drawing/2014/main" id="{CA29C223-09CE-C74C-AB01-AF85D51AD168}"/>
              </a:ext>
            </a:extLst>
          </p:cNvPr>
          <p:cNvGraphicFramePr>
            <a:graphicFrameLocks noGrp="1"/>
          </p:cNvGraphicFramePr>
          <p:nvPr/>
        </p:nvGraphicFramePr>
        <p:xfrm>
          <a:off x="1673267" y="8563986"/>
          <a:ext cx="5009756" cy="33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09756">
                  <a:extLst>
                    <a:ext uri="{9D8B030D-6E8A-4147-A177-3AD203B41FA5}">
                      <a16:colId xmlns:a16="http://schemas.microsoft.com/office/drawing/2014/main" val="223876539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 algn="l">
                        <a:buFontTx/>
                        <a:buNone/>
                      </a:pPr>
                      <a:r>
                        <a:rPr lang="en-GB" sz="1600" dirty="0">
                          <a:latin typeface="Gill Sans MT" panose="020B0502020104020203" pitchFamily="34" charset="77"/>
                        </a:rPr>
                        <a:t>- Circle the word that means sitting on a bike.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609457"/>
                  </a:ext>
                </a:extLst>
              </a:tr>
            </a:tbl>
          </a:graphicData>
        </a:graphic>
      </p:graphicFrame>
      <p:sp>
        <p:nvSpPr>
          <p:cNvPr id="53" name="TextBox 52">
            <a:extLst>
              <a:ext uri="{FF2B5EF4-FFF2-40B4-BE49-F238E27FC236}">
                <a16:creationId xmlns:a16="http://schemas.microsoft.com/office/drawing/2014/main" id="{F1D2D0BB-690E-6148-8EEC-4F347E5BA4B0}"/>
              </a:ext>
            </a:extLst>
          </p:cNvPr>
          <p:cNvSpPr txBox="1"/>
          <p:nvPr/>
        </p:nvSpPr>
        <p:spPr>
          <a:xfrm>
            <a:off x="2664388" y="9662756"/>
            <a:ext cx="149432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>
                <a:solidFill>
                  <a:schemeClr val="bg1">
                    <a:lumMod val="75000"/>
                  </a:schemeClr>
                </a:solidFill>
                <a:latin typeface="Gill Sans MT" panose="020B0502020104020203" pitchFamily="34" charset="77"/>
              </a:rPr>
              <a:t>© Vocabulary Ninja 2023</a:t>
            </a:r>
          </a:p>
        </p:txBody>
      </p:sp>
      <p:graphicFrame>
        <p:nvGraphicFramePr>
          <p:cNvPr id="55" name="Table 55">
            <a:extLst>
              <a:ext uri="{FF2B5EF4-FFF2-40B4-BE49-F238E27FC236}">
                <a16:creationId xmlns:a16="http://schemas.microsoft.com/office/drawing/2014/main" id="{5F918816-A27E-CC43-B562-08D0125633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1318135"/>
              </p:ext>
            </p:extLst>
          </p:nvPr>
        </p:nvGraphicFramePr>
        <p:xfrm>
          <a:off x="174948" y="8917756"/>
          <a:ext cx="6508075" cy="69146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08075">
                  <a:extLst>
                    <a:ext uri="{9D8B030D-6E8A-4147-A177-3AD203B41FA5}">
                      <a16:colId xmlns:a16="http://schemas.microsoft.com/office/drawing/2014/main" val="2280604406"/>
                    </a:ext>
                  </a:extLst>
                </a:gridCol>
              </a:tblGrid>
              <a:tr h="691461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Tim said, "I like both hats. The small one for </a:t>
                      </a:r>
                      <a:r>
                        <a:rPr lang="en-GB" sz="1800" b="0" i="0" kern="120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riding</a:t>
                      </a:r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, the big one for sun.”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2831021"/>
                  </a:ext>
                </a:extLst>
              </a:tr>
            </a:tbl>
          </a:graphicData>
        </a:graphic>
      </p:graphicFrame>
      <p:sp>
        <p:nvSpPr>
          <p:cNvPr id="56" name="Rounded Rectangle 55">
            <a:extLst>
              <a:ext uri="{FF2B5EF4-FFF2-40B4-BE49-F238E27FC236}">
                <a16:creationId xmlns:a16="http://schemas.microsoft.com/office/drawing/2014/main" id="{2D3500E2-6AC1-1745-8691-74E1EBFBE8F2}"/>
              </a:ext>
            </a:extLst>
          </p:cNvPr>
          <p:cNvSpPr/>
          <p:nvPr/>
        </p:nvSpPr>
        <p:spPr>
          <a:xfrm>
            <a:off x="2473841" y="7906624"/>
            <a:ext cx="1930326" cy="581891"/>
          </a:xfrm>
          <a:prstGeom prst="roundRect">
            <a:avLst/>
          </a:prstGeom>
          <a:ln w="952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Gill Sans MT" panose="020B0502020104020203" pitchFamily="34" charset="77"/>
              </a:rPr>
              <a:t>big</a:t>
            </a:r>
            <a:endParaRPr lang="en-GB" sz="800" dirty="0">
              <a:latin typeface="Gill Sans MT" panose="020B0502020104020203" pitchFamily="34" charset="77"/>
            </a:endParaRPr>
          </a:p>
        </p:txBody>
      </p:sp>
      <p:sp>
        <p:nvSpPr>
          <p:cNvPr id="58" name="Rounded Rectangle 57">
            <a:extLst>
              <a:ext uri="{FF2B5EF4-FFF2-40B4-BE49-F238E27FC236}">
                <a16:creationId xmlns:a16="http://schemas.microsoft.com/office/drawing/2014/main" id="{576C7B4F-F500-014B-B29B-6856110C2E22}"/>
              </a:ext>
            </a:extLst>
          </p:cNvPr>
          <p:cNvSpPr/>
          <p:nvPr/>
        </p:nvSpPr>
        <p:spPr>
          <a:xfrm>
            <a:off x="4648295" y="7909533"/>
            <a:ext cx="1930326" cy="581891"/>
          </a:xfrm>
          <a:prstGeom prst="roundRect">
            <a:avLst/>
          </a:prstGeom>
          <a:ln w="952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  <a:latin typeface="Gill Sans MT" panose="020B0502020104020203" pitchFamily="34" charset="77"/>
              </a:rPr>
              <a:t>both</a:t>
            </a:r>
            <a:endParaRPr lang="en-GB" sz="800" dirty="0">
              <a:solidFill>
                <a:srgbClr val="FF0000"/>
              </a:solidFill>
              <a:latin typeface="Gill Sans MT" panose="020B0502020104020203" pitchFamily="34" charset="77"/>
            </a:endParaRPr>
          </a:p>
        </p:txBody>
      </p:sp>
      <p:pic>
        <p:nvPicPr>
          <p:cNvPr id="7" name="Picture 6" descr="A cartoon character with a blue circle and white letters&#10;&#10;Description automatically generated">
            <a:extLst>
              <a:ext uri="{FF2B5EF4-FFF2-40B4-BE49-F238E27FC236}">
                <a16:creationId xmlns:a16="http://schemas.microsoft.com/office/drawing/2014/main" id="{924F8B82-5A8E-B691-1FDF-B4B2982027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948" y="207206"/>
            <a:ext cx="644768" cy="493686"/>
          </a:xfrm>
          <a:prstGeom prst="rect">
            <a:avLst/>
          </a:prstGeom>
        </p:spPr>
      </p:pic>
      <p:pic>
        <p:nvPicPr>
          <p:cNvPr id="8" name="Picture 7" descr="A cartoon character with a blue circle and white letters&#10;&#10;Description automatically generated">
            <a:extLst>
              <a:ext uri="{FF2B5EF4-FFF2-40B4-BE49-F238E27FC236}">
                <a16:creationId xmlns:a16="http://schemas.microsoft.com/office/drawing/2014/main" id="{FEF39BE1-4C8D-B4B9-8F12-E8B11D0B6D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8843" y="207206"/>
            <a:ext cx="644768" cy="49368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83446579-9C1E-F0CA-A7C9-6249EEB1723C}"/>
              </a:ext>
            </a:extLst>
          </p:cNvPr>
          <p:cNvSpPr/>
          <p:nvPr/>
        </p:nvSpPr>
        <p:spPr>
          <a:xfrm>
            <a:off x="174948" y="771230"/>
            <a:ext cx="6518105" cy="2311939"/>
          </a:xfrm>
          <a:prstGeom prst="rect">
            <a:avLst/>
          </a:prstGeom>
          <a:noFill/>
          <a:ln w="254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" name="Straight Arrow Connector 1">
            <a:extLst>
              <a:ext uri="{FF2B5EF4-FFF2-40B4-BE49-F238E27FC236}">
                <a16:creationId xmlns:a16="http://schemas.microsoft.com/office/drawing/2014/main" id="{41F53F91-C39A-408F-E183-7DBE9E667ECD}"/>
              </a:ext>
            </a:extLst>
          </p:cNvPr>
          <p:cNvCxnSpPr>
            <a:cxnSpLocks/>
          </p:cNvCxnSpPr>
          <p:nvPr/>
        </p:nvCxnSpPr>
        <p:spPr>
          <a:xfrm>
            <a:off x="4503314" y="3753721"/>
            <a:ext cx="1045051" cy="112307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36A8CE71-DEEC-417E-9650-38B2F86CDAA9}"/>
              </a:ext>
            </a:extLst>
          </p:cNvPr>
          <p:cNvCxnSpPr>
            <a:cxnSpLocks/>
          </p:cNvCxnSpPr>
          <p:nvPr/>
        </p:nvCxnSpPr>
        <p:spPr>
          <a:xfrm flipV="1">
            <a:off x="4503314" y="3753721"/>
            <a:ext cx="1045051" cy="56427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13567B4A-93D5-D09B-3E39-E355C81E5C68}"/>
              </a:ext>
            </a:extLst>
          </p:cNvPr>
          <p:cNvCxnSpPr>
            <a:cxnSpLocks/>
          </p:cNvCxnSpPr>
          <p:nvPr/>
        </p:nvCxnSpPr>
        <p:spPr>
          <a:xfrm flipV="1">
            <a:off x="4503314" y="4318000"/>
            <a:ext cx="1045051" cy="63500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45421A12-472A-71DB-6C9B-C648217351D1}"/>
              </a:ext>
            </a:extLst>
          </p:cNvPr>
          <p:cNvSpPr txBox="1"/>
          <p:nvPr/>
        </p:nvSpPr>
        <p:spPr>
          <a:xfrm>
            <a:off x="715457" y="255828"/>
            <a:ext cx="5402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rgbClr val="00B0F0"/>
                </a:solidFill>
                <a:latin typeface="Carter One" panose="03080802040405060005" pitchFamily="66" charset="77"/>
              </a:rPr>
              <a:t>CVC / HFW COMPS </a:t>
            </a:r>
            <a:r>
              <a:rPr lang="en-GB" sz="2000" dirty="0">
                <a:latin typeface="Carter One" panose="03080802040405060005" pitchFamily="66" charset="77"/>
              </a:rPr>
              <a:t>– BIG HAT, SMALL HAT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4488F362-8951-7F7D-D537-63211AB80E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063046" y="1223447"/>
            <a:ext cx="1574142" cy="1574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6930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activity xmlns="f91ecca9-33a4-44ed-adc8-5b641dc59b7f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FEB42D30858C489311000012107F33" ma:contentTypeVersion="19" ma:contentTypeDescription="Create a new document." ma:contentTypeScope="" ma:versionID="aab5409471d0081caa8f527a3feb1c3b">
  <xsd:schema xmlns:xsd="http://www.w3.org/2001/XMLSchema" xmlns:xs="http://www.w3.org/2001/XMLSchema" xmlns:p="http://schemas.microsoft.com/office/2006/metadata/properties" xmlns:ns1="http://schemas.microsoft.com/sharepoint/v3" xmlns:ns3="f91ecca9-33a4-44ed-adc8-5b641dc59b7f" xmlns:ns4="4443e313-1879-4502-be6a-a40366d72368" targetNamespace="http://schemas.microsoft.com/office/2006/metadata/properties" ma:root="true" ma:fieldsID="4141e155e82d3b2ca9f2ffab3c29cf42" ns1:_="" ns3:_="" ns4:_="">
    <xsd:import namespace="http://schemas.microsoft.com/sharepoint/v3"/>
    <xsd:import namespace="f91ecca9-33a4-44ed-adc8-5b641dc59b7f"/>
    <xsd:import namespace="4443e313-1879-4502-be6a-a40366d7236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3:MediaServiceOCR" minOccurs="0"/>
                <xsd:element ref="ns1:_ip_UnifiedCompliancePolicyProperties" minOccurs="0"/>
                <xsd:element ref="ns1:_ip_UnifiedCompliancePolicyUIAction" minOccurs="0"/>
                <xsd:element ref="ns3:_activity" minOccurs="0"/>
                <xsd:element ref="ns3:MediaServiceObjectDetectorVersions" minOccurs="0"/>
                <xsd:element ref="ns3:MediaLengthInSeconds" minOccurs="0"/>
                <xsd:element ref="ns3:MediaServiceSystemTag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1ecca9-33a4-44ed-adc8-5b641dc59b7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ystemTags" ma:index="25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Location" ma:index="26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443e313-1879-4502-be6a-a40366d72368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F8C33AB-FCDB-431A-B900-1BD7B387FAB1}">
  <ds:schemaRefs>
    <ds:schemaRef ds:uri="http://www.w3.org/XML/1998/namespace"/>
    <ds:schemaRef ds:uri="http://purl.org/dc/terms/"/>
    <ds:schemaRef ds:uri="http://purl.org/dc/elements/1.1/"/>
    <ds:schemaRef ds:uri="http://schemas.microsoft.com/sharepoint/v3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4443e313-1879-4502-be6a-a40366d72368"/>
    <ds:schemaRef ds:uri="f91ecca9-33a4-44ed-adc8-5b641dc59b7f"/>
  </ds:schemaRefs>
</ds:datastoreItem>
</file>

<file path=customXml/itemProps2.xml><?xml version="1.0" encoding="utf-8"?>
<ds:datastoreItem xmlns:ds="http://schemas.openxmlformats.org/officeDocument/2006/customXml" ds:itemID="{AC0C5F0A-BA9F-4430-B034-80FAA05D5DC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39B778E-E8ED-4D25-A727-68909F9D2B9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f91ecca9-33a4-44ed-adc8-5b641dc59b7f"/>
    <ds:schemaRef ds:uri="4443e313-1879-4502-be6a-a40366d7236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531</TotalTime>
  <Words>514</Words>
  <Application>Microsoft Macintosh PowerPoint</Application>
  <PresentationFormat>A4 Paper (210x297 mm)</PresentationFormat>
  <Paragraphs>70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Carter One</vt:lpstr>
      <vt:lpstr>Gill Sans MT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Jennings</dc:creator>
  <cp:lastModifiedBy>Andrew Jennings</cp:lastModifiedBy>
  <cp:revision>30</cp:revision>
  <dcterms:created xsi:type="dcterms:W3CDTF">2021-02-10T14:44:05Z</dcterms:created>
  <dcterms:modified xsi:type="dcterms:W3CDTF">2023-11-29T13:21:13Z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0x01010050FEB42D30858C489311000012107F33</vt:lpwstr>
  </property>
</Properties>
</file>