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9"/>
    <p:restoredTop sz="94283"/>
  </p:normalViewPr>
  <p:slideViewPr>
    <p:cSldViewPr snapToGrid="0" snapToObjects="1">
      <p:cViewPr varScale="1">
        <p:scale>
          <a:sx n="62" d="100"/>
          <a:sy n="62" d="100"/>
        </p:scale>
        <p:origin x="360" y="184"/>
      </p:cViewPr>
      <p:guideLst/>
    </p:cSldViewPr>
  </p:slideViewPr>
  <p:outlineViewPr>
    <p:cViewPr>
      <p:scale>
        <a:sx n="33" d="100"/>
        <a:sy n="33" d="100"/>
      </p:scale>
      <p:origin x="0" y="0"/>
    </p:cViewPr>
  </p:outlin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3717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4</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05318" y="3226831"/>
            <a:ext cx="6977872"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17</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8th January </a:t>
            </a:r>
            <a:r>
              <a:rPr dirty="0">
                <a:latin typeface="Gill Sans MT" panose="020B0502020104020203" pitchFamily="34" charset="77"/>
              </a:rPr>
              <a:t>202</a:t>
            </a:r>
            <a:r>
              <a:rPr lang="en-GB" dirty="0">
                <a:latin typeface="Gill Sans MT" panose="020B0502020104020203" pitchFamily="34" charset="77"/>
              </a:rPr>
              <a:t>4</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58529" y="1309202"/>
            <a:ext cx="370133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transform</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5" name="The was a tear in Freddie’s new school jumper."/>
          <p:cNvSpPr txBox="1"/>
          <p:nvPr/>
        </p:nvSpPr>
        <p:spPr>
          <a:xfrm>
            <a:off x="0" y="63712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class watched the chemicals </a:t>
            </a:r>
            <a:r>
              <a:rPr lang="en-GB" b="1" dirty="0">
                <a:latin typeface="Gill Sans MT" panose="020B0502020104020203" pitchFamily="34" charset="77"/>
              </a:rPr>
              <a:t>transform</a:t>
            </a:r>
            <a:r>
              <a:rPr lang="en-GB" dirty="0">
                <a:latin typeface="Gill Sans MT" panose="020B0502020104020203" pitchFamily="34" charset="77"/>
              </a:rPr>
              <a:t> in science.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trans-form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191987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3" name="TextBox 2">
            <a:extLst>
              <a:ext uri="{FF2B5EF4-FFF2-40B4-BE49-F238E27FC236}">
                <a16:creationId xmlns:a16="http://schemas.microsoft.com/office/drawing/2014/main" id="{8C204025-772E-F374-BE82-24CD57F22A72}"/>
              </a:ext>
            </a:extLst>
          </p:cNvPr>
          <p:cNvSpPr txBox="1"/>
          <p:nvPr/>
        </p:nvSpPr>
        <p:spPr>
          <a:xfrm>
            <a:off x="482663" y="4087219"/>
            <a:ext cx="7585572"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dirty="0">
                <a:latin typeface="Gill Sans MT" panose="020B0502020104020203" pitchFamily="34" charset="77"/>
              </a:rPr>
              <a:t>To transform something into something else means to change or convert it into that thing.</a:t>
            </a:r>
          </a:p>
        </p:txBody>
      </p:sp>
      <p:pic>
        <p:nvPicPr>
          <p:cNvPr id="4" name="Picture 3">
            <a:extLst>
              <a:ext uri="{FF2B5EF4-FFF2-40B4-BE49-F238E27FC236}">
                <a16:creationId xmlns:a16="http://schemas.microsoft.com/office/drawing/2014/main" id="{CF0403D1-4B86-A733-E713-77E1DCF6081F}"/>
              </a:ext>
            </a:extLst>
          </p:cNvPr>
          <p:cNvPicPr>
            <a:picLocks noChangeAspect="1"/>
          </p:cNvPicPr>
          <p:nvPr/>
        </p:nvPicPr>
        <p:blipFill>
          <a:blip r:embed="rId4"/>
          <a:stretch>
            <a:fillRect/>
          </a:stretch>
        </p:blipFill>
        <p:spPr>
          <a:xfrm>
            <a:off x="8685992" y="2640341"/>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02927" y="1309202"/>
            <a:ext cx="24125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renew</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0649" y="4334338"/>
            <a:ext cx="671283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renew an activity, you begin it again.</a:t>
            </a:r>
          </a:p>
        </p:txBody>
      </p:sp>
      <p:sp>
        <p:nvSpPr>
          <p:cNvPr id="155" name="The was a tear in Freddie’s new school jumper."/>
          <p:cNvSpPr txBox="1"/>
          <p:nvPr/>
        </p:nvSpPr>
        <p:spPr>
          <a:xfrm>
            <a:off x="0" y="633589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David wanted to </a:t>
            </a:r>
            <a:r>
              <a:rPr lang="en-GB" b="1" i="0" dirty="0">
                <a:solidFill>
                  <a:schemeClr val="accent2"/>
                </a:solidFill>
                <a:effectLst/>
                <a:latin typeface="Gill Sans MT" panose="020B0502020104020203" pitchFamily="34" charset="77"/>
              </a:rPr>
              <a:t>renew</a:t>
            </a:r>
            <a:r>
              <a:rPr lang="en-GB" b="0" i="0" dirty="0">
                <a:solidFill>
                  <a:schemeClr val="accent2"/>
                </a:solidFill>
                <a:effectLst/>
                <a:latin typeface="Gill Sans MT" panose="020B0502020104020203" pitchFamily="34" charset="77"/>
              </a:rPr>
              <a:t> her friendship with Rishi.</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re-new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56757201"/>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a:extLst>
              <a:ext uri="{FF2B5EF4-FFF2-40B4-BE49-F238E27FC236}">
                <a16:creationId xmlns:a16="http://schemas.microsoft.com/office/drawing/2014/main" id="{C319B3C3-0EAE-06F8-9CBC-4E4AF1884514}"/>
              </a:ext>
            </a:extLst>
          </p:cNvPr>
          <p:cNvPicPr>
            <a:picLocks noChangeAspect="1"/>
          </p:cNvPicPr>
          <p:nvPr/>
        </p:nvPicPr>
        <p:blipFill>
          <a:blip r:embed="rId4"/>
          <a:stretch>
            <a:fillRect/>
          </a:stretch>
        </p:blipFill>
        <p:spPr>
          <a:xfrm>
            <a:off x="8608049" y="2805370"/>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3062" y="1339979"/>
            <a:ext cx="2526333"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proven</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3964008"/>
            <a:ext cx="715725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proves to be true or to have a particular quality, it becomes clear after a period of time that it is true or has that quality. Proven is the past form of prove.</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Wen praised Sarah for her </a:t>
            </a:r>
            <a:r>
              <a:rPr lang="en-GB" sz="4000" b="1" dirty="0">
                <a:latin typeface="Gill Sans MT" panose="020B0502020104020203" pitchFamily="34" charset="77"/>
              </a:rPr>
              <a:t>proven</a:t>
            </a:r>
            <a:r>
              <a:rPr lang="en-GB" sz="4000" dirty="0">
                <a:latin typeface="Gill Sans MT" panose="020B0502020104020203" pitchFamily="34" charset="77"/>
              </a:rPr>
              <a:t> kindness in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prov-en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7506062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demonstrate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disprove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15F87D7D-4725-063A-4B1D-6C434E99C880}"/>
              </a:ext>
            </a:extLst>
          </p:cNvPr>
          <p:cNvPicPr>
            <a:picLocks noChangeAspect="1"/>
          </p:cNvPicPr>
          <p:nvPr/>
        </p:nvPicPr>
        <p:blipFill>
          <a:blip r:embed="rId4"/>
          <a:stretch>
            <a:fillRect/>
          </a:stretch>
        </p:blipFill>
        <p:spPr>
          <a:xfrm>
            <a:off x="8848814" y="2856888"/>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27756" y="1309202"/>
            <a:ext cx="236282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taught</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746276" y="3883039"/>
            <a:ext cx="6819936"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teach someone something, you give them instructions so that they know about it or how to do it. Taught is the past form of teach.</a:t>
            </a:r>
          </a:p>
        </p:txBody>
      </p:sp>
      <p:sp>
        <p:nvSpPr>
          <p:cNvPr id="155" name="The was a tear in Freddie’s new school jumper."/>
          <p:cNvSpPr txBox="1"/>
          <p:nvPr/>
        </p:nvSpPr>
        <p:spPr>
          <a:xfrm>
            <a:off x="5112" y="646618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Buckley </a:t>
            </a:r>
            <a:r>
              <a:rPr lang="en-GB" b="1" dirty="0">
                <a:latin typeface="Gill Sans MT" panose="020B0502020104020203" pitchFamily="34" charset="77"/>
              </a:rPr>
              <a:t>taught</a:t>
            </a:r>
            <a:r>
              <a:rPr lang="en-GB" dirty="0">
                <a:latin typeface="Gill Sans MT" panose="020B0502020104020203" pitchFamily="34" charset="77"/>
              </a:rPr>
              <a:t> the class the spelling for the week.</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taught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88079040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educate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thought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instruct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F3AF8507-EE79-8252-56D3-5AA3D831F259}"/>
              </a:ext>
            </a:extLst>
          </p:cNvPr>
          <p:cNvPicPr>
            <a:picLocks noChangeAspect="1"/>
          </p:cNvPicPr>
          <p:nvPr/>
        </p:nvPicPr>
        <p:blipFill>
          <a:blip r:embed="rId4"/>
          <a:stretch>
            <a:fillRect/>
          </a:stretch>
        </p:blipFill>
        <p:spPr>
          <a:xfrm>
            <a:off x="8492220" y="2768079"/>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9300" y="1309202"/>
            <a:ext cx="243977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evolve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113226"/>
            <a:ext cx="727181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animals or plants evolve, they gradually change and develop into different forms.</a:t>
            </a:r>
          </a:p>
        </p:txBody>
      </p:sp>
      <p:sp>
        <p:nvSpPr>
          <p:cNvPr id="155" name="The was a tear in Freddie’s new school jumper."/>
          <p:cNvSpPr txBox="1"/>
          <p:nvPr/>
        </p:nvSpPr>
        <p:spPr>
          <a:xfrm>
            <a:off x="372570" y="6032543"/>
            <a:ext cx="1217230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Jake’s understanding of fractions in maths </a:t>
            </a:r>
            <a:r>
              <a:rPr lang="en-GB" sz="4000" b="1" dirty="0">
                <a:latin typeface="Gill Sans MT" panose="020B0502020104020203" pitchFamily="34" charset="77"/>
              </a:rPr>
              <a:t>evolved</a:t>
            </a:r>
            <a:r>
              <a:rPr lang="en-GB" sz="4000" dirty="0">
                <a:latin typeface="Gill Sans MT" panose="020B0502020104020203" pitchFamily="34" charset="77"/>
              </a:rPr>
              <a:t> over the term.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e-volve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49461450"/>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develop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music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beliefs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950C67D9-B930-834D-5768-BCDD1ED93C1F}"/>
              </a:ext>
            </a:extLst>
          </p:cNvPr>
          <p:cNvPicPr>
            <a:picLocks noChangeAspect="1"/>
          </p:cNvPicPr>
          <p:nvPr/>
        </p:nvPicPr>
        <p:blipFill>
          <a:blip r:embed="rId4"/>
          <a:stretch>
            <a:fillRect/>
          </a:stretch>
        </p:blipFill>
        <p:spPr>
          <a:xfrm>
            <a:off x="8685084" y="2585815"/>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1955682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everything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group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own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throw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9860856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transform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taught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renew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evolve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5503147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young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everything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group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throw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98797811"/>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 use *** to refer to all the objects, actions, activities, or facts in a particular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of people or things is a number of people or things which are together in one place at one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kumimoji="0" lang="en-GB" sz="2000" b="0" i="0" u="none" strike="noStrike" cap="none" spc="0" normalizeH="0" baseline="0" dirty="0">
                          <a:ln>
                            <a:noFill/>
                          </a:ln>
                          <a:solidFill>
                            <a:srgbClr val="000000"/>
                          </a:solidFill>
                          <a:effectLst/>
                          <a:uFillTx/>
                          <a:latin typeface="Gill Sans MT" panose="020B0502020104020203" pitchFamily="34" charset="77"/>
                          <a:sym typeface="Helvetica Light"/>
                        </a:rPr>
                        <a:t>A *** person, animal, or plant has not lived or existed for very long and is not yet mature.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an object that you are holding, you move your hand or arm quickly and let go of the object, so that it moves through the 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You use *** to indicate that something belongs to a particular person or 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2A9C0677-2825-2DB9-267D-CC78F85CE685}"/>
              </a:ext>
            </a:extLst>
          </p:cNvPr>
          <p:cNvPicPr>
            <a:picLocks noChangeAspect="1"/>
          </p:cNvPicPr>
          <p:nvPr/>
        </p:nvPicPr>
        <p:blipFill>
          <a:blip r:embed="rId5"/>
          <a:stretch>
            <a:fillRect/>
          </a:stretch>
        </p:blipFill>
        <p:spPr>
          <a:xfrm>
            <a:off x="11111530" y="5253219"/>
            <a:ext cx="1169311" cy="1169311"/>
          </a:xfrm>
          <a:prstGeom prst="rect">
            <a:avLst/>
          </a:prstGeom>
        </p:spPr>
      </p:pic>
      <p:pic>
        <p:nvPicPr>
          <p:cNvPr id="3" name="Picture 2">
            <a:extLst>
              <a:ext uri="{FF2B5EF4-FFF2-40B4-BE49-F238E27FC236}">
                <a16:creationId xmlns:a16="http://schemas.microsoft.com/office/drawing/2014/main" id="{91E7D60B-54F9-FF52-5D25-210A800781EE}"/>
              </a:ext>
            </a:extLst>
          </p:cNvPr>
          <p:cNvPicPr>
            <a:picLocks noChangeAspect="1"/>
          </p:cNvPicPr>
          <p:nvPr/>
        </p:nvPicPr>
        <p:blipFill>
          <a:blip r:embed="rId6"/>
          <a:stretch>
            <a:fillRect/>
          </a:stretch>
        </p:blipFill>
        <p:spPr>
          <a:xfrm>
            <a:off x="11255535" y="2643568"/>
            <a:ext cx="995657" cy="995657"/>
          </a:xfrm>
          <a:prstGeom prst="rect">
            <a:avLst/>
          </a:prstGeom>
        </p:spPr>
      </p:pic>
      <p:pic>
        <p:nvPicPr>
          <p:cNvPr id="5" name="Picture 4">
            <a:extLst>
              <a:ext uri="{FF2B5EF4-FFF2-40B4-BE49-F238E27FC236}">
                <a16:creationId xmlns:a16="http://schemas.microsoft.com/office/drawing/2014/main" id="{C5566A05-2A37-2E77-1475-94FDB41DE2E4}"/>
              </a:ext>
            </a:extLst>
          </p:cNvPr>
          <p:cNvPicPr>
            <a:picLocks noChangeAspect="1"/>
          </p:cNvPicPr>
          <p:nvPr/>
        </p:nvPicPr>
        <p:blipFill>
          <a:blip r:embed="rId7"/>
          <a:stretch>
            <a:fillRect/>
          </a:stretch>
        </p:blipFill>
        <p:spPr>
          <a:xfrm>
            <a:off x="11331447" y="7932511"/>
            <a:ext cx="729476" cy="729476"/>
          </a:xfrm>
          <a:prstGeom prst="rect">
            <a:avLst/>
          </a:prstGeom>
        </p:spPr>
      </p:pic>
      <p:pic>
        <p:nvPicPr>
          <p:cNvPr id="6" name="Picture 5">
            <a:extLst>
              <a:ext uri="{FF2B5EF4-FFF2-40B4-BE49-F238E27FC236}">
                <a16:creationId xmlns:a16="http://schemas.microsoft.com/office/drawing/2014/main" id="{588D744A-921F-3F42-EEAA-DA79E9FE5245}"/>
              </a:ext>
            </a:extLst>
          </p:cNvPr>
          <p:cNvPicPr>
            <a:picLocks noChangeAspect="1"/>
          </p:cNvPicPr>
          <p:nvPr/>
        </p:nvPicPr>
        <p:blipFill>
          <a:blip r:embed="rId8"/>
          <a:stretch>
            <a:fillRect/>
          </a:stretch>
        </p:blipFill>
        <p:spPr>
          <a:xfrm>
            <a:off x="11137786" y="3918053"/>
            <a:ext cx="1231153" cy="1231153"/>
          </a:xfrm>
          <a:prstGeom prst="rect">
            <a:avLst/>
          </a:prstGeom>
        </p:spPr>
      </p:pic>
      <p:pic>
        <p:nvPicPr>
          <p:cNvPr id="7" name="Picture 6">
            <a:extLst>
              <a:ext uri="{FF2B5EF4-FFF2-40B4-BE49-F238E27FC236}">
                <a16:creationId xmlns:a16="http://schemas.microsoft.com/office/drawing/2014/main" id="{DDDABC78-9BDC-9CAA-7BD4-186EAA7B54F1}"/>
              </a:ext>
            </a:extLst>
          </p:cNvPr>
          <p:cNvPicPr>
            <a:picLocks noChangeAspect="1"/>
          </p:cNvPicPr>
          <p:nvPr/>
        </p:nvPicPr>
        <p:blipFill>
          <a:blip r:embed="rId9"/>
          <a:stretch>
            <a:fillRect/>
          </a:stretch>
        </p:blipFill>
        <p:spPr>
          <a:xfrm>
            <a:off x="11075192" y="6531354"/>
            <a:ext cx="1169311" cy="116931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8683650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transform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renew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proven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taught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evolve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260048908"/>
              </p:ext>
            </p:extLst>
          </p:nvPr>
        </p:nvGraphicFramePr>
        <p:xfrm>
          <a:off x="5307795" y="1251704"/>
          <a:ext cx="4826233" cy="77513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something *** to be true or to have a particular quality, it becomes clear after a period of time that it is true or has that quality. *** is the past form of prove.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something, you give them instructions so that they know about it or how to do it. *** is the past form of teach.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an activity, you begin it 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animals or plants ***, they gradually change and develop into different forms.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To *** something into something else means to change or convert it into that 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1F9EE7BD-3144-ADB2-94DF-FBF551DD1F79}"/>
              </a:ext>
            </a:extLst>
          </p:cNvPr>
          <p:cNvPicPr>
            <a:picLocks noChangeAspect="1"/>
          </p:cNvPicPr>
          <p:nvPr/>
        </p:nvPicPr>
        <p:blipFill>
          <a:blip r:embed="rId5"/>
          <a:stretch>
            <a:fillRect/>
          </a:stretch>
        </p:blipFill>
        <p:spPr>
          <a:xfrm>
            <a:off x="11270239" y="7815513"/>
            <a:ext cx="1027953" cy="1027953"/>
          </a:xfrm>
          <a:prstGeom prst="rect">
            <a:avLst/>
          </a:prstGeom>
        </p:spPr>
      </p:pic>
      <p:pic>
        <p:nvPicPr>
          <p:cNvPr id="3" name="Picture 2">
            <a:extLst>
              <a:ext uri="{FF2B5EF4-FFF2-40B4-BE49-F238E27FC236}">
                <a16:creationId xmlns:a16="http://schemas.microsoft.com/office/drawing/2014/main" id="{B9EAE69F-6CB6-EF27-B493-D9EC392F4BD4}"/>
              </a:ext>
            </a:extLst>
          </p:cNvPr>
          <p:cNvPicPr>
            <a:picLocks noChangeAspect="1"/>
          </p:cNvPicPr>
          <p:nvPr/>
        </p:nvPicPr>
        <p:blipFill>
          <a:blip r:embed="rId6"/>
          <a:stretch>
            <a:fillRect/>
          </a:stretch>
        </p:blipFill>
        <p:spPr>
          <a:xfrm>
            <a:off x="11380273" y="5138258"/>
            <a:ext cx="1087718" cy="1087718"/>
          </a:xfrm>
          <a:prstGeom prst="rect">
            <a:avLst/>
          </a:prstGeom>
        </p:spPr>
      </p:pic>
      <p:pic>
        <p:nvPicPr>
          <p:cNvPr id="5" name="Picture 4">
            <a:extLst>
              <a:ext uri="{FF2B5EF4-FFF2-40B4-BE49-F238E27FC236}">
                <a16:creationId xmlns:a16="http://schemas.microsoft.com/office/drawing/2014/main" id="{1155CA7F-0A34-938E-0441-3B2AEFCDD2CA}"/>
              </a:ext>
            </a:extLst>
          </p:cNvPr>
          <p:cNvPicPr>
            <a:picLocks noChangeAspect="1"/>
          </p:cNvPicPr>
          <p:nvPr/>
        </p:nvPicPr>
        <p:blipFill>
          <a:blip r:embed="rId7"/>
          <a:stretch>
            <a:fillRect/>
          </a:stretch>
        </p:blipFill>
        <p:spPr>
          <a:xfrm>
            <a:off x="11380273" y="2662821"/>
            <a:ext cx="1087718" cy="1087718"/>
          </a:xfrm>
          <a:prstGeom prst="rect">
            <a:avLst/>
          </a:prstGeom>
        </p:spPr>
      </p:pic>
      <p:pic>
        <p:nvPicPr>
          <p:cNvPr id="7" name="Picture 6">
            <a:extLst>
              <a:ext uri="{FF2B5EF4-FFF2-40B4-BE49-F238E27FC236}">
                <a16:creationId xmlns:a16="http://schemas.microsoft.com/office/drawing/2014/main" id="{68F403E1-74A3-E167-B7C0-F953295F82B2}"/>
              </a:ext>
            </a:extLst>
          </p:cNvPr>
          <p:cNvPicPr>
            <a:picLocks noChangeAspect="1"/>
          </p:cNvPicPr>
          <p:nvPr/>
        </p:nvPicPr>
        <p:blipFill>
          <a:blip r:embed="rId8"/>
          <a:stretch>
            <a:fillRect/>
          </a:stretch>
        </p:blipFill>
        <p:spPr>
          <a:xfrm>
            <a:off x="11413678" y="3946471"/>
            <a:ext cx="1020907" cy="1020907"/>
          </a:xfrm>
          <a:prstGeom prst="rect">
            <a:avLst/>
          </a:prstGeom>
        </p:spPr>
      </p:pic>
      <p:pic>
        <p:nvPicPr>
          <p:cNvPr id="10" name="Picture 9">
            <a:extLst>
              <a:ext uri="{FF2B5EF4-FFF2-40B4-BE49-F238E27FC236}">
                <a16:creationId xmlns:a16="http://schemas.microsoft.com/office/drawing/2014/main" id="{70A853E8-759A-A569-F4FA-1B8E8B037930}"/>
              </a:ext>
            </a:extLst>
          </p:cNvPr>
          <p:cNvPicPr>
            <a:picLocks noChangeAspect="1"/>
          </p:cNvPicPr>
          <p:nvPr/>
        </p:nvPicPr>
        <p:blipFill>
          <a:blip r:embed="rId9"/>
          <a:stretch>
            <a:fillRect/>
          </a:stretch>
        </p:blipFill>
        <p:spPr>
          <a:xfrm>
            <a:off x="11279841" y="6558423"/>
            <a:ext cx="1027953" cy="102795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2190458" y="3993661"/>
            <a:ext cx="32172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everything</a:t>
            </a:r>
            <a:endParaRPr dirty="0">
              <a:latin typeface="Gill Sans MT" panose="020B0502020104020203" pitchFamily="34" charset="77"/>
            </a:endParaRPr>
          </a:p>
        </p:txBody>
      </p:sp>
      <p:sp>
        <p:nvSpPr>
          <p:cNvPr id="135" name="spare"/>
          <p:cNvSpPr txBox="1"/>
          <p:nvPr/>
        </p:nvSpPr>
        <p:spPr>
          <a:xfrm>
            <a:off x="3211535" y="4824209"/>
            <a:ext cx="13336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own</a:t>
            </a:r>
            <a:endParaRPr b="1" dirty="0">
              <a:latin typeface="Gill Sans MT" panose="020B0502020104020203" pitchFamily="34" charset="77"/>
              <a:sym typeface="American Typewriter"/>
            </a:endParaRPr>
          </a:p>
        </p:txBody>
      </p:sp>
      <p:sp>
        <p:nvSpPr>
          <p:cNvPr id="136" name="chipped"/>
          <p:cNvSpPr txBox="1"/>
          <p:nvPr/>
        </p:nvSpPr>
        <p:spPr>
          <a:xfrm>
            <a:off x="2882958" y="5769060"/>
            <a:ext cx="18322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group</a:t>
            </a:r>
            <a:endParaRPr dirty="0">
              <a:latin typeface="Gill Sans MT" panose="020B0502020104020203" pitchFamily="34" charset="77"/>
            </a:endParaRPr>
          </a:p>
        </p:txBody>
      </p:sp>
      <p:sp>
        <p:nvSpPr>
          <p:cNvPr id="137" name="lift"/>
          <p:cNvSpPr txBox="1"/>
          <p:nvPr/>
        </p:nvSpPr>
        <p:spPr>
          <a:xfrm>
            <a:off x="2863721" y="6639612"/>
            <a:ext cx="18707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throw</a:t>
            </a:r>
            <a:endParaRPr dirty="0">
              <a:latin typeface="Gill Sans MT" panose="020B0502020104020203" pitchFamily="34" charset="77"/>
            </a:endParaRPr>
          </a:p>
        </p:txBody>
      </p:sp>
      <p:sp>
        <p:nvSpPr>
          <p:cNvPr id="138" name="mutter"/>
          <p:cNvSpPr txBox="1"/>
          <p:nvPr/>
        </p:nvSpPr>
        <p:spPr>
          <a:xfrm>
            <a:off x="8236381" y="3941031"/>
            <a:ext cx="19348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renew</a:t>
            </a:r>
            <a:endParaRPr b="1" dirty="0">
              <a:latin typeface="Gill Sans MT" panose="020B0502020104020203" pitchFamily="34" charset="77"/>
              <a:sym typeface="American Typewriter"/>
            </a:endParaRPr>
          </a:p>
        </p:txBody>
      </p:sp>
      <p:sp>
        <p:nvSpPr>
          <p:cNvPr id="139" name="unveil"/>
          <p:cNvSpPr txBox="1"/>
          <p:nvPr/>
        </p:nvSpPr>
        <p:spPr>
          <a:xfrm>
            <a:off x="8193926" y="5755144"/>
            <a:ext cx="20197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taught</a:t>
            </a:r>
            <a:endParaRPr dirty="0">
              <a:latin typeface="Gill Sans MT" panose="020B0502020104020203" pitchFamily="34" charset="77"/>
              <a:sym typeface="American Typewriter"/>
            </a:endParaRPr>
          </a:p>
        </p:txBody>
      </p:sp>
      <p:sp>
        <p:nvSpPr>
          <p:cNvPr id="140" name="tolerate"/>
          <p:cNvSpPr txBox="1"/>
          <p:nvPr/>
        </p:nvSpPr>
        <p:spPr>
          <a:xfrm>
            <a:off x="7688531" y="3084728"/>
            <a:ext cx="30553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transform</a:t>
            </a:r>
            <a:endParaRPr dirty="0">
              <a:latin typeface="Gill Sans MT" panose="020B0502020104020203" pitchFamily="34" charset="77"/>
            </a:endParaRPr>
          </a:p>
        </p:txBody>
      </p:sp>
      <p:sp>
        <p:nvSpPr>
          <p:cNvPr id="141" name="fixation"/>
          <p:cNvSpPr txBox="1"/>
          <p:nvPr/>
        </p:nvSpPr>
        <p:spPr>
          <a:xfrm>
            <a:off x="8136576" y="4824210"/>
            <a:ext cx="21592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proven</a:t>
            </a:r>
            <a:endParaRPr dirty="0">
              <a:latin typeface="Gill Sans MT" panose="020B0502020104020203" pitchFamily="34" charset="77"/>
            </a:endParaRPr>
          </a:p>
        </p:txBody>
      </p:sp>
      <p:sp>
        <p:nvSpPr>
          <p:cNvPr id="142" name="rustle"/>
          <p:cNvSpPr txBox="1"/>
          <p:nvPr/>
        </p:nvSpPr>
        <p:spPr>
          <a:xfrm>
            <a:off x="8226340" y="6620562"/>
            <a:ext cx="19797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evolve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2867903" y="3080135"/>
            <a:ext cx="18707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young</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42023" y="-17929"/>
            <a:ext cx="750846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young</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15978" y="5654359"/>
            <a:ext cx="108350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everything</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92B36438-0039-003E-1CB4-C2AEF6FBE5FF}"/>
              </a:ext>
            </a:extLst>
          </p:cNvPr>
          <p:cNvPicPr>
            <a:picLocks noChangeAspect="1"/>
          </p:cNvPicPr>
          <p:nvPr/>
        </p:nvPicPr>
        <p:blipFill>
          <a:blip r:embed="rId4"/>
          <a:stretch>
            <a:fillRect/>
          </a:stretch>
        </p:blipFill>
        <p:spPr>
          <a:xfrm>
            <a:off x="9097351" y="565181"/>
            <a:ext cx="3251200" cy="3251200"/>
          </a:xfrm>
          <a:prstGeom prst="rect">
            <a:avLst/>
          </a:prstGeom>
        </p:spPr>
      </p:pic>
      <p:pic>
        <p:nvPicPr>
          <p:cNvPr id="4" name="Picture 3">
            <a:extLst>
              <a:ext uri="{FF2B5EF4-FFF2-40B4-BE49-F238E27FC236}">
                <a16:creationId xmlns:a16="http://schemas.microsoft.com/office/drawing/2014/main" id="{EDA11A90-F98E-672B-B90B-AD373A16079E}"/>
              </a:ext>
            </a:extLst>
          </p:cNvPr>
          <p:cNvPicPr>
            <a:picLocks noChangeAspect="1"/>
          </p:cNvPicPr>
          <p:nvPr/>
        </p:nvPicPr>
        <p:blipFill>
          <a:blip r:embed="rId5"/>
          <a:stretch>
            <a:fillRect/>
          </a:stretch>
        </p:blipFill>
        <p:spPr>
          <a:xfrm>
            <a:off x="526311" y="6059890"/>
            <a:ext cx="2587178" cy="258717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35992" y="0"/>
            <a:ext cx="553036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own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4746468"/>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group</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D896C9EE-ED8A-B7B6-9B2E-40E515DA626C}"/>
              </a:ext>
            </a:extLst>
          </p:cNvPr>
          <p:cNvPicPr>
            <a:picLocks noChangeAspect="1"/>
          </p:cNvPicPr>
          <p:nvPr/>
        </p:nvPicPr>
        <p:blipFill>
          <a:blip r:embed="rId4"/>
          <a:stretch>
            <a:fillRect/>
          </a:stretch>
        </p:blipFill>
        <p:spPr>
          <a:xfrm>
            <a:off x="7954149" y="558007"/>
            <a:ext cx="3251200" cy="3251200"/>
          </a:xfrm>
          <a:prstGeom prst="rect">
            <a:avLst/>
          </a:prstGeom>
        </p:spPr>
      </p:pic>
      <p:pic>
        <p:nvPicPr>
          <p:cNvPr id="4" name="Picture 3">
            <a:extLst>
              <a:ext uri="{FF2B5EF4-FFF2-40B4-BE49-F238E27FC236}">
                <a16:creationId xmlns:a16="http://schemas.microsoft.com/office/drawing/2014/main" id="{67C384B0-52CE-2880-994A-A1045843F1CA}"/>
              </a:ext>
            </a:extLst>
          </p:cNvPr>
          <p:cNvPicPr>
            <a:picLocks noChangeAspect="1"/>
          </p:cNvPicPr>
          <p:nvPr/>
        </p:nvPicPr>
        <p:blipFill>
          <a:blip r:embed="rId5"/>
          <a:stretch>
            <a:fillRect/>
          </a:stretch>
        </p:blipFill>
        <p:spPr>
          <a:xfrm>
            <a:off x="877766" y="5546181"/>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97325" y="305549"/>
            <a:ext cx="776494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throw</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1459" y="5796646"/>
            <a:ext cx="1234608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transform</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BA34D975-9A79-9E8C-028B-860AEF715D00}"/>
              </a:ext>
            </a:extLst>
          </p:cNvPr>
          <p:cNvPicPr>
            <a:picLocks noChangeAspect="1"/>
          </p:cNvPicPr>
          <p:nvPr/>
        </p:nvPicPr>
        <p:blipFill>
          <a:blip r:embed="rId4"/>
          <a:stretch>
            <a:fillRect/>
          </a:stretch>
        </p:blipFill>
        <p:spPr>
          <a:xfrm>
            <a:off x="9083031" y="602862"/>
            <a:ext cx="3251200" cy="3251200"/>
          </a:xfrm>
          <a:prstGeom prst="rect">
            <a:avLst/>
          </a:prstGeom>
        </p:spPr>
      </p:pic>
      <p:pic>
        <p:nvPicPr>
          <p:cNvPr id="4" name="Picture 3">
            <a:extLst>
              <a:ext uri="{FF2B5EF4-FFF2-40B4-BE49-F238E27FC236}">
                <a16:creationId xmlns:a16="http://schemas.microsoft.com/office/drawing/2014/main" id="{DE62A6C0-C3DA-F453-F237-7703EE7E1A1E}"/>
              </a:ext>
            </a:extLst>
          </p:cNvPr>
          <p:cNvPicPr>
            <a:picLocks noChangeAspect="1"/>
          </p:cNvPicPr>
          <p:nvPr/>
        </p:nvPicPr>
        <p:blipFill>
          <a:blip r:embed="rId5"/>
          <a:stretch>
            <a:fillRect/>
          </a:stretch>
        </p:blipFill>
        <p:spPr>
          <a:xfrm>
            <a:off x="520214" y="5968521"/>
            <a:ext cx="2762795" cy="276279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7984" y="190286"/>
            <a:ext cx="798936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renew</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49163" y="5017429"/>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proven</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F8C6423B-B257-E340-EFBC-F05F7FDCBE7E}"/>
              </a:ext>
            </a:extLst>
          </p:cNvPr>
          <p:cNvPicPr>
            <a:picLocks noChangeAspect="1"/>
          </p:cNvPicPr>
          <p:nvPr/>
        </p:nvPicPr>
        <p:blipFill>
          <a:blip r:embed="rId4"/>
          <a:stretch>
            <a:fillRect/>
          </a:stretch>
        </p:blipFill>
        <p:spPr>
          <a:xfrm>
            <a:off x="9087049" y="538414"/>
            <a:ext cx="3251200" cy="3251200"/>
          </a:xfrm>
          <a:prstGeom prst="rect">
            <a:avLst/>
          </a:prstGeom>
        </p:spPr>
      </p:pic>
      <p:pic>
        <p:nvPicPr>
          <p:cNvPr id="4" name="Picture 3">
            <a:extLst>
              <a:ext uri="{FF2B5EF4-FFF2-40B4-BE49-F238E27FC236}">
                <a16:creationId xmlns:a16="http://schemas.microsoft.com/office/drawing/2014/main" id="{012F87DD-2355-EA2F-ADA8-479DB9E04FB9}"/>
              </a:ext>
            </a:extLst>
          </p:cNvPr>
          <p:cNvPicPr>
            <a:picLocks noChangeAspect="1"/>
          </p:cNvPicPr>
          <p:nvPr/>
        </p:nvPicPr>
        <p:blipFill>
          <a:blip r:embed="rId5"/>
          <a:stretch>
            <a:fillRect/>
          </a:stretch>
        </p:blipFill>
        <p:spPr>
          <a:xfrm>
            <a:off x="194300" y="5816572"/>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24539" y="480767"/>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taught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5122075"/>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evolve</a:t>
            </a:r>
            <a:endParaRPr sz="9600" dirty="0">
              <a:latin typeface="Gill Sans MT" panose="020B0502020104020203" pitchFamily="34" charset="77"/>
            </a:endParaRPr>
          </a:p>
        </p:txBody>
      </p:sp>
      <p:pic>
        <p:nvPicPr>
          <p:cNvPr id="4" name="Picture 3">
            <a:extLst>
              <a:ext uri="{FF2B5EF4-FFF2-40B4-BE49-F238E27FC236}">
                <a16:creationId xmlns:a16="http://schemas.microsoft.com/office/drawing/2014/main" id="{D205016C-A2C6-FE3E-0587-83EA479B409F}"/>
              </a:ext>
            </a:extLst>
          </p:cNvPr>
          <p:cNvPicPr>
            <a:picLocks noChangeAspect="1"/>
          </p:cNvPicPr>
          <p:nvPr/>
        </p:nvPicPr>
        <p:blipFill>
          <a:blip r:embed="rId4"/>
          <a:stretch>
            <a:fillRect/>
          </a:stretch>
        </p:blipFill>
        <p:spPr>
          <a:xfrm>
            <a:off x="9057608" y="616856"/>
            <a:ext cx="3251200" cy="3251200"/>
          </a:xfrm>
          <a:prstGeom prst="rect">
            <a:avLst/>
          </a:prstGeom>
        </p:spPr>
      </p:pic>
      <p:pic>
        <p:nvPicPr>
          <p:cNvPr id="5" name="Picture 4">
            <a:extLst>
              <a:ext uri="{FF2B5EF4-FFF2-40B4-BE49-F238E27FC236}">
                <a16:creationId xmlns:a16="http://schemas.microsoft.com/office/drawing/2014/main" id="{BE769EEE-563A-C94C-E13B-76D94EED030F}"/>
              </a:ext>
            </a:extLst>
          </p:cNvPr>
          <p:cNvPicPr>
            <a:picLocks noChangeAspect="1"/>
          </p:cNvPicPr>
          <p:nvPr/>
        </p:nvPicPr>
        <p:blipFill>
          <a:blip r:embed="rId5"/>
          <a:stretch>
            <a:fillRect/>
          </a:stretch>
        </p:blipFill>
        <p:spPr>
          <a:xfrm>
            <a:off x="589482" y="5733985"/>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27559" y="352621"/>
            <a:ext cx="734175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ea typeface="Ayuthaya" pitchFamily="2" charset="-34"/>
                <a:cs typeface="Futura Medium" panose="020B0602020204020303" pitchFamily="34" charset="-79"/>
              </a:rPr>
              <a:t>young</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65214" y="6102456"/>
            <a:ext cx="10244333"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everything</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8CC10DEB-72C8-F4F3-03DC-F62229418084}"/>
              </a:ext>
            </a:extLst>
          </p:cNvPr>
          <p:cNvPicPr>
            <a:picLocks noChangeAspect="1"/>
          </p:cNvPicPr>
          <p:nvPr/>
        </p:nvPicPr>
        <p:blipFill>
          <a:blip r:embed="rId4"/>
          <a:stretch>
            <a:fillRect/>
          </a:stretch>
        </p:blipFill>
        <p:spPr>
          <a:xfrm>
            <a:off x="8995970" y="602862"/>
            <a:ext cx="3251200" cy="3251200"/>
          </a:xfrm>
          <a:prstGeom prst="rect">
            <a:avLst/>
          </a:prstGeom>
        </p:spPr>
      </p:pic>
      <p:pic>
        <p:nvPicPr>
          <p:cNvPr id="4" name="Picture 3">
            <a:extLst>
              <a:ext uri="{FF2B5EF4-FFF2-40B4-BE49-F238E27FC236}">
                <a16:creationId xmlns:a16="http://schemas.microsoft.com/office/drawing/2014/main" id="{0423C733-8F8F-1742-E9BC-32AAC360399F}"/>
              </a:ext>
            </a:extLst>
          </p:cNvPr>
          <p:cNvPicPr>
            <a:picLocks noChangeAspect="1"/>
          </p:cNvPicPr>
          <p:nvPr/>
        </p:nvPicPr>
        <p:blipFill>
          <a:blip r:embed="rId5"/>
          <a:stretch>
            <a:fillRect/>
          </a:stretch>
        </p:blipFill>
        <p:spPr>
          <a:xfrm>
            <a:off x="594703" y="6251756"/>
            <a:ext cx="2450393" cy="2450393"/>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02755" y="42942"/>
            <a:ext cx="59968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own</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91999" y="5156135"/>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group</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06973336-F6E7-31D0-B72E-6A8CDE2C3122}"/>
              </a:ext>
            </a:extLst>
          </p:cNvPr>
          <p:cNvPicPr>
            <a:picLocks noChangeAspect="1"/>
          </p:cNvPicPr>
          <p:nvPr/>
        </p:nvPicPr>
        <p:blipFill>
          <a:blip r:embed="rId4"/>
          <a:stretch>
            <a:fillRect/>
          </a:stretch>
        </p:blipFill>
        <p:spPr>
          <a:xfrm>
            <a:off x="8090960" y="602862"/>
            <a:ext cx="3251200" cy="3251200"/>
          </a:xfrm>
          <a:prstGeom prst="rect">
            <a:avLst/>
          </a:prstGeom>
        </p:spPr>
      </p:pic>
      <p:pic>
        <p:nvPicPr>
          <p:cNvPr id="4" name="Picture 3">
            <a:extLst>
              <a:ext uri="{FF2B5EF4-FFF2-40B4-BE49-F238E27FC236}">
                <a16:creationId xmlns:a16="http://schemas.microsoft.com/office/drawing/2014/main" id="{67F95A96-20D3-65C3-F376-884265889CE6}"/>
              </a:ext>
            </a:extLst>
          </p:cNvPr>
          <p:cNvPicPr>
            <a:picLocks noChangeAspect="1"/>
          </p:cNvPicPr>
          <p:nvPr/>
        </p:nvPicPr>
        <p:blipFill>
          <a:blip r:embed="rId5"/>
          <a:stretch>
            <a:fillRect/>
          </a:stretch>
        </p:blipFill>
        <p:spPr>
          <a:xfrm>
            <a:off x="797505" y="5557168"/>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12444" y="742893"/>
            <a:ext cx="6662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throw</a:t>
            </a:r>
            <a:endParaRPr sz="239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6169673"/>
            <a:ext cx="12346080"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transform</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3E23C9B7-22AF-DDAE-4589-6198CB1ED5D6}"/>
              </a:ext>
            </a:extLst>
          </p:cNvPr>
          <p:cNvPicPr>
            <a:picLocks noChangeAspect="1"/>
          </p:cNvPicPr>
          <p:nvPr/>
        </p:nvPicPr>
        <p:blipFill>
          <a:blip r:embed="rId4"/>
          <a:stretch>
            <a:fillRect/>
          </a:stretch>
        </p:blipFill>
        <p:spPr>
          <a:xfrm>
            <a:off x="8737006" y="656662"/>
            <a:ext cx="3251200" cy="3251200"/>
          </a:xfrm>
          <a:prstGeom prst="rect">
            <a:avLst/>
          </a:prstGeom>
        </p:spPr>
      </p:pic>
      <p:pic>
        <p:nvPicPr>
          <p:cNvPr id="4" name="Picture 3">
            <a:extLst>
              <a:ext uri="{FF2B5EF4-FFF2-40B4-BE49-F238E27FC236}">
                <a16:creationId xmlns:a16="http://schemas.microsoft.com/office/drawing/2014/main" id="{507AFDF2-456D-9B5C-048A-97C760E412B2}"/>
              </a:ext>
            </a:extLst>
          </p:cNvPr>
          <p:cNvPicPr>
            <a:picLocks noChangeAspect="1"/>
          </p:cNvPicPr>
          <p:nvPr/>
        </p:nvPicPr>
        <p:blipFill>
          <a:blip r:embed="rId5"/>
          <a:stretch>
            <a:fillRect/>
          </a:stretch>
        </p:blipFill>
        <p:spPr>
          <a:xfrm>
            <a:off x="534806" y="5975559"/>
            <a:ext cx="2420364" cy="2420364"/>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25385" y="2274766"/>
            <a:ext cx="18707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young	</a:t>
            </a:r>
            <a:endParaRPr b="1" dirty="0">
              <a:latin typeface="Gill Sans MT" panose="020B0502020104020203" pitchFamily="34" charset="77"/>
              <a:sym typeface="American Typewriter"/>
            </a:endParaRPr>
          </a:p>
        </p:txBody>
      </p:sp>
      <p:sp>
        <p:nvSpPr>
          <p:cNvPr id="134" name="office"/>
          <p:cNvSpPr txBox="1"/>
          <p:nvPr/>
        </p:nvSpPr>
        <p:spPr>
          <a:xfrm>
            <a:off x="4952164" y="3183419"/>
            <a:ext cx="32172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everything</a:t>
            </a:r>
            <a:endParaRPr dirty="0">
              <a:latin typeface="Gill Sans MT" panose="020B0502020104020203" pitchFamily="34" charset="77"/>
            </a:endParaRPr>
          </a:p>
        </p:txBody>
      </p:sp>
      <p:sp>
        <p:nvSpPr>
          <p:cNvPr id="135" name="spare"/>
          <p:cNvSpPr txBox="1"/>
          <p:nvPr/>
        </p:nvSpPr>
        <p:spPr>
          <a:xfrm>
            <a:off x="5893915" y="4033018"/>
            <a:ext cx="133369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own</a:t>
            </a:r>
            <a:endParaRPr b="1" dirty="0">
              <a:latin typeface="Gill Sans MT" panose="020B0502020104020203" pitchFamily="34" charset="77"/>
              <a:sym typeface="American Typewriter"/>
            </a:endParaRPr>
          </a:p>
        </p:txBody>
      </p:sp>
      <p:sp>
        <p:nvSpPr>
          <p:cNvPr id="136" name="chipped"/>
          <p:cNvSpPr txBox="1"/>
          <p:nvPr/>
        </p:nvSpPr>
        <p:spPr>
          <a:xfrm>
            <a:off x="5644663" y="4958818"/>
            <a:ext cx="18322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group</a:t>
            </a:r>
            <a:endParaRPr dirty="0">
              <a:latin typeface="Gill Sans MT" panose="020B0502020104020203" pitchFamily="34" charset="77"/>
            </a:endParaRPr>
          </a:p>
        </p:txBody>
      </p:sp>
      <p:sp>
        <p:nvSpPr>
          <p:cNvPr id="137" name="lift"/>
          <p:cNvSpPr txBox="1"/>
          <p:nvPr/>
        </p:nvSpPr>
        <p:spPr>
          <a:xfrm>
            <a:off x="5625422" y="5829370"/>
            <a:ext cx="18707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throw</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09613" y="480767"/>
            <a:ext cx="1014393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renew</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0212" y="5368943"/>
            <a:ext cx="1094421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proven</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7233F449-4D69-6E8C-CD5E-DB5485A7BBFF}"/>
              </a:ext>
            </a:extLst>
          </p:cNvPr>
          <p:cNvPicPr>
            <a:picLocks noChangeAspect="1"/>
          </p:cNvPicPr>
          <p:nvPr/>
        </p:nvPicPr>
        <p:blipFill>
          <a:blip r:embed="rId4"/>
          <a:stretch>
            <a:fillRect/>
          </a:stretch>
        </p:blipFill>
        <p:spPr>
          <a:xfrm>
            <a:off x="8689194" y="624010"/>
            <a:ext cx="3251200" cy="3251200"/>
          </a:xfrm>
          <a:prstGeom prst="rect">
            <a:avLst/>
          </a:prstGeom>
        </p:spPr>
      </p:pic>
      <p:pic>
        <p:nvPicPr>
          <p:cNvPr id="4" name="Picture 3">
            <a:extLst>
              <a:ext uri="{FF2B5EF4-FFF2-40B4-BE49-F238E27FC236}">
                <a16:creationId xmlns:a16="http://schemas.microsoft.com/office/drawing/2014/main" id="{EDAFEEFD-E344-41D6-E1E7-79E0DEB990FD}"/>
              </a:ext>
            </a:extLst>
          </p:cNvPr>
          <p:cNvPicPr>
            <a:picLocks noChangeAspect="1"/>
          </p:cNvPicPr>
          <p:nvPr/>
        </p:nvPicPr>
        <p:blipFill>
          <a:blip r:embed="rId5"/>
          <a:stretch>
            <a:fillRect/>
          </a:stretch>
        </p:blipFill>
        <p:spPr>
          <a:xfrm>
            <a:off x="349809" y="5766670"/>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93139" y="652017"/>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taught</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6000" y="5672365"/>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evolve</a:t>
            </a:r>
            <a:endParaRPr sz="13800" dirty="0">
              <a:latin typeface="Futura Medium" panose="020B0602020204020303" pitchFamily="34" charset="-79"/>
              <a:cs typeface="Futura Medium" panose="020B0602020204020303" pitchFamily="34" charset="-79"/>
            </a:endParaRPr>
          </a:p>
        </p:txBody>
      </p:sp>
      <p:pic>
        <p:nvPicPr>
          <p:cNvPr id="4" name="Picture 3">
            <a:extLst>
              <a:ext uri="{FF2B5EF4-FFF2-40B4-BE49-F238E27FC236}">
                <a16:creationId xmlns:a16="http://schemas.microsoft.com/office/drawing/2014/main" id="{E7B0F6CE-760E-0D7D-DC94-4DC0921C1108}"/>
              </a:ext>
            </a:extLst>
          </p:cNvPr>
          <p:cNvPicPr>
            <a:picLocks noChangeAspect="1"/>
          </p:cNvPicPr>
          <p:nvPr/>
        </p:nvPicPr>
        <p:blipFill>
          <a:blip r:embed="rId4"/>
          <a:stretch>
            <a:fillRect/>
          </a:stretch>
        </p:blipFill>
        <p:spPr>
          <a:xfrm>
            <a:off x="8989008" y="588610"/>
            <a:ext cx="3251200" cy="3251200"/>
          </a:xfrm>
          <a:prstGeom prst="rect">
            <a:avLst/>
          </a:prstGeom>
        </p:spPr>
      </p:pic>
      <p:pic>
        <p:nvPicPr>
          <p:cNvPr id="5" name="Picture 4">
            <a:extLst>
              <a:ext uri="{FF2B5EF4-FFF2-40B4-BE49-F238E27FC236}">
                <a16:creationId xmlns:a16="http://schemas.microsoft.com/office/drawing/2014/main" id="{249970EA-2E72-8AF4-B395-DE9DCB43F940}"/>
              </a:ext>
            </a:extLst>
          </p:cNvPr>
          <p:cNvPicPr>
            <a:picLocks noChangeAspect="1"/>
          </p:cNvPicPr>
          <p:nvPr/>
        </p:nvPicPr>
        <p:blipFill>
          <a:blip r:embed="rId5"/>
          <a:stretch>
            <a:fillRect/>
          </a:stretch>
        </p:blipFill>
        <p:spPr>
          <a:xfrm>
            <a:off x="682708" y="5802657"/>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93411" y="3418118"/>
            <a:ext cx="19348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renew</a:t>
            </a:r>
            <a:endParaRPr b="1" dirty="0">
              <a:latin typeface="Gill Sans MT" panose="020B0502020104020203" pitchFamily="34" charset="77"/>
              <a:sym typeface="American Typewriter"/>
            </a:endParaRPr>
          </a:p>
        </p:txBody>
      </p:sp>
      <p:sp>
        <p:nvSpPr>
          <p:cNvPr id="140" name="tolerate"/>
          <p:cNvSpPr txBox="1"/>
          <p:nvPr/>
        </p:nvSpPr>
        <p:spPr>
          <a:xfrm>
            <a:off x="5033153" y="2522165"/>
            <a:ext cx="305532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transform</a:t>
            </a:r>
            <a:endParaRPr dirty="0">
              <a:latin typeface="Gill Sans MT" panose="020B0502020104020203" pitchFamily="34" charset="77"/>
            </a:endParaRPr>
          </a:p>
        </p:txBody>
      </p:sp>
      <p:sp>
        <p:nvSpPr>
          <p:cNvPr id="141" name="fixation"/>
          <p:cNvSpPr txBox="1"/>
          <p:nvPr/>
        </p:nvSpPr>
        <p:spPr>
          <a:xfrm>
            <a:off x="5481207" y="4280417"/>
            <a:ext cx="21592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proven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92603" y="5188117"/>
            <a:ext cx="20197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taught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12654" y="5996646"/>
            <a:ext cx="19797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evolve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3423" y="1309202"/>
            <a:ext cx="22714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young</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5" name="The was a tear in Freddie’s new school jumper."/>
          <p:cNvSpPr txBox="1"/>
          <p:nvPr/>
        </p:nvSpPr>
        <p:spPr>
          <a:xfrm>
            <a:off x="0" y="648755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very </a:t>
            </a:r>
            <a:r>
              <a:rPr lang="en-GB" sz="4000" b="1" dirty="0">
                <a:latin typeface="Gill Sans MT" panose="020B0502020104020203" pitchFamily="34" charset="77"/>
              </a:rPr>
              <a:t>young</a:t>
            </a:r>
            <a:r>
              <a:rPr lang="en-GB" sz="4000" dirty="0">
                <a:latin typeface="Gill Sans MT" panose="020B0502020104020203" pitchFamily="34" charset="77"/>
              </a:rPr>
              <a:t> in Reception. </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young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25637169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youthful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tongue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junior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TextBox 4">
            <a:extLst>
              <a:ext uri="{FF2B5EF4-FFF2-40B4-BE49-F238E27FC236}">
                <a16:creationId xmlns:a16="http://schemas.microsoft.com/office/drawing/2014/main" id="{83857ADC-3FE5-15AA-37E3-BB2130E0C18E}"/>
              </a:ext>
            </a:extLst>
          </p:cNvPr>
          <p:cNvSpPr txBox="1"/>
          <p:nvPr/>
        </p:nvSpPr>
        <p:spPr>
          <a:xfrm>
            <a:off x="901731" y="3840898"/>
            <a:ext cx="578464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3600" b="0" i="0" u="none" strike="noStrike" cap="none" spc="0" normalizeH="0" baseline="0" dirty="0">
                <a:ln>
                  <a:noFill/>
                </a:ln>
                <a:solidFill>
                  <a:srgbClr val="000000"/>
                </a:solidFill>
                <a:effectLst/>
                <a:uFillTx/>
                <a:latin typeface="Gill Sans MT" panose="020B0502020104020203" pitchFamily="34" charset="77"/>
                <a:sym typeface="Helvetica Light"/>
              </a:rPr>
              <a:t>A young person, animal, or plant has not lived or existed for very long and is not yet mature.</a:t>
            </a:r>
          </a:p>
        </p:txBody>
      </p:sp>
      <p:pic>
        <p:nvPicPr>
          <p:cNvPr id="2" name="Picture 1">
            <a:extLst>
              <a:ext uri="{FF2B5EF4-FFF2-40B4-BE49-F238E27FC236}">
                <a16:creationId xmlns:a16="http://schemas.microsoft.com/office/drawing/2014/main" id="{F6593148-F759-74C6-A175-B2855067FA65}"/>
              </a:ext>
            </a:extLst>
          </p:cNvPr>
          <p:cNvPicPr>
            <a:picLocks noChangeAspect="1"/>
          </p:cNvPicPr>
          <p:nvPr/>
        </p:nvPicPr>
        <p:blipFill>
          <a:blip r:embed="rId3"/>
          <a:stretch>
            <a:fillRect/>
          </a:stretch>
        </p:blipFill>
        <p:spPr>
          <a:xfrm>
            <a:off x="8569627" y="279939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69522" y="1309202"/>
            <a:ext cx="387926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everything</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1120" y="4226883"/>
            <a:ext cx="74034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everything to refer to all the objects, actions, activities, or facts in a particular situation.</a:t>
            </a:r>
          </a:p>
        </p:txBody>
      </p:sp>
      <p:sp>
        <p:nvSpPr>
          <p:cNvPr id="155" name="The was a tear in Freddie’s new school jumper."/>
          <p:cNvSpPr txBox="1"/>
          <p:nvPr/>
        </p:nvSpPr>
        <p:spPr>
          <a:xfrm>
            <a:off x="0" y="640392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needed to include </a:t>
            </a:r>
            <a:r>
              <a:rPr lang="en-GB" sz="4000" b="1" dirty="0">
                <a:latin typeface="Gill Sans MT" panose="020B0502020104020203" pitchFamily="34" charset="77"/>
              </a:rPr>
              <a:t>everything</a:t>
            </a:r>
            <a:r>
              <a:rPr lang="en-GB" sz="4000" dirty="0">
                <a:latin typeface="Gill Sans MT" panose="020B0502020104020203" pitchFamily="34" charset="77"/>
              </a:rPr>
              <a:t> they have learnt.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eve-ry-thing</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70834342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all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changed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76BB881C-D4B2-42C2-7EB3-63B79C74B728}"/>
              </a:ext>
            </a:extLst>
          </p:cNvPr>
          <p:cNvPicPr>
            <a:picLocks noChangeAspect="1"/>
          </p:cNvPicPr>
          <p:nvPr/>
        </p:nvPicPr>
        <p:blipFill>
          <a:blip r:embed="rId3"/>
          <a:stretch>
            <a:fillRect/>
          </a:stretch>
        </p:blipFill>
        <p:spPr>
          <a:xfrm>
            <a:off x="8799568" y="2676064"/>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08454" y="1339979"/>
            <a:ext cx="160140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own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adjective / verb</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4275772"/>
            <a:ext cx="599064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own to indicate that something belongs to a particular person or thing.</a:t>
            </a:r>
          </a:p>
        </p:txBody>
      </p:sp>
      <p:sp>
        <p:nvSpPr>
          <p:cNvPr id="155" name="The was a tear in Freddie’s new school jumper."/>
          <p:cNvSpPr txBox="1"/>
          <p:nvPr/>
        </p:nvSpPr>
        <p:spPr>
          <a:xfrm>
            <a:off x="206044" y="6462599"/>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were all given their </a:t>
            </a:r>
            <a:r>
              <a:rPr lang="en-GB" sz="4000" b="1" dirty="0">
                <a:latin typeface="Gill Sans MT" panose="020B0502020104020203" pitchFamily="34" charset="77"/>
              </a:rPr>
              <a:t>own</a:t>
            </a:r>
            <a:r>
              <a:rPr lang="en-GB" sz="4000" dirty="0">
                <a:latin typeface="Gill Sans MT" panose="020B0502020104020203" pitchFamily="34" charset="77"/>
              </a:rPr>
              <a:t> pencil.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own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286149314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possess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country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judgement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8C8D7B83-C949-ACF1-296C-0C08169774DC}"/>
              </a:ext>
            </a:extLst>
          </p:cNvPr>
          <p:cNvPicPr>
            <a:picLocks noChangeAspect="1"/>
          </p:cNvPicPr>
          <p:nvPr/>
        </p:nvPicPr>
        <p:blipFill>
          <a:blip r:embed="rId4"/>
          <a:stretch>
            <a:fillRect/>
          </a:stretch>
        </p:blipFill>
        <p:spPr>
          <a:xfrm>
            <a:off x="8039028" y="2940330"/>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1871" y="1309202"/>
            <a:ext cx="22345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group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24572" y="3973767"/>
            <a:ext cx="653895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group of people or things is a number of people or things which are together in one place at one time.</a:t>
            </a:r>
          </a:p>
        </p:txBody>
      </p:sp>
      <p:sp>
        <p:nvSpPr>
          <p:cNvPr id="155" name="The was a tear in Freddie’s new school jumper."/>
          <p:cNvSpPr txBox="1"/>
          <p:nvPr/>
        </p:nvSpPr>
        <p:spPr>
          <a:xfrm>
            <a:off x="138986" y="655476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a:solidFill>
                  <a:schemeClr val="accent2"/>
                </a:solidFill>
                <a:effectLst/>
                <a:latin typeface="Gill Sans MT" panose="020B0502020104020203" pitchFamily="34" charset="77"/>
              </a:rPr>
              <a:t>The class were arranged into </a:t>
            </a:r>
            <a:r>
              <a:rPr lang="en-GB" sz="4000" b="1" i="0" dirty="0">
                <a:solidFill>
                  <a:schemeClr val="accent2"/>
                </a:solidFill>
                <a:effectLst/>
                <a:latin typeface="Gill Sans MT" panose="020B0502020104020203" pitchFamily="34" charset="77"/>
              </a:rPr>
              <a:t>groups</a:t>
            </a:r>
            <a:r>
              <a:rPr lang="en-GB" sz="4000" b="0" i="0" dirty="0">
                <a:solidFill>
                  <a:schemeClr val="accent2"/>
                </a:solidFill>
                <a:effectLst/>
                <a:latin typeface="Gill Sans MT" panose="020B0502020104020203" pitchFamily="34" charset="77"/>
              </a:rPr>
              <a:t> for their class project.</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group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400369473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gathering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8A53E1DD-FE49-7418-0BDA-6073E7FF679E}"/>
              </a:ext>
            </a:extLst>
          </p:cNvPr>
          <p:cNvPicPr>
            <a:picLocks noChangeAspect="1"/>
          </p:cNvPicPr>
          <p:nvPr/>
        </p:nvPicPr>
        <p:blipFill>
          <a:blip r:embed="rId4"/>
          <a:stretch>
            <a:fillRect/>
          </a:stretch>
        </p:blipFill>
        <p:spPr>
          <a:xfrm>
            <a:off x="8634018" y="2823840"/>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5777" y="1309202"/>
            <a:ext cx="23467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throw</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141" y="3915653"/>
            <a:ext cx="699547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throw an object that you are holding, you move your hand or arm quickly and let go of the object, so that it moves through the air.</a:t>
            </a:r>
          </a:p>
        </p:txBody>
      </p:sp>
      <p:sp>
        <p:nvSpPr>
          <p:cNvPr id="155" name="The was a tear in Freddie’s new school jumper."/>
          <p:cNvSpPr txBox="1"/>
          <p:nvPr/>
        </p:nvSpPr>
        <p:spPr>
          <a:xfrm>
            <a:off x="2556" y="654201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Peter liked the </a:t>
            </a:r>
            <a:r>
              <a:rPr lang="en-GB" sz="4000" b="1" dirty="0">
                <a:latin typeface="Gill Sans MT" panose="020B0502020104020203" pitchFamily="34" charset="77"/>
              </a:rPr>
              <a:t>throw</a:t>
            </a:r>
            <a:r>
              <a:rPr lang="en-GB" sz="4000" dirty="0">
                <a:latin typeface="Gill Sans MT" panose="020B0502020104020203" pitchFamily="34" charset="77"/>
              </a:rPr>
              <a:t> the ball against the wall.</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(throw)</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3891403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hurl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D4D40358-0350-4471-BCED-5ED469D368B1}"/>
              </a:ext>
            </a:extLst>
          </p:cNvPr>
          <p:cNvPicPr>
            <a:picLocks noChangeAspect="1"/>
          </p:cNvPicPr>
          <p:nvPr/>
        </p:nvPicPr>
        <p:blipFill>
          <a:blip r:embed="rId4"/>
          <a:stretch>
            <a:fillRect/>
          </a:stretch>
        </p:blipFill>
        <p:spPr>
          <a:xfrm>
            <a:off x="8492220" y="2877194"/>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34985</TotalTime>
  <Words>1332</Words>
  <Application>Microsoft Macintosh PowerPoint</Application>
  <PresentationFormat>Custom</PresentationFormat>
  <Paragraphs>343</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Futura Medium</vt:lpstr>
      <vt:lpstr>Gill Sans</vt:lpstr>
      <vt:lpstr>Gill Sans MT</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1101</cp:revision>
  <dcterms:modified xsi:type="dcterms:W3CDTF">2024-01-03T21:01:00Z</dcterms:modified>
</cp:coreProperties>
</file>