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56" r:id="rId1"/>
  </p:sldMasterIdLst>
  <p:notesMasterIdLst>
    <p:notesMasterId r:id="rId25"/>
  </p:notesMasterIdLst>
  <p:sldIdLst>
    <p:sldId id="257" r:id="rId2"/>
    <p:sldId id="301" r:id="rId3"/>
    <p:sldId id="322" r:id="rId4"/>
    <p:sldId id="323" r:id="rId5"/>
    <p:sldId id="321" r:id="rId6"/>
    <p:sldId id="324" r:id="rId7"/>
    <p:sldId id="325" r:id="rId8"/>
    <p:sldId id="326" r:id="rId9"/>
    <p:sldId id="327" r:id="rId10"/>
    <p:sldId id="328" r:id="rId11"/>
    <p:sldId id="341" r:id="rId12"/>
    <p:sldId id="329" r:id="rId13"/>
    <p:sldId id="330" r:id="rId14"/>
    <p:sldId id="331" r:id="rId15"/>
    <p:sldId id="332" r:id="rId16"/>
    <p:sldId id="333" r:id="rId17"/>
    <p:sldId id="334" r:id="rId18"/>
    <p:sldId id="335" r:id="rId19"/>
    <p:sldId id="336" r:id="rId20"/>
    <p:sldId id="337" r:id="rId21"/>
    <p:sldId id="338" r:id="rId22"/>
    <p:sldId id="339" r:id="rId23"/>
    <p:sldId id="340" r:id="rId24"/>
  </p:sldIdLst>
  <p:sldSz cx="9906000" cy="6858000" type="A4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14F"/>
    <a:srgbClr val="C92605"/>
    <a:srgbClr val="F2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569"/>
    <p:restoredTop sz="94690"/>
  </p:normalViewPr>
  <p:slideViewPr>
    <p:cSldViewPr snapToGrid="0" snapToObjects="1">
      <p:cViewPr varScale="1">
        <p:scale>
          <a:sx n="99" d="100"/>
          <a:sy n="99" d="100"/>
        </p:scale>
        <p:origin x="1128" y="184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EC7562-AD96-4449-B782-EBA312CACB1A}" type="datetimeFigureOut">
              <a:rPr lang="en-US" smtClean="0"/>
              <a:t>7/26/19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C1D465-0B36-FB4D-8FF9-EB9BB93434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6339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63123" rtl="0" eaLnBrk="1" latinLnBrk="0" hangingPunct="1">
      <a:defRPr sz="870" kern="1200">
        <a:solidFill>
          <a:schemeClr val="tx1"/>
        </a:solidFill>
        <a:latin typeface="+mn-lt"/>
        <a:ea typeface="+mn-ea"/>
        <a:cs typeface="+mn-cs"/>
      </a:defRPr>
    </a:lvl1pPr>
    <a:lvl2pPr marL="331561" algn="l" defTabSz="663123" rtl="0" eaLnBrk="1" latinLnBrk="0" hangingPunct="1">
      <a:defRPr sz="870" kern="1200">
        <a:solidFill>
          <a:schemeClr val="tx1"/>
        </a:solidFill>
        <a:latin typeface="+mn-lt"/>
        <a:ea typeface="+mn-ea"/>
        <a:cs typeface="+mn-cs"/>
      </a:defRPr>
    </a:lvl2pPr>
    <a:lvl3pPr marL="663123" algn="l" defTabSz="663123" rtl="0" eaLnBrk="1" latinLnBrk="0" hangingPunct="1">
      <a:defRPr sz="870" kern="1200">
        <a:solidFill>
          <a:schemeClr val="tx1"/>
        </a:solidFill>
        <a:latin typeface="+mn-lt"/>
        <a:ea typeface="+mn-ea"/>
        <a:cs typeface="+mn-cs"/>
      </a:defRPr>
    </a:lvl3pPr>
    <a:lvl4pPr marL="994684" algn="l" defTabSz="663123" rtl="0" eaLnBrk="1" latinLnBrk="0" hangingPunct="1">
      <a:defRPr sz="870" kern="1200">
        <a:solidFill>
          <a:schemeClr val="tx1"/>
        </a:solidFill>
        <a:latin typeface="+mn-lt"/>
        <a:ea typeface="+mn-ea"/>
        <a:cs typeface="+mn-cs"/>
      </a:defRPr>
    </a:lvl4pPr>
    <a:lvl5pPr marL="1326246" algn="l" defTabSz="663123" rtl="0" eaLnBrk="1" latinLnBrk="0" hangingPunct="1">
      <a:defRPr sz="870" kern="1200">
        <a:solidFill>
          <a:schemeClr val="tx1"/>
        </a:solidFill>
        <a:latin typeface="+mn-lt"/>
        <a:ea typeface="+mn-ea"/>
        <a:cs typeface="+mn-cs"/>
      </a:defRPr>
    </a:lvl5pPr>
    <a:lvl6pPr marL="1657807" algn="l" defTabSz="663123" rtl="0" eaLnBrk="1" latinLnBrk="0" hangingPunct="1">
      <a:defRPr sz="870" kern="1200">
        <a:solidFill>
          <a:schemeClr val="tx1"/>
        </a:solidFill>
        <a:latin typeface="+mn-lt"/>
        <a:ea typeface="+mn-ea"/>
        <a:cs typeface="+mn-cs"/>
      </a:defRPr>
    </a:lvl6pPr>
    <a:lvl7pPr marL="1989369" algn="l" defTabSz="663123" rtl="0" eaLnBrk="1" latinLnBrk="0" hangingPunct="1">
      <a:defRPr sz="870" kern="1200">
        <a:solidFill>
          <a:schemeClr val="tx1"/>
        </a:solidFill>
        <a:latin typeface="+mn-lt"/>
        <a:ea typeface="+mn-ea"/>
        <a:cs typeface="+mn-cs"/>
      </a:defRPr>
    </a:lvl7pPr>
    <a:lvl8pPr marL="2320930" algn="l" defTabSz="663123" rtl="0" eaLnBrk="1" latinLnBrk="0" hangingPunct="1">
      <a:defRPr sz="870" kern="1200">
        <a:solidFill>
          <a:schemeClr val="tx1"/>
        </a:solidFill>
        <a:latin typeface="+mn-lt"/>
        <a:ea typeface="+mn-ea"/>
        <a:cs typeface="+mn-cs"/>
      </a:defRPr>
    </a:lvl8pPr>
    <a:lvl9pPr marL="2652492" algn="l" defTabSz="663123" rtl="0" eaLnBrk="1" latinLnBrk="0" hangingPunct="1">
      <a:defRPr sz="87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B19488-B37C-EF4D-AA0C-9A9066A71C2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38250" y="1122363"/>
            <a:ext cx="7429500" cy="2387600"/>
          </a:xfrm>
        </p:spPr>
        <p:txBody>
          <a:bodyPr anchor="b"/>
          <a:lstStyle>
            <a:lvl1pPr algn="ctr">
              <a:defRPr sz="4875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43CBF7B-2E55-C54A-964F-2C1FB91153B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1950"/>
            </a:lvl1pPr>
            <a:lvl2pPr marL="371475" indent="0" algn="ctr">
              <a:buNone/>
              <a:defRPr sz="1625"/>
            </a:lvl2pPr>
            <a:lvl3pPr marL="742950" indent="0" algn="ctr">
              <a:buNone/>
              <a:defRPr sz="1463"/>
            </a:lvl3pPr>
            <a:lvl4pPr marL="1114425" indent="0" algn="ctr">
              <a:buNone/>
              <a:defRPr sz="1300"/>
            </a:lvl4pPr>
            <a:lvl5pPr marL="1485900" indent="0" algn="ctr">
              <a:buNone/>
              <a:defRPr sz="1300"/>
            </a:lvl5pPr>
            <a:lvl6pPr marL="1857375" indent="0" algn="ctr">
              <a:buNone/>
              <a:defRPr sz="1300"/>
            </a:lvl6pPr>
            <a:lvl7pPr marL="2228850" indent="0" algn="ctr">
              <a:buNone/>
              <a:defRPr sz="1300"/>
            </a:lvl7pPr>
            <a:lvl8pPr marL="2600325" indent="0" algn="ctr">
              <a:buNone/>
              <a:defRPr sz="1300"/>
            </a:lvl8pPr>
            <a:lvl9pPr marL="2971800" indent="0" algn="ctr">
              <a:buNone/>
              <a:defRPr sz="13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5FCD7F-EA95-954B-BE87-B260D5713E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77051-085F-1548-B95F-B63913AB6701}" type="datetimeFigureOut">
              <a:rPr lang="en-US" smtClean="0"/>
              <a:t>7/26/19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C6C1B0-7892-864B-B7CA-F7449C04A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71FDC5-C235-7342-B4A1-336B6F90AE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74B85-1CE2-B948-BD29-18DA7C3ED4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502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95415A-6538-5745-B793-8E0CC9AF75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59FF485-2D84-954D-AB53-997D99E741F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7F264C-645E-C949-BA72-8102F62D79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77051-085F-1548-B95F-B63913AB6701}" type="datetimeFigureOut">
              <a:rPr lang="en-US" smtClean="0"/>
              <a:t>7/26/19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183327-B08E-4846-9A7E-7F14025677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E8ABB1-8A1D-9D4C-88F1-1FF64A3A5C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74B85-1CE2-B948-BD29-18DA7C3ED4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48354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36FB18E-52E0-474A-B1F7-FFD80781C28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7088981" y="365125"/>
            <a:ext cx="2135981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09344E1-691F-B44C-AAD0-856FF13EC9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81037" y="365125"/>
            <a:ext cx="6284119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58E8D1-6A74-1541-AD8E-F87A467410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77051-085F-1548-B95F-B63913AB6701}" type="datetimeFigureOut">
              <a:rPr lang="en-US" smtClean="0"/>
              <a:t>7/26/19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541840-C012-924F-A403-9A382A3E38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8652CF-DABA-6D4B-9675-9A34AC8665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74B85-1CE2-B948-BD29-18DA7C3ED4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12791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69424A-FEA4-3E43-8239-B2C5385D7C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1E15F3-5BB6-CD4F-9D10-F74BFCC8DC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D4F48A-23D8-8346-AC02-0A5A76AA9C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77051-085F-1548-B95F-B63913AB6701}" type="datetimeFigureOut">
              <a:rPr lang="en-US" smtClean="0"/>
              <a:t>7/26/19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3C4E99-3727-C84F-BFD6-3BAF543FC9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A8DCE1-770D-D147-9356-5C397AB074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74B85-1CE2-B948-BD29-18DA7C3ED4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27570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9925BE-E383-7B4A-8B62-BDD1BE1507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5878" y="1709739"/>
            <a:ext cx="8543925" cy="2852737"/>
          </a:xfrm>
        </p:spPr>
        <p:txBody>
          <a:bodyPr anchor="b"/>
          <a:lstStyle>
            <a:lvl1pPr>
              <a:defRPr sz="4875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09E82C-9C91-D24A-A7F0-19547E132A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5878" y="4589464"/>
            <a:ext cx="8543925" cy="1500187"/>
          </a:xfrm>
        </p:spPr>
        <p:txBody>
          <a:bodyPr/>
          <a:lstStyle>
            <a:lvl1pPr marL="0" indent="0">
              <a:buNone/>
              <a:defRPr sz="1950">
                <a:solidFill>
                  <a:schemeClr val="tx1">
                    <a:tint val="75000"/>
                  </a:schemeClr>
                </a:solidFill>
              </a:defRPr>
            </a:lvl1pPr>
            <a:lvl2pPr marL="371475" indent="0">
              <a:buNone/>
              <a:defRPr sz="1625">
                <a:solidFill>
                  <a:schemeClr val="tx1">
                    <a:tint val="75000"/>
                  </a:schemeClr>
                </a:solidFill>
              </a:defRPr>
            </a:lvl2pPr>
            <a:lvl3pPr marL="742950" indent="0">
              <a:buNone/>
              <a:defRPr sz="1463">
                <a:solidFill>
                  <a:schemeClr val="tx1">
                    <a:tint val="75000"/>
                  </a:schemeClr>
                </a:solidFill>
              </a:defRPr>
            </a:lvl3pPr>
            <a:lvl4pPr marL="111442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48590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185737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22885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60032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297180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F69F06-BACF-7F49-8C4E-4F88440E4F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77051-085F-1548-B95F-B63913AB6701}" type="datetimeFigureOut">
              <a:rPr lang="en-US" smtClean="0"/>
              <a:t>7/26/19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12DA58-0598-A04E-AA58-72C6D4B4CC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BECB86-E5D8-3640-B79F-CC5131C9C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74B85-1CE2-B948-BD29-18DA7C3ED4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2697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075A71-D770-6143-A139-EEB01A6920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68F11F-B085-8B41-9880-615B3E1D842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4CE41B3-99AA-424E-81AC-96DC34D738C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AF7B46F-7AC5-464C-9AFF-C13818602E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77051-085F-1548-B95F-B63913AB6701}" type="datetimeFigureOut">
              <a:rPr lang="en-US" smtClean="0"/>
              <a:t>7/26/19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154595B-0FDB-DA4E-A701-B6C96378B5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0BD6C8E-0425-BC4D-9E6B-F546A71611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74B85-1CE2-B948-BD29-18DA7C3ED4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38523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AB5A2C-A338-C343-A487-23BCBE6432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328" y="365126"/>
            <a:ext cx="8543925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3F9849E-4474-504F-96D6-62CFBA5358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2328" y="1681163"/>
            <a:ext cx="4190702" cy="823912"/>
          </a:xfrm>
        </p:spPr>
        <p:txBody>
          <a:bodyPr anchor="b"/>
          <a:lstStyle>
            <a:lvl1pPr marL="0" indent="0">
              <a:buNone/>
              <a:defRPr sz="1950" b="1"/>
            </a:lvl1pPr>
            <a:lvl2pPr marL="371475" indent="0">
              <a:buNone/>
              <a:defRPr sz="1625" b="1"/>
            </a:lvl2pPr>
            <a:lvl3pPr marL="742950" indent="0">
              <a:buNone/>
              <a:defRPr sz="1463" b="1"/>
            </a:lvl3pPr>
            <a:lvl4pPr marL="1114425" indent="0">
              <a:buNone/>
              <a:defRPr sz="1300" b="1"/>
            </a:lvl4pPr>
            <a:lvl5pPr marL="1485900" indent="0">
              <a:buNone/>
              <a:defRPr sz="1300" b="1"/>
            </a:lvl5pPr>
            <a:lvl6pPr marL="1857375" indent="0">
              <a:buNone/>
              <a:defRPr sz="1300" b="1"/>
            </a:lvl6pPr>
            <a:lvl7pPr marL="2228850" indent="0">
              <a:buNone/>
              <a:defRPr sz="1300" b="1"/>
            </a:lvl7pPr>
            <a:lvl8pPr marL="2600325" indent="0">
              <a:buNone/>
              <a:defRPr sz="1300" b="1"/>
            </a:lvl8pPr>
            <a:lvl9pPr marL="2971800" indent="0">
              <a:buNone/>
              <a:defRPr sz="13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A34ECFE-76A4-3041-8994-E75007BFD5B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82328" y="2505075"/>
            <a:ext cx="4190702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AE270B5-8235-A742-938A-C38277CAE00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1950" b="1"/>
            </a:lvl1pPr>
            <a:lvl2pPr marL="371475" indent="0">
              <a:buNone/>
              <a:defRPr sz="1625" b="1"/>
            </a:lvl2pPr>
            <a:lvl3pPr marL="742950" indent="0">
              <a:buNone/>
              <a:defRPr sz="1463" b="1"/>
            </a:lvl3pPr>
            <a:lvl4pPr marL="1114425" indent="0">
              <a:buNone/>
              <a:defRPr sz="1300" b="1"/>
            </a:lvl4pPr>
            <a:lvl5pPr marL="1485900" indent="0">
              <a:buNone/>
              <a:defRPr sz="1300" b="1"/>
            </a:lvl5pPr>
            <a:lvl6pPr marL="1857375" indent="0">
              <a:buNone/>
              <a:defRPr sz="1300" b="1"/>
            </a:lvl6pPr>
            <a:lvl7pPr marL="2228850" indent="0">
              <a:buNone/>
              <a:defRPr sz="1300" b="1"/>
            </a:lvl7pPr>
            <a:lvl8pPr marL="2600325" indent="0">
              <a:buNone/>
              <a:defRPr sz="1300" b="1"/>
            </a:lvl8pPr>
            <a:lvl9pPr marL="2971800" indent="0">
              <a:buNone/>
              <a:defRPr sz="13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F159464-F0FA-774F-AAD0-823BBFFEFD6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361FAD3-D6B0-F440-8A61-A3D548BA1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77051-085F-1548-B95F-B63913AB6701}" type="datetimeFigureOut">
              <a:rPr lang="en-US" smtClean="0"/>
              <a:t>7/26/19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231E731-0BF6-8044-9C13-DB65134375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8F2E2CC-362C-9144-85DF-770E5FF471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74B85-1CE2-B948-BD29-18DA7C3ED4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44994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BDF463-8EE9-FE4E-B60F-9503F4BF5A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8F1C139-A867-1C41-99F2-8DD1914EA9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77051-085F-1548-B95F-B63913AB6701}" type="datetimeFigureOut">
              <a:rPr lang="en-US" smtClean="0"/>
              <a:t>7/26/19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2E791F8-CD91-C44D-9A0F-3CCB1B34C7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A98D07C-F1BA-FF49-A191-AA9ACFB369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74B85-1CE2-B948-BD29-18DA7C3ED4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30049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E7E60BF-5465-5844-BEDD-08E2E2EC2F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77051-085F-1548-B95F-B63913AB6701}" type="datetimeFigureOut">
              <a:rPr lang="en-US" smtClean="0"/>
              <a:t>7/26/19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F373828-C7B4-3B44-9E14-C8C4A97481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B6C36F-1070-DC4F-801D-2EB34A352F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74B85-1CE2-B948-BD29-18DA7C3ED4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9741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DA970D-3C1F-AD44-B1DC-F7508F5074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2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20A658-4214-334A-8D84-DF2D976A7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>
              <a:defRPr sz="2600"/>
            </a:lvl1pPr>
            <a:lvl2pPr>
              <a:defRPr sz="2275"/>
            </a:lvl2pPr>
            <a:lvl3pPr>
              <a:defRPr sz="1950"/>
            </a:lvl3pPr>
            <a:lvl4pPr>
              <a:defRPr sz="1625"/>
            </a:lvl4pPr>
            <a:lvl5pPr>
              <a:defRPr sz="1625"/>
            </a:lvl5pPr>
            <a:lvl6pPr>
              <a:defRPr sz="1625"/>
            </a:lvl6pPr>
            <a:lvl7pPr>
              <a:defRPr sz="1625"/>
            </a:lvl7pPr>
            <a:lvl8pPr>
              <a:defRPr sz="1625"/>
            </a:lvl8pPr>
            <a:lvl9pPr>
              <a:defRPr sz="162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E0711A3-EED0-A34D-AF7B-3B8FDBD02D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300"/>
            </a:lvl1pPr>
            <a:lvl2pPr marL="371475" indent="0">
              <a:buNone/>
              <a:defRPr sz="1138"/>
            </a:lvl2pPr>
            <a:lvl3pPr marL="742950" indent="0">
              <a:buNone/>
              <a:defRPr sz="975"/>
            </a:lvl3pPr>
            <a:lvl4pPr marL="1114425" indent="0">
              <a:buNone/>
              <a:defRPr sz="813"/>
            </a:lvl4pPr>
            <a:lvl5pPr marL="1485900" indent="0">
              <a:buNone/>
              <a:defRPr sz="813"/>
            </a:lvl5pPr>
            <a:lvl6pPr marL="1857375" indent="0">
              <a:buNone/>
              <a:defRPr sz="813"/>
            </a:lvl6pPr>
            <a:lvl7pPr marL="2228850" indent="0">
              <a:buNone/>
              <a:defRPr sz="813"/>
            </a:lvl7pPr>
            <a:lvl8pPr marL="2600325" indent="0">
              <a:buNone/>
              <a:defRPr sz="813"/>
            </a:lvl8pPr>
            <a:lvl9pPr marL="2971800" indent="0">
              <a:buNone/>
              <a:defRPr sz="81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5F2746-2E47-1C43-920C-3464BDCFA5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77051-085F-1548-B95F-B63913AB6701}" type="datetimeFigureOut">
              <a:rPr lang="en-US" smtClean="0"/>
              <a:t>7/26/19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E7D6177-145A-FF4C-A1F8-480150BBE2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CD76ADA-8DE5-7C4B-91BB-BF64886AB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74B85-1CE2-B948-BD29-18DA7C3ED4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98416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3A485C-0402-A944-92F6-915FCF7D38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2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4974A1-7D41-B74F-AC5E-C5E87A20F13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 marL="0" indent="0">
              <a:buNone/>
              <a:defRPr sz="2600"/>
            </a:lvl1pPr>
            <a:lvl2pPr marL="371475" indent="0">
              <a:buNone/>
              <a:defRPr sz="2275"/>
            </a:lvl2pPr>
            <a:lvl3pPr marL="742950" indent="0">
              <a:buNone/>
              <a:defRPr sz="1950"/>
            </a:lvl3pPr>
            <a:lvl4pPr marL="1114425" indent="0">
              <a:buNone/>
              <a:defRPr sz="1625"/>
            </a:lvl4pPr>
            <a:lvl5pPr marL="1485900" indent="0">
              <a:buNone/>
              <a:defRPr sz="1625"/>
            </a:lvl5pPr>
            <a:lvl6pPr marL="1857375" indent="0">
              <a:buNone/>
              <a:defRPr sz="1625"/>
            </a:lvl6pPr>
            <a:lvl7pPr marL="2228850" indent="0">
              <a:buNone/>
              <a:defRPr sz="1625"/>
            </a:lvl7pPr>
            <a:lvl8pPr marL="2600325" indent="0">
              <a:buNone/>
              <a:defRPr sz="1625"/>
            </a:lvl8pPr>
            <a:lvl9pPr marL="2971800" indent="0">
              <a:buNone/>
              <a:defRPr sz="1625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DE683CF-8D93-864E-8C78-3FBD185952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300"/>
            </a:lvl1pPr>
            <a:lvl2pPr marL="371475" indent="0">
              <a:buNone/>
              <a:defRPr sz="1138"/>
            </a:lvl2pPr>
            <a:lvl3pPr marL="742950" indent="0">
              <a:buNone/>
              <a:defRPr sz="975"/>
            </a:lvl3pPr>
            <a:lvl4pPr marL="1114425" indent="0">
              <a:buNone/>
              <a:defRPr sz="813"/>
            </a:lvl4pPr>
            <a:lvl5pPr marL="1485900" indent="0">
              <a:buNone/>
              <a:defRPr sz="813"/>
            </a:lvl5pPr>
            <a:lvl6pPr marL="1857375" indent="0">
              <a:buNone/>
              <a:defRPr sz="813"/>
            </a:lvl6pPr>
            <a:lvl7pPr marL="2228850" indent="0">
              <a:buNone/>
              <a:defRPr sz="813"/>
            </a:lvl7pPr>
            <a:lvl8pPr marL="2600325" indent="0">
              <a:buNone/>
              <a:defRPr sz="813"/>
            </a:lvl8pPr>
            <a:lvl9pPr marL="2971800" indent="0">
              <a:buNone/>
              <a:defRPr sz="81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EA01DD-8C7B-B94C-9E46-E51647CF4E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77051-085F-1548-B95F-B63913AB6701}" type="datetimeFigureOut">
              <a:rPr lang="en-US" smtClean="0"/>
              <a:t>7/26/19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0DF3D20-E714-0842-8FA3-66702D6212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AF924F8-0A38-6343-9967-396897E2CE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74B85-1CE2-B948-BD29-18DA7C3ED4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12565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4503095-F114-2F48-8F4C-2E75423F67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1038" y="365126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C80091-C072-7544-9EC7-F2B1F8CD66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453E37-912C-FE41-A9EB-6F85BFC368C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81038" y="6356351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277051-085F-1548-B95F-B63913AB6701}" type="datetimeFigureOut">
              <a:rPr lang="en-US" smtClean="0"/>
              <a:t>7/26/19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8541EC-DB76-3348-94DF-998990AA158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281363" y="6356351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3A363A-7CF5-1942-95FF-D3BB78AEDC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996113" y="6356351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C74B85-1CE2-B948-BD29-18DA7C3ED4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3049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defTabSz="742950" rtl="0" eaLnBrk="1" latinLnBrk="0" hangingPunct="1">
        <a:lnSpc>
          <a:spcPct val="90000"/>
        </a:lnSpc>
        <a:spcBef>
          <a:spcPct val="0"/>
        </a:spcBef>
        <a:buNone/>
        <a:defRPr sz="35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5738" indent="-185738" algn="l" defTabSz="742950" rtl="0" eaLnBrk="1" latinLnBrk="0" hangingPunct="1">
        <a:lnSpc>
          <a:spcPct val="90000"/>
        </a:lnSpc>
        <a:spcBef>
          <a:spcPts val="813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950" kern="1200">
          <a:solidFill>
            <a:schemeClr val="tx1"/>
          </a:solidFill>
          <a:latin typeface="+mn-lt"/>
          <a:ea typeface="+mn-ea"/>
          <a:cs typeface="+mn-cs"/>
        </a:defRPr>
      </a:lvl2pPr>
      <a:lvl3pPr marL="92868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625" kern="1200">
          <a:solidFill>
            <a:schemeClr val="tx1"/>
          </a:solidFill>
          <a:latin typeface="+mn-lt"/>
          <a:ea typeface="+mn-ea"/>
          <a:cs typeface="+mn-cs"/>
        </a:defRPr>
      </a:lvl3pPr>
      <a:lvl4pPr marL="130016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67163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204311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41458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78606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315753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1pPr>
      <a:lvl2pPr marL="37147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2pPr>
      <a:lvl3pPr marL="74295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3pPr>
      <a:lvl4pPr marL="111442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48590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185737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60032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297180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69E6FC2B-ED9E-E241-9E53-13485ADF8768}"/>
              </a:ext>
            </a:extLst>
          </p:cNvPr>
          <p:cNvSpPr txBox="1"/>
          <p:nvPr/>
        </p:nvSpPr>
        <p:spPr>
          <a:xfrm>
            <a:off x="824253" y="2705725"/>
            <a:ext cx="825749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b="1" dirty="0">
                <a:solidFill>
                  <a:srgbClr val="00B14F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  <a:cs typeface="TH SarabunPSK" panose="020B0500040200020003" pitchFamily="34" charset="-34"/>
              </a:rPr>
              <a:t>Rainforest</a:t>
            </a:r>
          </a:p>
        </p:txBody>
      </p:sp>
    </p:spTree>
    <p:extLst>
      <p:ext uri="{BB962C8B-B14F-4D97-AF65-F5344CB8AC3E}">
        <p14:creationId xmlns:p14="http://schemas.microsoft.com/office/powerpoint/2010/main" val="28874855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B133B9A-34A3-E342-B26D-F648E7019C63}"/>
              </a:ext>
            </a:extLst>
          </p:cNvPr>
          <p:cNvSpPr/>
          <p:nvPr/>
        </p:nvSpPr>
        <p:spPr>
          <a:xfrm>
            <a:off x="233766" y="495945"/>
            <a:ext cx="9438468" cy="2588217"/>
          </a:xfrm>
          <a:prstGeom prst="rect">
            <a:avLst/>
          </a:prstGeom>
          <a:solidFill>
            <a:schemeClr val="bg1"/>
          </a:solidFill>
          <a:ln w="120650" cmpd="thickThin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emergent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9AA6925-7C58-7E4B-9097-64BEE37EC332}"/>
              </a:ext>
            </a:extLst>
          </p:cNvPr>
          <p:cNvSpPr/>
          <p:nvPr/>
        </p:nvSpPr>
        <p:spPr>
          <a:xfrm>
            <a:off x="233766" y="3773839"/>
            <a:ext cx="9438468" cy="2588217"/>
          </a:xfrm>
          <a:prstGeom prst="rect">
            <a:avLst/>
          </a:prstGeom>
          <a:solidFill>
            <a:schemeClr val="bg1"/>
          </a:solidFill>
          <a:ln w="120650" cmpd="thickThin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endangered</a:t>
            </a:r>
          </a:p>
        </p:txBody>
      </p:sp>
      <p:pic>
        <p:nvPicPr>
          <p:cNvPr id="9" name="Picture 8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D3EC2A2B-CCE2-AF43-AD56-700BF74BA5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2086" y="3792829"/>
            <a:ext cx="980148" cy="1101144"/>
          </a:xfrm>
          <a:prstGeom prst="rect">
            <a:avLst/>
          </a:prstGeom>
        </p:spPr>
      </p:pic>
      <p:pic>
        <p:nvPicPr>
          <p:cNvPr id="11" name="Picture 10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3FFC2D93-174D-6A48-BD6E-4183219A17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2086" y="522845"/>
            <a:ext cx="980148" cy="110114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8767D25-3CAE-B740-89EA-3306C78495E9}"/>
              </a:ext>
            </a:extLst>
          </p:cNvPr>
          <p:cNvSpPr txBox="1"/>
          <p:nvPr/>
        </p:nvSpPr>
        <p:spPr>
          <a:xfrm>
            <a:off x="347730" y="2691685"/>
            <a:ext cx="9324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Very tall rainforest trees.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8767D25-3CAE-B740-89EA-3306C78495E9}"/>
              </a:ext>
            </a:extLst>
          </p:cNvPr>
          <p:cNvSpPr txBox="1"/>
          <p:nvPr/>
        </p:nvSpPr>
        <p:spPr>
          <a:xfrm>
            <a:off x="347730" y="5970572"/>
            <a:ext cx="9324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dirty="0">
              <a:latin typeface="Hiragino Kaku Gothic Std W8" panose="020B0800000000000000" pitchFamily="34" charset="-128"/>
              <a:ea typeface="Hiragino Kaku Gothic Std W8" panose="020B0800000000000000" pitchFamily="34" charset="-12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8767D25-3CAE-B740-89EA-3306C78495E9}"/>
              </a:ext>
            </a:extLst>
          </p:cNvPr>
          <p:cNvSpPr txBox="1"/>
          <p:nvPr/>
        </p:nvSpPr>
        <p:spPr>
          <a:xfrm>
            <a:off x="290748" y="5992724"/>
            <a:ext cx="9324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A dangerous situation.</a:t>
            </a:r>
          </a:p>
        </p:txBody>
      </p:sp>
    </p:spTree>
    <p:extLst>
      <p:ext uri="{BB962C8B-B14F-4D97-AF65-F5344CB8AC3E}">
        <p14:creationId xmlns:p14="http://schemas.microsoft.com/office/powerpoint/2010/main" val="7041959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B133B9A-34A3-E342-B26D-F648E7019C63}"/>
              </a:ext>
            </a:extLst>
          </p:cNvPr>
          <p:cNvSpPr/>
          <p:nvPr/>
        </p:nvSpPr>
        <p:spPr>
          <a:xfrm>
            <a:off x="233766" y="495945"/>
            <a:ext cx="9438468" cy="2588217"/>
          </a:xfrm>
          <a:prstGeom prst="rect">
            <a:avLst/>
          </a:prstGeom>
          <a:solidFill>
            <a:schemeClr val="bg1"/>
          </a:solidFill>
          <a:ln w="120650" cmpd="thickThin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evergreen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9AA6925-7C58-7E4B-9097-64BEE37EC332}"/>
              </a:ext>
            </a:extLst>
          </p:cNvPr>
          <p:cNvSpPr/>
          <p:nvPr/>
        </p:nvSpPr>
        <p:spPr>
          <a:xfrm>
            <a:off x="233766" y="3773839"/>
            <a:ext cx="9438468" cy="2588217"/>
          </a:xfrm>
          <a:prstGeom prst="rect">
            <a:avLst/>
          </a:prstGeom>
          <a:solidFill>
            <a:schemeClr val="bg1"/>
          </a:solidFill>
          <a:ln w="120650" cmpd="thickThin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extinct</a:t>
            </a:r>
          </a:p>
        </p:txBody>
      </p:sp>
      <p:pic>
        <p:nvPicPr>
          <p:cNvPr id="9" name="Picture 8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D3EC2A2B-CCE2-AF43-AD56-700BF74BA5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2086" y="3792829"/>
            <a:ext cx="980148" cy="1101144"/>
          </a:xfrm>
          <a:prstGeom prst="rect">
            <a:avLst/>
          </a:prstGeom>
        </p:spPr>
      </p:pic>
      <p:pic>
        <p:nvPicPr>
          <p:cNvPr id="11" name="Picture 10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3FFC2D93-174D-6A48-BD6E-4183219A17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2086" y="522845"/>
            <a:ext cx="980148" cy="110114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8767D25-3CAE-B740-89EA-3306C78495E9}"/>
              </a:ext>
            </a:extLst>
          </p:cNvPr>
          <p:cNvSpPr txBox="1"/>
          <p:nvPr/>
        </p:nvSpPr>
        <p:spPr>
          <a:xfrm>
            <a:off x="347730" y="2691685"/>
            <a:ext cx="9324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Trees that have some leaves all year round.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8767D25-3CAE-B740-89EA-3306C78495E9}"/>
              </a:ext>
            </a:extLst>
          </p:cNvPr>
          <p:cNvSpPr txBox="1"/>
          <p:nvPr/>
        </p:nvSpPr>
        <p:spPr>
          <a:xfrm>
            <a:off x="347730" y="5970572"/>
            <a:ext cx="9324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An animal or plant species that has died out completely.</a:t>
            </a:r>
          </a:p>
        </p:txBody>
      </p:sp>
    </p:spTree>
    <p:extLst>
      <p:ext uri="{BB962C8B-B14F-4D97-AF65-F5344CB8AC3E}">
        <p14:creationId xmlns:p14="http://schemas.microsoft.com/office/powerpoint/2010/main" val="30870339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B133B9A-34A3-E342-B26D-F648E7019C63}"/>
              </a:ext>
            </a:extLst>
          </p:cNvPr>
          <p:cNvSpPr/>
          <p:nvPr/>
        </p:nvSpPr>
        <p:spPr>
          <a:xfrm>
            <a:off x="233766" y="495945"/>
            <a:ext cx="9438468" cy="2588217"/>
          </a:xfrm>
          <a:prstGeom prst="rect">
            <a:avLst/>
          </a:prstGeom>
          <a:solidFill>
            <a:schemeClr val="bg1"/>
          </a:solidFill>
          <a:ln w="120650" cmpd="thickThin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forest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9AA6925-7C58-7E4B-9097-64BEE37EC332}"/>
              </a:ext>
            </a:extLst>
          </p:cNvPr>
          <p:cNvSpPr/>
          <p:nvPr/>
        </p:nvSpPr>
        <p:spPr>
          <a:xfrm>
            <a:off x="233766" y="3773839"/>
            <a:ext cx="9438468" cy="2588217"/>
          </a:xfrm>
          <a:prstGeom prst="rect">
            <a:avLst/>
          </a:prstGeom>
          <a:solidFill>
            <a:schemeClr val="bg1"/>
          </a:solidFill>
          <a:ln w="120650" cmpd="thickThin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habitat</a:t>
            </a:r>
          </a:p>
        </p:txBody>
      </p:sp>
      <p:pic>
        <p:nvPicPr>
          <p:cNvPr id="9" name="Picture 8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D3EC2A2B-CCE2-AF43-AD56-700BF74BA5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2086" y="3792829"/>
            <a:ext cx="980148" cy="1101144"/>
          </a:xfrm>
          <a:prstGeom prst="rect">
            <a:avLst/>
          </a:prstGeom>
        </p:spPr>
      </p:pic>
      <p:pic>
        <p:nvPicPr>
          <p:cNvPr id="11" name="Picture 10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3FFC2D93-174D-6A48-BD6E-4183219A17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2086" y="522845"/>
            <a:ext cx="980148" cy="1101144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2493639" y="5992724"/>
            <a:ext cx="49187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The place where a living thing makes its home.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8767D25-3CAE-B740-89EA-3306C78495E9}"/>
              </a:ext>
            </a:extLst>
          </p:cNvPr>
          <p:cNvSpPr txBox="1"/>
          <p:nvPr/>
        </p:nvSpPr>
        <p:spPr>
          <a:xfrm>
            <a:off x="347730" y="2691685"/>
            <a:ext cx="9324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A large area of land covered with many trees.</a:t>
            </a:r>
          </a:p>
        </p:txBody>
      </p:sp>
    </p:spTree>
    <p:extLst>
      <p:ext uri="{BB962C8B-B14F-4D97-AF65-F5344CB8AC3E}">
        <p14:creationId xmlns:p14="http://schemas.microsoft.com/office/powerpoint/2010/main" val="185701004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B133B9A-34A3-E342-B26D-F648E7019C63}"/>
              </a:ext>
            </a:extLst>
          </p:cNvPr>
          <p:cNvSpPr/>
          <p:nvPr/>
        </p:nvSpPr>
        <p:spPr>
          <a:xfrm>
            <a:off x="233766" y="495945"/>
            <a:ext cx="9438468" cy="2588217"/>
          </a:xfrm>
          <a:prstGeom prst="rect">
            <a:avLst/>
          </a:prstGeom>
          <a:solidFill>
            <a:schemeClr val="bg1"/>
          </a:solidFill>
          <a:ln w="120650" cmpd="thickThin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hibernate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9AA6925-7C58-7E4B-9097-64BEE37EC332}"/>
              </a:ext>
            </a:extLst>
          </p:cNvPr>
          <p:cNvSpPr/>
          <p:nvPr/>
        </p:nvSpPr>
        <p:spPr>
          <a:xfrm>
            <a:off x="233766" y="3773839"/>
            <a:ext cx="9438468" cy="2588217"/>
          </a:xfrm>
          <a:prstGeom prst="rect">
            <a:avLst/>
          </a:prstGeom>
          <a:solidFill>
            <a:schemeClr val="bg1"/>
          </a:solidFill>
          <a:ln w="120650" cmpd="thickThin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humid</a:t>
            </a:r>
          </a:p>
        </p:txBody>
      </p:sp>
      <p:pic>
        <p:nvPicPr>
          <p:cNvPr id="9" name="Picture 8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D3EC2A2B-CCE2-AF43-AD56-700BF74BA5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2086" y="3792829"/>
            <a:ext cx="980148" cy="1101144"/>
          </a:xfrm>
          <a:prstGeom prst="rect">
            <a:avLst/>
          </a:prstGeom>
        </p:spPr>
      </p:pic>
      <p:pic>
        <p:nvPicPr>
          <p:cNvPr id="11" name="Picture 10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3FFC2D93-174D-6A48-BD6E-4183219A17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2086" y="522845"/>
            <a:ext cx="980148" cy="110114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8767D25-3CAE-B740-89EA-3306C78495E9}"/>
              </a:ext>
            </a:extLst>
          </p:cNvPr>
          <p:cNvSpPr txBox="1"/>
          <p:nvPr/>
        </p:nvSpPr>
        <p:spPr>
          <a:xfrm>
            <a:off x="347730" y="2678497"/>
            <a:ext cx="9324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To sleep during the cold weather.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8767D25-3CAE-B740-89EA-3306C78495E9}"/>
              </a:ext>
            </a:extLst>
          </p:cNvPr>
          <p:cNvSpPr txBox="1"/>
          <p:nvPr/>
        </p:nvSpPr>
        <p:spPr>
          <a:xfrm>
            <a:off x="233766" y="5992611"/>
            <a:ext cx="9324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When there is a high level of moisture in the air.</a:t>
            </a:r>
          </a:p>
        </p:txBody>
      </p:sp>
    </p:spTree>
    <p:extLst>
      <p:ext uri="{BB962C8B-B14F-4D97-AF65-F5344CB8AC3E}">
        <p14:creationId xmlns:p14="http://schemas.microsoft.com/office/powerpoint/2010/main" val="11989729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B133B9A-34A3-E342-B26D-F648E7019C63}"/>
              </a:ext>
            </a:extLst>
          </p:cNvPr>
          <p:cNvSpPr/>
          <p:nvPr/>
        </p:nvSpPr>
        <p:spPr>
          <a:xfrm>
            <a:off x="233766" y="495945"/>
            <a:ext cx="9438468" cy="2588217"/>
          </a:xfrm>
          <a:prstGeom prst="rect">
            <a:avLst/>
          </a:prstGeom>
          <a:solidFill>
            <a:schemeClr val="bg1"/>
          </a:solidFill>
          <a:ln w="120650" cmpd="thickThin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indigenous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9AA6925-7C58-7E4B-9097-64BEE37EC332}"/>
              </a:ext>
            </a:extLst>
          </p:cNvPr>
          <p:cNvSpPr/>
          <p:nvPr/>
        </p:nvSpPr>
        <p:spPr>
          <a:xfrm>
            <a:off x="233766" y="3773839"/>
            <a:ext cx="9438468" cy="2588217"/>
          </a:xfrm>
          <a:prstGeom prst="rect">
            <a:avLst/>
          </a:prstGeom>
          <a:solidFill>
            <a:schemeClr val="bg1"/>
          </a:solidFill>
          <a:ln w="120650" cmpd="thickThin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insect</a:t>
            </a:r>
          </a:p>
        </p:txBody>
      </p:sp>
      <p:pic>
        <p:nvPicPr>
          <p:cNvPr id="9" name="Picture 8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D3EC2A2B-CCE2-AF43-AD56-700BF74BA5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2086" y="3792829"/>
            <a:ext cx="980148" cy="1101144"/>
          </a:xfrm>
          <a:prstGeom prst="rect">
            <a:avLst/>
          </a:prstGeom>
        </p:spPr>
      </p:pic>
      <p:pic>
        <p:nvPicPr>
          <p:cNvPr id="11" name="Picture 10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3FFC2D93-174D-6A48-BD6E-4183219A17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2086" y="522845"/>
            <a:ext cx="980148" cy="110114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8767D25-3CAE-B740-89EA-3306C78495E9}"/>
              </a:ext>
            </a:extLst>
          </p:cNvPr>
          <p:cNvSpPr txBox="1"/>
          <p:nvPr/>
        </p:nvSpPr>
        <p:spPr>
          <a:xfrm>
            <a:off x="233766" y="2678497"/>
            <a:ext cx="9324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A living thing belonging naturally in an area.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8767D25-3CAE-B740-89EA-3306C78495E9}"/>
              </a:ext>
            </a:extLst>
          </p:cNvPr>
          <p:cNvSpPr txBox="1"/>
          <p:nvPr/>
        </p:nvSpPr>
        <p:spPr>
          <a:xfrm>
            <a:off x="290748" y="5992724"/>
            <a:ext cx="9324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A small animal with a hard covering over its body.</a:t>
            </a:r>
          </a:p>
        </p:txBody>
      </p:sp>
    </p:spTree>
    <p:extLst>
      <p:ext uri="{BB962C8B-B14F-4D97-AF65-F5344CB8AC3E}">
        <p14:creationId xmlns:p14="http://schemas.microsoft.com/office/powerpoint/2010/main" val="35165570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B133B9A-34A3-E342-B26D-F648E7019C63}"/>
              </a:ext>
            </a:extLst>
          </p:cNvPr>
          <p:cNvSpPr/>
          <p:nvPr/>
        </p:nvSpPr>
        <p:spPr>
          <a:xfrm>
            <a:off x="233766" y="495945"/>
            <a:ext cx="9438468" cy="2588217"/>
          </a:xfrm>
          <a:prstGeom prst="rect">
            <a:avLst/>
          </a:prstGeom>
          <a:solidFill>
            <a:schemeClr val="bg1"/>
          </a:solidFill>
          <a:ln w="120650" cmpd="thickThin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liana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9AA6925-7C58-7E4B-9097-64BEE37EC332}"/>
              </a:ext>
            </a:extLst>
          </p:cNvPr>
          <p:cNvSpPr/>
          <p:nvPr/>
        </p:nvSpPr>
        <p:spPr>
          <a:xfrm>
            <a:off x="233766" y="3773839"/>
            <a:ext cx="9438468" cy="2588217"/>
          </a:xfrm>
          <a:prstGeom prst="rect">
            <a:avLst/>
          </a:prstGeom>
          <a:solidFill>
            <a:schemeClr val="bg1"/>
          </a:solidFill>
          <a:ln w="120650" cmpd="thickThin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mammal</a:t>
            </a:r>
          </a:p>
        </p:txBody>
      </p:sp>
      <p:pic>
        <p:nvPicPr>
          <p:cNvPr id="9" name="Picture 8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D3EC2A2B-CCE2-AF43-AD56-700BF74BA5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2086" y="3792829"/>
            <a:ext cx="980148" cy="1101144"/>
          </a:xfrm>
          <a:prstGeom prst="rect">
            <a:avLst/>
          </a:prstGeom>
        </p:spPr>
      </p:pic>
      <p:pic>
        <p:nvPicPr>
          <p:cNvPr id="11" name="Picture 10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3FFC2D93-174D-6A48-BD6E-4183219A17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2086" y="522845"/>
            <a:ext cx="980148" cy="110114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8767D25-3CAE-B740-89EA-3306C78495E9}"/>
              </a:ext>
            </a:extLst>
          </p:cNvPr>
          <p:cNvSpPr txBox="1"/>
          <p:nvPr/>
        </p:nvSpPr>
        <p:spPr>
          <a:xfrm>
            <a:off x="290748" y="2678497"/>
            <a:ext cx="9324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Rope like plants that grow up trees.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8767D25-3CAE-B740-89EA-3306C78495E9}"/>
              </a:ext>
            </a:extLst>
          </p:cNvPr>
          <p:cNvSpPr txBox="1"/>
          <p:nvPr/>
        </p:nvSpPr>
        <p:spPr>
          <a:xfrm>
            <a:off x="347730" y="5992724"/>
            <a:ext cx="9324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A warm-blooded animal with fur or hair on its skin.</a:t>
            </a:r>
          </a:p>
        </p:txBody>
      </p:sp>
    </p:spTree>
    <p:extLst>
      <p:ext uri="{BB962C8B-B14F-4D97-AF65-F5344CB8AC3E}">
        <p14:creationId xmlns:p14="http://schemas.microsoft.com/office/powerpoint/2010/main" val="37249996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B133B9A-34A3-E342-B26D-F648E7019C63}"/>
              </a:ext>
            </a:extLst>
          </p:cNvPr>
          <p:cNvSpPr/>
          <p:nvPr/>
        </p:nvSpPr>
        <p:spPr>
          <a:xfrm>
            <a:off x="233766" y="495945"/>
            <a:ext cx="9438468" cy="2588217"/>
          </a:xfrm>
          <a:prstGeom prst="rect">
            <a:avLst/>
          </a:prstGeom>
          <a:solidFill>
            <a:schemeClr val="bg1"/>
          </a:solidFill>
          <a:ln w="120650" cmpd="thickThin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monsoon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9AA6925-7C58-7E4B-9097-64BEE37EC332}"/>
              </a:ext>
            </a:extLst>
          </p:cNvPr>
          <p:cNvSpPr/>
          <p:nvPr/>
        </p:nvSpPr>
        <p:spPr>
          <a:xfrm>
            <a:off x="233766" y="3773839"/>
            <a:ext cx="9438468" cy="2588217"/>
          </a:xfrm>
          <a:prstGeom prst="rect">
            <a:avLst/>
          </a:prstGeom>
          <a:solidFill>
            <a:schemeClr val="bg1"/>
          </a:solidFill>
          <a:ln w="120650" cmpd="thickThin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nocturnal</a:t>
            </a:r>
          </a:p>
        </p:txBody>
      </p:sp>
      <p:pic>
        <p:nvPicPr>
          <p:cNvPr id="9" name="Picture 8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D3EC2A2B-CCE2-AF43-AD56-700BF74BA5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2086" y="3792829"/>
            <a:ext cx="980148" cy="1101144"/>
          </a:xfrm>
          <a:prstGeom prst="rect">
            <a:avLst/>
          </a:prstGeom>
        </p:spPr>
      </p:pic>
      <p:pic>
        <p:nvPicPr>
          <p:cNvPr id="11" name="Picture 10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3FFC2D93-174D-6A48-BD6E-4183219A17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2086" y="522845"/>
            <a:ext cx="980148" cy="110114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8767D25-3CAE-B740-89EA-3306C78495E9}"/>
              </a:ext>
            </a:extLst>
          </p:cNvPr>
          <p:cNvSpPr txBox="1"/>
          <p:nvPr/>
        </p:nvSpPr>
        <p:spPr>
          <a:xfrm>
            <a:off x="347730" y="2714595"/>
            <a:ext cx="9324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Wind that changes direction with the seasons.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8767D25-3CAE-B740-89EA-3306C78495E9}"/>
              </a:ext>
            </a:extLst>
          </p:cNvPr>
          <p:cNvSpPr txBox="1"/>
          <p:nvPr/>
        </p:nvSpPr>
        <p:spPr>
          <a:xfrm>
            <a:off x="290748" y="5992724"/>
            <a:ext cx="9324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Active at night.</a:t>
            </a:r>
          </a:p>
        </p:txBody>
      </p:sp>
    </p:spTree>
    <p:extLst>
      <p:ext uri="{BB962C8B-B14F-4D97-AF65-F5344CB8AC3E}">
        <p14:creationId xmlns:p14="http://schemas.microsoft.com/office/powerpoint/2010/main" val="242688357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B133B9A-34A3-E342-B26D-F648E7019C63}"/>
              </a:ext>
            </a:extLst>
          </p:cNvPr>
          <p:cNvSpPr/>
          <p:nvPr/>
        </p:nvSpPr>
        <p:spPr>
          <a:xfrm>
            <a:off x="233766" y="495945"/>
            <a:ext cx="9438468" cy="2588217"/>
          </a:xfrm>
          <a:prstGeom prst="rect">
            <a:avLst/>
          </a:prstGeom>
          <a:solidFill>
            <a:schemeClr val="bg1"/>
          </a:solidFill>
          <a:ln w="120650" cmpd="thickThin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nutrients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9AA6925-7C58-7E4B-9097-64BEE37EC332}"/>
              </a:ext>
            </a:extLst>
          </p:cNvPr>
          <p:cNvSpPr/>
          <p:nvPr/>
        </p:nvSpPr>
        <p:spPr>
          <a:xfrm>
            <a:off x="233766" y="3773839"/>
            <a:ext cx="9438468" cy="2588217"/>
          </a:xfrm>
          <a:prstGeom prst="rect">
            <a:avLst/>
          </a:prstGeom>
          <a:solidFill>
            <a:schemeClr val="bg1"/>
          </a:solidFill>
          <a:ln w="120650" cmpd="thickThin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oxygen</a:t>
            </a:r>
          </a:p>
        </p:txBody>
      </p:sp>
      <p:pic>
        <p:nvPicPr>
          <p:cNvPr id="9" name="Picture 8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D3EC2A2B-CCE2-AF43-AD56-700BF74BA5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2086" y="3792829"/>
            <a:ext cx="980148" cy="1101144"/>
          </a:xfrm>
          <a:prstGeom prst="rect">
            <a:avLst/>
          </a:prstGeom>
        </p:spPr>
      </p:pic>
      <p:pic>
        <p:nvPicPr>
          <p:cNvPr id="11" name="Picture 10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3FFC2D93-174D-6A48-BD6E-4183219A17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2086" y="522845"/>
            <a:ext cx="980148" cy="110114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8767D25-3CAE-B740-89EA-3306C78495E9}"/>
              </a:ext>
            </a:extLst>
          </p:cNvPr>
          <p:cNvSpPr txBox="1"/>
          <p:nvPr/>
        </p:nvSpPr>
        <p:spPr>
          <a:xfrm>
            <a:off x="290748" y="2714830"/>
            <a:ext cx="9324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Something food contains to help people and animals live and grow.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8767D25-3CAE-B740-89EA-3306C78495E9}"/>
              </a:ext>
            </a:extLst>
          </p:cNvPr>
          <p:cNvSpPr txBox="1"/>
          <p:nvPr/>
        </p:nvSpPr>
        <p:spPr>
          <a:xfrm>
            <a:off x="290748" y="5992724"/>
            <a:ext cx="9324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A gas that most living things need to survive.</a:t>
            </a:r>
          </a:p>
        </p:txBody>
      </p:sp>
    </p:spTree>
    <p:extLst>
      <p:ext uri="{BB962C8B-B14F-4D97-AF65-F5344CB8AC3E}">
        <p14:creationId xmlns:p14="http://schemas.microsoft.com/office/powerpoint/2010/main" val="33230014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B133B9A-34A3-E342-B26D-F648E7019C63}"/>
              </a:ext>
            </a:extLst>
          </p:cNvPr>
          <p:cNvSpPr/>
          <p:nvPr/>
        </p:nvSpPr>
        <p:spPr>
          <a:xfrm>
            <a:off x="233766" y="495945"/>
            <a:ext cx="9438468" cy="2588217"/>
          </a:xfrm>
          <a:prstGeom prst="rect">
            <a:avLst/>
          </a:prstGeom>
          <a:solidFill>
            <a:schemeClr val="bg1"/>
          </a:solidFill>
          <a:ln w="120650" cmpd="thickThin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plants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9AA6925-7C58-7E4B-9097-64BEE37EC332}"/>
              </a:ext>
            </a:extLst>
          </p:cNvPr>
          <p:cNvSpPr/>
          <p:nvPr/>
        </p:nvSpPr>
        <p:spPr>
          <a:xfrm>
            <a:off x="233766" y="3773839"/>
            <a:ext cx="9438468" cy="2588217"/>
          </a:xfrm>
          <a:prstGeom prst="rect">
            <a:avLst/>
          </a:prstGeom>
          <a:solidFill>
            <a:schemeClr val="bg1"/>
          </a:solidFill>
          <a:ln w="120650" cmpd="thickThin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preserve</a:t>
            </a:r>
          </a:p>
        </p:txBody>
      </p:sp>
      <p:pic>
        <p:nvPicPr>
          <p:cNvPr id="9" name="Picture 8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D3EC2A2B-CCE2-AF43-AD56-700BF74BA5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2086" y="3792829"/>
            <a:ext cx="980148" cy="1101144"/>
          </a:xfrm>
          <a:prstGeom prst="rect">
            <a:avLst/>
          </a:prstGeom>
        </p:spPr>
      </p:pic>
      <p:pic>
        <p:nvPicPr>
          <p:cNvPr id="11" name="Picture 10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3FFC2D93-174D-6A48-BD6E-4183219A17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2086" y="522845"/>
            <a:ext cx="980148" cy="110114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8767D25-3CAE-B740-89EA-3306C78495E9}"/>
              </a:ext>
            </a:extLst>
          </p:cNvPr>
          <p:cNvSpPr txBox="1"/>
          <p:nvPr/>
        </p:nvSpPr>
        <p:spPr>
          <a:xfrm>
            <a:off x="347730" y="2691685"/>
            <a:ext cx="9324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Living things that use sunlight to make their own food.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8767D25-3CAE-B740-89EA-3306C78495E9}"/>
              </a:ext>
            </a:extLst>
          </p:cNvPr>
          <p:cNvSpPr txBox="1"/>
          <p:nvPr/>
        </p:nvSpPr>
        <p:spPr>
          <a:xfrm>
            <a:off x="290748" y="5985198"/>
            <a:ext cx="9324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To protect from being hurt.</a:t>
            </a:r>
          </a:p>
        </p:txBody>
      </p:sp>
    </p:spTree>
    <p:extLst>
      <p:ext uri="{BB962C8B-B14F-4D97-AF65-F5344CB8AC3E}">
        <p14:creationId xmlns:p14="http://schemas.microsoft.com/office/powerpoint/2010/main" val="167054626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B133B9A-34A3-E342-B26D-F648E7019C63}"/>
              </a:ext>
            </a:extLst>
          </p:cNvPr>
          <p:cNvSpPr/>
          <p:nvPr/>
        </p:nvSpPr>
        <p:spPr>
          <a:xfrm>
            <a:off x="233766" y="495945"/>
            <a:ext cx="9438468" cy="2588217"/>
          </a:xfrm>
          <a:prstGeom prst="rect">
            <a:avLst/>
          </a:prstGeom>
          <a:solidFill>
            <a:schemeClr val="bg1"/>
          </a:solidFill>
          <a:ln w="120650" cmpd="thickThin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protected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9AA6925-7C58-7E4B-9097-64BEE37EC332}"/>
              </a:ext>
            </a:extLst>
          </p:cNvPr>
          <p:cNvSpPr/>
          <p:nvPr/>
        </p:nvSpPr>
        <p:spPr>
          <a:xfrm>
            <a:off x="233766" y="3773839"/>
            <a:ext cx="9438468" cy="2588217"/>
          </a:xfrm>
          <a:prstGeom prst="rect">
            <a:avLst/>
          </a:prstGeom>
          <a:solidFill>
            <a:schemeClr val="bg1"/>
          </a:solidFill>
          <a:ln w="120650" cmpd="thickThin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72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rainforest floor</a:t>
            </a:r>
          </a:p>
        </p:txBody>
      </p:sp>
      <p:pic>
        <p:nvPicPr>
          <p:cNvPr id="9" name="Picture 8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D3EC2A2B-CCE2-AF43-AD56-700BF74BA5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2086" y="3792829"/>
            <a:ext cx="980148" cy="1101144"/>
          </a:xfrm>
          <a:prstGeom prst="rect">
            <a:avLst/>
          </a:prstGeom>
        </p:spPr>
      </p:pic>
      <p:pic>
        <p:nvPicPr>
          <p:cNvPr id="11" name="Picture 10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3FFC2D93-174D-6A48-BD6E-4183219A17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2086" y="522845"/>
            <a:ext cx="980148" cy="110114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8767D25-3CAE-B740-89EA-3306C78495E9}"/>
              </a:ext>
            </a:extLst>
          </p:cNvPr>
          <p:cNvSpPr txBox="1"/>
          <p:nvPr/>
        </p:nvSpPr>
        <p:spPr>
          <a:xfrm>
            <a:off x="347730" y="2691685"/>
            <a:ext cx="9324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To defend or keep safe.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8767D25-3CAE-B740-89EA-3306C78495E9}"/>
              </a:ext>
            </a:extLst>
          </p:cNvPr>
          <p:cNvSpPr txBox="1"/>
          <p:nvPr/>
        </p:nvSpPr>
        <p:spPr>
          <a:xfrm>
            <a:off x="290748" y="5995135"/>
            <a:ext cx="9324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A dark area mainly covered in rotting leaves.</a:t>
            </a:r>
          </a:p>
        </p:txBody>
      </p:sp>
    </p:spTree>
    <p:extLst>
      <p:ext uri="{BB962C8B-B14F-4D97-AF65-F5344CB8AC3E}">
        <p14:creationId xmlns:p14="http://schemas.microsoft.com/office/powerpoint/2010/main" val="30574160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B133B9A-34A3-E342-B26D-F648E7019C63}"/>
              </a:ext>
            </a:extLst>
          </p:cNvPr>
          <p:cNvSpPr/>
          <p:nvPr/>
        </p:nvSpPr>
        <p:spPr>
          <a:xfrm>
            <a:off x="233766" y="2624288"/>
            <a:ext cx="9438468" cy="2588217"/>
          </a:xfrm>
          <a:prstGeom prst="rect">
            <a:avLst/>
          </a:prstGeom>
          <a:solidFill>
            <a:schemeClr val="bg1"/>
          </a:solidFill>
          <a:ln w="120650" cmpd="thickThin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Vocabulary Display</a:t>
            </a:r>
          </a:p>
          <a:p>
            <a:pPr algn="ctr"/>
            <a:r>
              <a:rPr lang="en-US" sz="60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Slips</a:t>
            </a:r>
          </a:p>
          <a:p>
            <a:pPr algn="ctr"/>
            <a:endParaRPr lang="en-US" sz="2800" dirty="0">
              <a:solidFill>
                <a:schemeClr val="tx1"/>
              </a:solidFill>
              <a:latin typeface="Hiragino Kaku Gothic Std W8" panose="020B0800000000000000" pitchFamily="34" charset="-128"/>
              <a:ea typeface="Hiragino Kaku Gothic Std W8" panose="020B0800000000000000" pitchFamily="34" charset="-128"/>
            </a:endParaRPr>
          </a:p>
          <a:p>
            <a:pPr algn="ctr"/>
            <a:r>
              <a:rPr lang="en-US" sz="2000" dirty="0">
                <a:solidFill>
                  <a:srgbClr val="FF0000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Teach, Print, Cut, Display, Refer, Learn, Embed </a:t>
            </a:r>
          </a:p>
          <a:p>
            <a:pPr algn="ctr"/>
            <a:endParaRPr lang="en-US" sz="1600" dirty="0">
              <a:solidFill>
                <a:schemeClr val="tx1"/>
              </a:solidFill>
              <a:latin typeface="Hiragino Kaku Gothic Std W8" panose="020B0800000000000000" pitchFamily="34" charset="-128"/>
              <a:ea typeface="Hiragino Kaku Gothic Std W8" panose="020B0800000000000000" pitchFamily="34" charset="-128"/>
            </a:endParaRPr>
          </a:p>
          <a:p>
            <a:pPr algn="ctr"/>
            <a:r>
              <a:rPr lang="en-US" sz="16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The following words have been chosen as essential vocabulary for this topic. </a:t>
            </a:r>
          </a:p>
          <a:p>
            <a:pPr algn="ctr"/>
            <a:endParaRPr lang="en-US" sz="1600" dirty="0">
              <a:solidFill>
                <a:schemeClr val="tx1"/>
              </a:solidFill>
              <a:latin typeface="Hiragino Kaku Gothic Std W8" panose="020B0800000000000000" pitchFamily="34" charset="-128"/>
              <a:ea typeface="Hiragino Kaku Gothic Std W8" panose="020B0800000000000000" pitchFamily="34" charset="-128"/>
            </a:endParaRPr>
          </a:p>
          <a:p>
            <a:pPr algn="ctr"/>
            <a:r>
              <a:rPr lang="en-US" sz="16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Pupils need to be </a:t>
            </a:r>
            <a:r>
              <a:rPr lang="en-US" sz="1600" dirty="0">
                <a:solidFill>
                  <a:srgbClr val="00B050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AWARE</a:t>
            </a:r>
            <a:r>
              <a:rPr lang="en-US" sz="16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 that this vocabulary exists.  </a:t>
            </a:r>
            <a:r>
              <a:rPr lang="en-US" sz="1600" dirty="0">
                <a:solidFill>
                  <a:srgbClr val="0070C0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Introduce it</a:t>
            </a:r>
          </a:p>
          <a:p>
            <a:pPr algn="ctr"/>
            <a:endParaRPr lang="en-US" sz="1600" dirty="0">
              <a:solidFill>
                <a:schemeClr val="tx1"/>
              </a:solidFill>
              <a:latin typeface="Hiragino Kaku Gothic Std W8" panose="020B0800000000000000" pitchFamily="34" charset="-128"/>
              <a:ea typeface="Hiragino Kaku Gothic Std W8" panose="020B0800000000000000" pitchFamily="34" charset="-128"/>
            </a:endParaRPr>
          </a:p>
          <a:p>
            <a:pPr algn="ctr"/>
            <a:r>
              <a:rPr lang="en-US" sz="16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Pupils must </a:t>
            </a:r>
            <a:r>
              <a:rPr lang="en-US" sz="1600" dirty="0">
                <a:solidFill>
                  <a:srgbClr val="00B050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UNDERSTAND</a:t>
            </a:r>
            <a:r>
              <a:rPr lang="en-US" sz="16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 what each piece of vocabulary means. </a:t>
            </a:r>
            <a:r>
              <a:rPr lang="en-US" sz="1600" dirty="0">
                <a:solidFill>
                  <a:srgbClr val="0070C0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Teach it</a:t>
            </a:r>
          </a:p>
          <a:p>
            <a:pPr algn="ctr"/>
            <a:endParaRPr lang="en-US" sz="1600" dirty="0">
              <a:solidFill>
                <a:schemeClr val="tx1"/>
              </a:solidFill>
              <a:latin typeface="Hiragino Kaku Gothic Std W8" panose="020B0800000000000000" pitchFamily="34" charset="-128"/>
              <a:ea typeface="Hiragino Kaku Gothic Std W8" panose="020B0800000000000000" pitchFamily="34" charset="-128"/>
            </a:endParaRPr>
          </a:p>
          <a:p>
            <a:pPr algn="ctr"/>
            <a:r>
              <a:rPr lang="en-US" sz="16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Pupils must </a:t>
            </a:r>
            <a:r>
              <a:rPr lang="en-US" sz="1600" b="1" dirty="0">
                <a:solidFill>
                  <a:srgbClr val="00B050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SEE</a:t>
            </a:r>
            <a:r>
              <a:rPr lang="en-US" sz="16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 the vocabulary in action – spoken and written. </a:t>
            </a:r>
            <a:r>
              <a:rPr lang="en-US" sz="1600" dirty="0">
                <a:solidFill>
                  <a:srgbClr val="0070C0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Model it</a:t>
            </a:r>
          </a:p>
          <a:p>
            <a:pPr algn="ctr"/>
            <a:endParaRPr lang="en-US" sz="1600" dirty="0">
              <a:solidFill>
                <a:schemeClr val="tx1"/>
              </a:solidFill>
              <a:latin typeface="Hiragino Kaku Gothic Std W8" panose="020B0800000000000000" pitchFamily="34" charset="-128"/>
              <a:ea typeface="Hiragino Kaku Gothic Std W8" panose="020B0800000000000000" pitchFamily="34" charset="-128"/>
            </a:endParaRPr>
          </a:p>
          <a:p>
            <a:pPr algn="ctr"/>
            <a:r>
              <a:rPr lang="en-US" sz="16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Pupils can then </a:t>
            </a:r>
            <a:r>
              <a:rPr lang="en-US" sz="1600" b="1" dirty="0">
                <a:solidFill>
                  <a:srgbClr val="00B050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APPLY</a:t>
            </a:r>
            <a:r>
              <a:rPr lang="en-US" sz="16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 the vocabulary in written and oral activities. </a:t>
            </a:r>
            <a:r>
              <a:rPr lang="en-US" sz="1600" dirty="0">
                <a:solidFill>
                  <a:srgbClr val="0070C0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Praise it</a:t>
            </a:r>
          </a:p>
          <a:p>
            <a:pPr algn="ctr"/>
            <a:endParaRPr lang="en-US" sz="1600" dirty="0">
              <a:solidFill>
                <a:srgbClr val="0070C0"/>
              </a:solidFill>
              <a:latin typeface="Hiragino Kaku Gothic Std W8" panose="020B0800000000000000" pitchFamily="34" charset="-128"/>
              <a:ea typeface="Hiragino Kaku Gothic Std W8" panose="020B0800000000000000" pitchFamily="34" charset="-128"/>
            </a:endParaRPr>
          </a:p>
          <a:p>
            <a:pPr algn="ctr"/>
            <a:r>
              <a:rPr lang="en-US" sz="1600" dirty="0">
                <a:solidFill>
                  <a:srgbClr val="0070C0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Displaying vocabulary effectively within the classroom will support </a:t>
            </a:r>
          </a:p>
          <a:p>
            <a:pPr algn="ctr"/>
            <a:r>
              <a:rPr lang="en-US" sz="1600" dirty="0">
                <a:solidFill>
                  <a:srgbClr val="0070C0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all pupils with learning.  </a:t>
            </a:r>
          </a:p>
          <a:p>
            <a:pPr algn="ctr"/>
            <a:endParaRPr lang="en-US" sz="1600" dirty="0">
              <a:solidFill>
                <a:schemeClr val="tx1"/>
              </a:solidFill>
              <a:latin typeface="Hiragino Kaku Gothic Std W8" panose="020B0800000000000000" pitchFamily="34" charset="-128"/>
              <a:ea typeface="Hiragino Kaku Gothic Std W8" panose="020B0800000000000000" pitchFamily="34" charset="-128"/>
            </a:endParaRPr>
          </a:p>
          <a:p>
            <a:pPr algn="ctr"/>
            <a:endParaRPr lang="en-US" sz="1600" dirty="0">
              <a:solidFill>
                <a:schemeClr val="tx1"/>
              </a:solidFill>
              <a:latin typeface="Hiragino Kaku Gothic Std W8" panose="020B0800000000000000" pitchFamily="34" charset="-128"/>
              <a:ea typeface="Hiragino Kaku Gothic Std W8" panose="020B0800000000000000" pitchFamily="34" charset="-128"/>
            </a:endParaRPr>
          </a:p>
          <a:p>
            <a:pPr algn="ctr"/>
            <a:endParaRPr lang="en-US" dirty="0">
              <a:solidFill>
                <a:schemeClr val="tx1"/>
              </a:solidFill>
              <a:latin typeface="Hiragino Kaku Gothic Std W8" panose="020B0800000000000000" pitchFamily="34" charset="-128"/>
              <a:ea typeface="Hiragino Kaku Gothic Std W8" panose="020B0800000000000000" pitchFamily="34" charset="-128"/>
            </a:endParaRPr>
          </a:p>
          <a:p>
            <a:pPr algn="ctr"/>
            <a:endParaRPr lang="en-US" dirty="0">
              <a:solidFill>
                <a:schemeClr val="tx1"/>
              </a:solidFill>
              <a:latin typeface="Hiragino Kaku Gothic Std W8" panose="020B0800000000000000" pitchFamily="34" charset="-128"/>
              <a:ea typeface="Hiragino Kaku Gothic Std W8" panose="020B08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520238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B133B9A-34A3-E342-B26D-F648E7019C63}"/>
              </a:ext>
            </a:extLst>
          </p:cNvPr>
          <p:cNvSpPr/>
          <p:nvPr/>
        </p:nvSpPr>
        <p:spPr>
          <a:xfrm>
            <a:off x="233766" y="495945"/>
            <a:ext cx="9438468" cy="2588217"/>
          </a:xfrm>
          <a:prstGeom prst="rect">
            <a:avLst/>
          </a:prstGeom>
          <a:solidFill>
            <a:schemeClr val="bg1"/>
          </a:solidFill>
          <a:ln w="120650" cmpd="thickThin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reptiles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9AA6925-7C58-7E4B-9097-64BEE37EC332}"/>
              </a:ext>
            </a:extLst>
          </p:cNvPr>
          <p:cNvSpPr/>
          <p:nvPr/>
        </p:nvSpPr>
        <p:spPr>
          <a:xfrm>
            <a:off x="233766" y="3773839"/>
            <a:ext cx="9438468" cy="2588217"/>
          </a:xfrm>
          <a:prstGeom prst="rect">
            <a:avLst/>
          </a:prstGeom>
          <a:solidFill>
            <a:schemeClr val="bg1"/>
          </a:solidFill>
          <a:ln w="120650" cmpd="thickThin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reproduce</a:t>
            </a:r>
          </a:p>
        </p:txBody>
      </p:sp>
      <p:pic>
        <p:nvPicPr>
          <p:cNvPr id="9" name="Picture 8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D3EC2A2B-CCE2-AF43-AD56-700BF74BA5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2086" y="3792829"/>
            <a:ext cx="980148" cy="1101144"/>
          </a:xfrm>
          <a:prstGeom prst="rect">
            <a:avLst/>
          </a:prstGeom>
        </p:spPr>
      </p:pic>
      <p:pic>
        <p:nvPicPr>
          <p:cNvPr id="11" name="Picture 10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3FFC2D93-174D-6A48-BD6E-4183219A17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2086" y="522845"/>
            <a:ext cx="980148" cy="110114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8767D25-3CAE-B740-89EA-3306C78495E9}"/>
              </a:ext>
            </a:extLst>
          </p:cNvPr>
          <p:cNvSpPr txBox="1"/>
          <p:nvPr/>
        </p:nvSpPr>
        <p:spPr>
          <a:xfrm>
            <a:off x="347730" y="2756080"/>
            <a:ext cx="93245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A cold-blooded animal with a skeleton inside its body and dry scales on its skin.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8767D25-3CAE-B740-89EA-3306C78495E9}"/>
              </a:ext>
            </a:extLst>
          </p:cNvPr>
          <p:cNvSpPr txBox="1"/>
          <p:nvPr/>
        </p:nvSpPr>
        <p:spPr>
          <a:xfrm>
            <a:off x="290748" y="5992724"/>
            <a:ext cx="9324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To produce again.</a:t>
            </a:r>
          </a:p>
        </p:txBody>
      </p:sp>
    </p:spTree>
    <p:extLst>
      <p:ext uri="{BB962C8B-B14F-4D97-AF65-F5344CB8AC3E}">
        <p14:creationId xmlns:p14="http://schemas.microsoft.com/office/powerpoint/2010/main" val="201749242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B133B9A-34A3-E342-B26D-F648E7019C63}"/>
              </a:ext>
            </a:extLst>
          </p:cNvPr>
          <p:cNvSpPr/>
          <p:nvPr/>
        </p:nvSpPr>
        <p:spPr>
          <a:xfrm>
            <a:off x="233766" y="495945"/>
            <a:ext cx="9438468" cy="2588217"/>
          </a:xfrm>
          <a:prstGeom prst="rect">
            <a:avLst/>
          </a:prstGeom>
          <a:solidFill>
            <a:schemeClr val="bg1"/>
          </a:solidFill>
          <a:ln w="120650" cmpd="thickThin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species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9AA6925-7C58-7E4B-9097-64BEE37EC332}"/>
              </a:ext>
            </a:extLst>
          </p:cNvPr>
          <p:cNvSpPr/>
          <p:nvPr/>
        </p:nvSpPr>
        <p:spPr>
          <a:xfrm>
            <a:off x="233766" y="3773839"/>
            <a:ext cx="9438468" cy="2588217"/>
          </a:xfrm>
          <a:prstGeom prst="rect">
            <a:avLst/>
          </a:prstGeom>
          <a:solidFill>
            <a:schemeClr val="bg1"/>
          </a:solidFill>
          <a:ln w="120650" cmpd="thickThin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survive</a:t>
            </a:r>
          </a:p>
        </p:txBody>
      </p:sp>
      <p:pic>
        <p:nvPicPr>
          <p:cNvPr id="9" name="Picture 8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D3EC2A2B-CCE2-AF43-AD56-700BF74BA5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2086" y="3792829"/>
            <a:ext cx="980148" cy="1101144"/>
          </a:xfrm>
          <a:prstGeom prst="rect">
            <a:avLst/>
          </a:prstGeom>
        </p:spPr>
      </p:pic>
      <p:pic>
        <p:nvPicPr>
          <p:cNvPr id="11" name="Picture 10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3FFC2D93-174D-6A48-BD6E-4183219A17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2086" y="522845"/>
            <a:ext cx="980148" cy="110114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8767D25-3CAE-B740-89EA-3306C78495E9}"/>
              </a:ext>
            </a:extLst>
          </p:cNvPr>
          <p:cNvSpPr txBox="1"/>
          <p:nvPr/>
        </p:nvSpPr>
        <p:spPr>
          <a:xfrm>
            <a:off x="347730" y="2691685"/>
            <a:ext cx="9324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A group of living things.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8767D25-3CAE-B740-89EA-3306C78495E9}"/>
              </a:ext>
            </a:extLst>
          </p:cNvPr>
          <p:cNvSpPr txBox="1"/>
          <p:nvPr/>
        </p:nvSpPr>
        <p:spPr>
          <a:xfrm>
            <a:off x="290748" y="5992724"/>
            <a:ext cx="9324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To continue to live despite a threat to life.</a:t>
            </a:r>
          </a:p>
        </p:txBody>
      </p:sp>
    </p:spTree>
    <p:extLst>
      <p:ext uri="{BB962C8B-B14F-4D97-AF65-F5344CB8AC3E}">
        <p14:creationId xmlns:p14="http://schemas.microsoft.com/office/powerpoint/2010/main" val="372892982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B133B9A-34A3-E342-B26D-F648E7019C63}"/>
              </a:ext>
            </a:extLst>
          </p:cNvPr>
          <p:cNvSpPr/>
          <p:nvPr/>
        </p:nvSpPr>
        <p:spPr>
          <a:xfrm>
            <a:off x="233766" y="495945"/>
            <a:ext cx="9438468" cy="2588217"/>
          </a:xfrm>
          <a:prstGeom prst="rect">
            <a:avLst/>
          </a:prstGeom>
          <a:solidFill>
            <a:schemeClr val="bg1"/>
          </a:solidFill>
          <a:ln w="120650" cmpd="thickThin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temperate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9AA6925-7C58-7E4B-9097-64BEE37EC332}"/>
              </a:ext>
            </a:extLst>
          </p:cNvPr>
          <p:cNvSpPr/>
          <p:nvPr/>
        </p:nvSpPr>
        <p:spPr>
          <a:xfrm>
            <a:off x="233766" y="3773839"/>
            <a:ext cx="9438468" cy="2588217"/>
          </a:xfrm>
          <a:prstGeom prst="rect">
            <a:avLst/>
          </a:prstGeom>
          <a:solidFill>
            <a:schemeClr val="bg1"/>
          </a:solidFill>
          <a:ln w="120650" cmpd="thickThin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tropical</a:t>
            </a:r>
          </a:p>
        </p:txBody>
      </p:sp>
      <p:pic>
        <p:nvPicPr>
          <p:cNvPr id="9" name="Picture 8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D3EC2A2B-CCE2-AF43-AD56-700BF74BA5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2086" y="3792829"/>
            <a:ext cx="980148" cy="1101144"/>
          </a:xfrm>
          <a:prstGeom prst="rect">
            <a:avLst/>
          </a:prstGeom>
        </p:spPr>
      </p:pic>
      <p:pic>
        <p:nvPicPr>
          <p:cNvPr id="11" name="Picture 10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3FFC2D93-174D-6A48-BD6E-4183219A17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2086" y="522845"/>
            <a:ext cx="980148" cy="110114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8767D25-3CAE-B740-89EA-3306C78495E9}"/>
              </a:ext>
            </a:extLst>
          </p:cNvPr>
          <p:cNvSpPr txBox="1"/>
          <p:nvPr/>
        </p:nvSpPr>
        <p:spPr>
          <a:xfrm>
            <a:off x="290748" y="2714717"/>
            <a:ext cx="9324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Places where it is neither very hot nor very cold.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8767D25-3CAE-B740-89EA-3306C78495E9}"/>
              </a:ext>
            </a:extLst>
          </p:cNvPr>
          <p:cNvSpPr txBox="1"/>
          <p:nvPr/>
        </p:nvSpPr>
        <p:spPr>
          <a:xfrm>
            <a:off x="272403" y="6005603"/>
            <a:ext cx="93245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Around the middle of the world in the region called the Tropics, where it is very warm.</a:t>
            </a:r>
          </a:p>
        </p:txBody>
      </p:sp>
    </p:spTree>
    <p:extLst>
      <p:ext uri="{BB962C8B-B14F-4D97-AF65-F5344CB8AC3E}">
        <p14:creationId xmlns:p14="http://schemas.microsoft.com/office/powerpoint/2010/main" val="355488897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B133B9A-34A3-E342-B26D-F648E7019C63}"/>
              </a:ext>
            </a:extLst>
          </p:cNvPr>
          <p:cNvSpPr/>
          <p:nvPr/>
        </p:nvSpPr>
        <p:spPr>
          <a:xfrm>
            <a:off x="233766" y="495945"/>
            <a:ext cx="9438468" cy="2588217"/>
          </a:xfrm>
          <a:prstGeom prst="rect">
            <a:avLst/>
          </a:prstGeom>
          <a:solidFill>
            <a:schemeClr val="bg1"/>
          </a:solidFill>
          <a:ln w="120650" cmpd="thickThin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understory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9AA6925-7C58-7E4B-9097-64BEE37EC332}"/>
              </a:ext>
            </a:extLst>
          </p:cNvPr>
          <p:cNvSpPr/>
          <p:nvPr/>
        </p:nvSpPr>
        <p:spPr>
          <a:xfrm>
            <a:off x="233766" y="3773839"/>
            <a:ext cx="9438468" cy="2588217"/>
          </a:xfrm>
          <a:prstGeom prst="rect">
            <a:avLst/>
          </a:prstGeom>
          <a:solidFill>
            <a:schemeClr val="bg1"/>
          </a:solidFill>
          <a:ln w="120650" cmpd="thickThin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vegetation</a:t>
            </a:r>
          </a:p>
        </p:txBody>
      </p:sp>
      <p:pic>
        <p:nvPicPr>
          <p:cNvPr id="9" name="Picture 8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D3EC2A2B-CCE2-AF43-AD56-700BF74BA5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2086" y="3792829"/>
            <a:ext cx="980148" cy="1101144"/>
          </a:xfrm>
          <a:prstGeom prst="rect">
            <a:avLst/>
          </a:prstGeom>
        </p:spPr>
      </p:pic>
      <p:pic>
        <p:nvPicPr>
          <p:cNvPr id="11" name="Picture 10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3FFC2D93-174D-6A48-BD6E-4183219A17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2086" y="522845"/>
            <a:ext cx="980148" cy="110114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8767D25-3CAE-B740-89EA-3306C78495E9}"/>
              </a:ext>
            </a:extLst>
          </p:cNvPr>
          <p:cNvSpPr txBox="1"/>
          <p:nvPr/>
        </p:nvSpPr>
        <p:spPr>
          <a:xfrm>
            <a:off x="290748" y="5992724"/>
            <a:ext cx="9324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The plant life growing in a particular area.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8767D25-3CAE-B740-89EA-3306C78495E9}"/>
              </a:ext>
            </a:extLst>
          </p:cNvPr>
          <p:cNvSpPr txBox="1"/>
          <p:nvPr/>
        </p:nvSpPr>
        <p:spPr>
          <a:xfrm>
            <a:off x="347730" y="2691685"/>
            <a:ext cx="9324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The layer in a forest below the canopy but above the ground.</a:t>
            </a:r>
          </a:p>
        </p:txBody>
      </p:sp>
    </p:spTree>
    <p:extLst>
      <p:ext uri="{BB962C8B-B14F-4D97-AF65-F5344CB8AC3E}">
        <p14:creationId xmlns:p14="http://schemas.microsoft.com/office/powerpoint/2010/main" val="27488609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A80AB016-05E8-AB4D-A641-27FEF612466F}"/>
              </a:ext>
            </a:extLst>
          </p:cNvPr>
          <p:cNvSpPr/>
          <p:nvPr/>
        </p:nvSpPr>
        <p:spPr>
          <a:xfrm>
            <a:off x="206062" y="193183"/>
            <a:ext cx="9517487" cy="6516710"/>
          </a:xfrm>
          <a:prstGeom prst="roundRect">
            <a:avLst/>
          </a:prstGeom>
          <a:solidFill>
            <a:schemeClr val="bg1"/>
          </a:solidFill>
          <a:ln w="63500" cmpd="thickThin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372E36E7-88B9-A942-A12B-D1701180AB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4747" y="193183"/>
            <a:ext cx="792926" cy="890810"/>
          </a:xfrm>
          <a:prstGeom prst="rect">
            <a:avLst/>
          </a:prstGeom>
        </p:spPr>
      </p:pic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87B99FD-C133-4848-9ED2-7426E8240B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6181961"/>
              </p:ext>
            </p:extLst>
          </p:nvPr>
        </p:nvGraphicFramePr>
        <p:xfrm>
          <a:off x="584982" y="947081"/>
          <a:ext cx="8736036" cy="54578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84009">
                  <a:extLst>
                    <a:ext uri="{9D8B030D-6E8A-4147-A177-3AD203B41FA5}">
                      <a16:colId xmlns:a16="http://schemas.microsoft.com/office/drawing/2014/main" val="1565174421"/>
                    </a:ext>
                  </a:extLst>
                </a:gridCol>
                <a:gridCol w="2184009">
                  <a:extLst>
                    <a:ext uri="{9D8B030D-6E8A-4147-A177-3AD203B41FA5}">
                      <a16:colId xmlns:a16="http://schemas.microsoft.com/office/drawing/2014/main" val="2379155965"/>
                    </a:ext>
                  </a:extLst>
                </a:gridCol>
                <a:gridCol w="2184009">
                  <a:extLst>
                    <a:ext uri="{9D8B030D-6E8A-4147-A177-3AD203B41FA5}">
                      <a16:colId xmlns:a16="http://schemas.microsoft.com/office/drawing/2014/main" val="1323232197"/>
                    </a:ext>
                  </a:extLst>
                </a:gridCol>
                <a:gridCol w="2184009">
                  <a:extLst>
                    <a:ext uri="{9D8B030D-6E8A-4147-A177-3AD203B41FA5}">
                      <a16:colId xmlns:a16="http://schemas.microsoft.com/office/drawing/2014/main" val="1674761408"/>
                    </a:ext>
                  </a:extLst>
                </a:gridCol>
              </a:tblGrid>
              <a:tr h="545787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Hiragino Kaku Gothic Std W8" panose="020B0800000000000000" pitchFamily="34" charset="-128"/>
                          <a:ea typeface="Hiragino Kaku Gothic Std W8" panose="020B0800000000000000" pitchFamily="34" charset="-128"/>
                        </a:rPr>
                        <a:t>amphibians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7429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atin typeface="Hiragino Kaku Gothic Std W8" panose="020B0800000000000000" pitchFamily="34" charset="-128"/>
                          <a:ea typeface="Hiragino Kaku Gothic Std W8" panose="020B0800000000000000" pitchFamily="34" charset="-128"/>
                        </a:rPr>
                        <a:t>deforestation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7429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atin typeface="Hiragino Kaku Gothic Std W8" panose="020B0800000000000000" pitchFamily="34" charset="-128"/>
                          <a:ea typeface="Hiragino Kaku Gothic Std W8" panose="020B0800000000000000" pitchFamily="34" charset="-128"/>
                        </a:rPr>
                        <a:t>insects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Hiragino Kaku Gothic Std W8" panose="020B0800000000000000" pitchFamily="34" charset="-128"/>
                          <a:ea typeface="Hiragino Kaku Gothic Std W8" panose="020B0800000000000000" pitchFamily="34" charset="-128"/>
                        </a:rPr>
                        <a:t>rainforest floor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46942132"/>
                  </a:ext>
                </a:extLst>
              </a:tr>
              <a:tr h="545787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Hiragino Kaku Gothic Std W8" panose="020B0800000000000000" pitchFamily="34" charset="-128"/>
                          <a:ea typeface="Hiragino Kaku Gothic Std W8" panose="020B0800000000000000" pitchFamily="34" charset="-128"/>
                        </a:rPr>
                        <a:t>biodiversity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Hiragino Kaku Gothic Std W8" panose="020B0800000000000000" pitchFamily="34" charset="-128"/>
                          <a:ea typeface="Hiragino Kaku Gothic Std W8" panose="020B0800000000000000" pitchFamily="34" charset="-128"/>
                        </a:rPr>
                        <a:t>ecosystem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>
                          <a:latin typeface="Hiragino Kaku Gothic Std W8" panose="020B0800000000000000" pitchFamily="34" charset="-128"/>
                          <a:ea typeface="Hiragino Kaku Gothic Std W8" panose="020B0800000000000000" pitchFamily="34" charset="-128"/>
                        </a:rPr>
                        <a:t>liana</a:t>
                      </a:r>
                      <a:endParaRPr lang="en-US" dirty="0">
                        <a:latin typeface="Hiragino Kaku Gothic Std W8" panose="020B0800000000000000" pitchFamily="34" charset="-128"/>
                        <a:ea typeface="Hiragino Kaku Gothic Std W8" panose="020B0800000000000000" pitchFamily="34" charset="-12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Hiragino Kaku Gothic Std W8" panose="020B0800000000000000" pitchFamily="34" charset="-128"/>
                          <a:ea typeface="Hiragino Kaku Gothic Std W8" panose="020B0800000000000000" pitchFamily="34" charset="-128"/>
                        </a:rPr>
                        <a:t>reptiles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94872905"/>
                  </a:ext>
                </a:extLst>
              </a:tr>
              <a:tr h="545787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Hiragino Kaku Gothic Std W8" panose="020B0800000000000000" pitchFamily="34" charset="-128"/>
                          <a:ea typeface="Hiragino Kaku Gothic Std W8" panose="020B0800000000000000" pitchFamily="34" charset="-128"/>
                        </a:rPr>
                        <a:t>botanist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7429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atin typeface="Hiragino Kaku Gothic Std W8" panose="020B0800000000000000" pitchFamily="34" charset="-128"/>
                          <a:ea typeface="Hiragino Kaku Gothic Std W8" panose="020B0800000000000000" pitchFamily="34" charset="-128"/>
                        </a:rPr>
                        <a:t>emergent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Hiragino Kaku Gothic Std W8" panose="020B0800000000000000" pitchFamily="34" charset="-128"/>
                          <a:ea typeface="Hiragino Kaku Gothic Std W8" panose="020B0800000000000000" pitchFamily="34" charset="-128"/>
                        </a:rPr>
                        <a:t>mammal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Hiragino Kaku Gothic Std W8" panose="020B0800000000000000" pitchFamily="34" charset="-128"/>
                          <a:ea typeface="Hiragino Kaku Gothic Std W8" panose="020B0800000000000000" pitchFamily="34" charset="-128"/>
                        </a:rPr>
                        <a:t>reproduce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50897046"/>
                  </a:ext>
                </a:extLst>
              </a:tr>
              <a:tr h="545787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Hiragino Kaku Gothic Std W8" panose="020B0800000000000000" pitchFamily="34" charset="-128"/>
                          <a:ea typeface="Hiragino Kaku Gothic Std W8" panose="020B0800000000000000" pitchFamily="34" charset="-128"/>
                        </a:rPr>
                        <a:t>camouflage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Hiragino Kaku Gothic Std W8" panose="020B0800000000000000" pitchFamily="34" charset="-128"/>
                          <a:ea typeface="Hiragino Kaku Gothic Std W8" panose="020B0800000000000000" pitchFamily="34" charset="-128"/>
                        </a:rPr>
                        <a:t>endangered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7429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atin typeface="Hiragino Kaku Gothic Std W8" panose="020B0800000000000000" pitchFamily="34" charset="-128"/>
                          <a:ea typeface="Hiragino Kaku Gothic Std W8" panose="020B0800000000000000" pitchFamily="34" charset="-128"/>
                        </a:rPr>
                        <a:t>monsoon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Hiragino Kaku Gothic Std W8" panose="020B0800000000000000" pitchFamily="34" charset="-128"/>
                          <a:ea typeface="Hiragino Kaku Gothic Std W8" panose="020B0800000000000000" pitchFamily="34" charset="-128"/>
                        </a:rPr>
                        <a:t>species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544119106"/>
                  </a:ext>
                </a:extLst>
              </a:tr>
              <a:tr h="545787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Hiragino Kaku Gothic Std W8" panose="020B0800000000000000" pitchFamily="34" charset="-128"/>
                          <a:ea typeface="Hiragino Kaku Gothic Std W8" panose="020B0800000000000000" pitchFamily="34" charset="-128"/>
                        </a:rPr>
                        <a:t>canopy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7429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atin typeface="Hiragino Kaku Gothic Std W8" panose="020B0800000000000000" pitchFamily="34" charset="-128"/>
                          <a:ea typeface="Hiragino Kaku Gothic Std W8" panose="020B0800000000000000" pitchFamily="34" charset="-128"/>
                        </a:rPr>
                        <a:t>extinct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Hiragino Kaku Gothic Std W8" panose="020B0800000000000000" pitchFamily="34" charset="-128"/>
                          <a:ea typeface="Hiragino Kaku Gothic Std W8" panose="020B0800000000000000" pitchFamily="34" charset="-128"/>
                        </a:rPr>
                        <a:t>nocturnal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Hiragino Kaku Gothic Std W8" panose="020B0800000000000000" pitchFamily="34" charset="-128"/>
                          <a:ea typeface="Hiragino Kaku Gothic Std W8" panose="020B0800000000000000" pitchFamily="34" charset="-128"/>
                        </a:rPr>
                        <a:t>survive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961514310"/>
                  </a:ext>
                </a:extLst>
              </a:tr>
              <a:tr h="545787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Hiragino Kaku Gothic Std W8" panose="020B0800000000000000" pitchFamily="34" charset="-128"/>
                          <a:ea typeface="Hiragino Kaku Gothic Std W8" panose="020B0800000000000000" pitchFamily="34" charset="-128"/>
                        </a:rPr>
                        <a:t>captivity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Hiragino Kaku Gothic Std W8" panose="020B0800000000000000" pitchFamily="34" charset="-128"/>
                          <a:ea typeface="Hiragino Kaku Gothic Std W8" panose="020B0800000000000000" pitchFamily="34" charset="-128"/>
                        </a:rPr>
                        <a:t>forest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Hiragino Kaku Gothic Std W8" panose="020B0800000000000000" pitchFamily="34" charset="-128"/>
                          <a:ea typeface="Hiragino Kaku Gothic Std W8" panose="020B0800000000000000" pitchFamily="34" charset="-128"/>
                        </a:rPr>
                        <a:t>nutrients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Hiragino Kaku Gothic Std W8" panose="020B0800000000000000" pitchFamily="34" charset="-128"/>
                          <a:ea typeface="Hiragino Kaku Gothic Std W8" panose="020B0800000000000000" pitchFamily="34" charset="-128"/>
                        </a:rPr>
                        <a:t>temperate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85578574"/>
                  </a:ext>
                </a:extLst>
              </a:tr>
              <a:tr h="545787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Hiragino Kaku Gothic Std W8" panose="020B0800000000000000" pitchFamily="34" charset="-128"/>
                          <a:ea typeface="Hiragino Kaku Gothic Std W8" panose="020B0800000000000000" pitchFamily="34" charset="-128"/>
                        </a:rPr>
                        <a:t>Carbon dioxide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Hiragino Kaku Gothic Std W8" panose="020B0800000000000000" pitchFamily="34" charset="-128"/>
                          <a:ea typeface="Hiragino Kaku Gothic Std W8" panose="020B0800000000000000" pitchFamily="34" charset="-128"/>
                        </a:rPr>
                        <a:t>habitat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Hiragino Kaku Gothic Std W8" panose="020B0800000000000000" pitchFamily="34" charset="-128"/>
                          <a:ea typeface="Hiragino Kaku Gothic Std W8" panose="020B0800000000000000" pitchFamily="34" charset="-128"/>
                        </a:rPr>
                        <a:t>oxygen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Hiragino Kaku Gothic Std W8" panose="020B0800000000000000" pitchFamily="34" charset="-128"/>
                          <a:ea typeface="Hiragino Kaku Gothic Std W8" panose="020B0800000000000000" pitchFamily="34" charset="-128"/>
                        </a:rPr>
                        <a:t>tribal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919880729"/>
                  </a:ext>
                </a:extLst>
              </a:tr>
              <a:tr h="545787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Hiragino Kaku Gothic Std W8" panose="020B0800000000000000" pitchFamily="34" charset="-128"/>
                          <a:ea typeface="Hiragino Kaku Gothic Std W8" panose="020B0800000000000000" pitchFamily="34" charset="-128"/>
                        </a:rPr>
                        <a:t>climate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7429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atin typeface="Hiragino Kaku Gothic Std W8" panose="020B0800000000000000" pitchFamily="34" charset="-128"/>
                          <a:ea typeface="Hiragino Kaku Gothic Std W8" panose="020B0800000000000000" pitchFamily="34" charset="-128"/>
                        </a:rPr>
                        <a:t>hibernate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Hiragino Kaku Gothic Std W8" panose="020B0800000000000000" pitchFamily="34" charset="-128"/>
                          <a:ea typeface="Hiragino Kaku Gothic Std W8" panose="020B0800000000000000" pitchFamily="34" charset="-128"/>
                        </a:rPr>
                        <a:t>plants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7429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atin typeface="Hiragino Kaku Gothic Std W8" panose="020B0800000000000000" pitchFamily="34" charset="-128"/>
                          <a:ea typeface="Hiragino Kaku Gothic Std W8" panose="020B0800000000000000" pitchFamily="34" charset="-128"/>
                        </a:rPr>
                        <a:t>temperate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45281722"/>
                  </a:ext>
                </a:extLst>
              </a:tr>
              <a:tr h="545787">
                <a:tc>
                  <a:txBody>
                    <a:bodyPr/>
                    <a:lstStyle/>
                    <a:p>
                      <a:pPr marL="0" marR="0" indent="0" algn="ctr" defTabSz="7429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atin typeface="Hiragino Kaku Gothic Std W8" panose="020B0800000000000000" pitchFamily="34" charset="-128"/>
                          <a:ea typeface="Hiragino Kaku Gothic Std W8" panose="020B0800000000000000" pitchFamily="34" charset="-128"/>
                        </a:rPr>
                        <a:t>conservation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Hiragino Kaku Gothic Std W8" panose="020B0800000000000000" pitchFamily="34" charset="-128"/>
                          <a:ea typeface="Hiragino Kaku Gothic Std W8" panose="020B0800000000000000" pitchFamily="34" charset="-128"/>
                        </a:rPr>
                        <a:t>humid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7429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atin typeface="Hiragino Kaku Gothic Std W8" panose="020B0800000000000000" pitchFamily="34" charset="-128"/>
                          <a:ea typeface="Hiragino Kaku Gothic Std W8" panose="020B0800000000000000" pitchFamily="34" charset="-128"/>
                        </a:rPr>
                        <a:t>preserve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Hiragino Kaku Gothic Std W8" panose="020B0800000000000000" pitchFamily="34" charset="-128"/>
                          <a:ea typeface="Hiragino Kaku Gothic Std W8" panose="020B0800000000000000" pitchFamily="34" charset="-128"/>
                        </a:rPr>
                        <a:t>understory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4141178"/>
                  </a:ext>
                </a:extLst>
              </a:tr>
              <a:tr h="545787">
                <a:tc>
                  <a:txBody>
                    <a:bodyPr/>
                    <a:lstStyle/>
                    <a:p>
                      <a:pPr marL="0" marR="0" indent="0" algn="ctr" defTabSz="7429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atin typeface="Hiragino Kaku Gothic Std W8" panose="020B0800000000000000" pitchFamily="34" charset="-128"/>
                          <a:ea typeface="Hiragino Kaku Gothic Std W8" panose="020B0800000000000000" pitchFamily="34" charset="-128"/>
                        </a:rPr>
                        <a:t>decompose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7429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atin typeface="Hiragino Kaku Gothic Std W8" panose="020B0800000000000000" pitchFamily="34" charset="-128"/>
                          <a:ea typeface="Hiragino Kaku Gothic Std W8" panose="020B0800000000000000" pitchFamily="34" charset="-128"/>
                        </a:rPr>
                        <a:t>indigenous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Hiragino Kaku Gothic Std W8" panose="020B0800000000000000" pitchFamily="34" charset="-128"/>
                          <a:ea typeface="Hiragino Kaku Gothic Std W8" panose="020B0800000000000000" pitchFamily="34" charset="-128"/>
                        </a:rPr>
                        <a:t>protected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Hiragino Kaku Gothic Std W8" panose="020B0800000000000000" pitchFamily="34" charset="-128"/>
                          <a:ea typeface="Hiragino Kaku Gothic Std W8" panose="020B0800000000000000" pitchFamily="34" charset="-128"/>
                        </a:rPr>
                        <a:t>vegetation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51773018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2BB2451C-EF4A-1C42-A108-AD64C7E02398}"/>
              </a:ext>
            </a:extLst>
          </p:cNvPr>
          <p:cNvSpPr txBox="1"/>
          <p:nvPr/>
        </p:nvSpPr>
        <p:spPr>
          <a:xfrm>
            <a:off x="2071024" y="282136"/>
            <a:ext cx="57875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latin typeface="Hiragino Kaku Gothic Std W8" panose="020B0800000000000000" pitchFamily="34" charset="-128"/>
                <a:ea typeface="Hiragino Kaku Gothic Std W8" panose="020B0800000000000000" pitchFamily="34" charset="-128"/>
                <a:cs typeface="TH SarabunPSK" panose="020B0500040200020003" pitchFamily="34" charset="-34"/>
              </a:rPr>
              <a:t>Rainforest Word Mat</a:t>
            </a:r>
            <a:endParaRPr lang="en-US" sz="3200" b="1" dirty="0">
              <a:latin typeface="Hiragino Kaku Gothic Std W8" panose="020B0800000000000000" pitchFamily="34" charset="-128"/>
              <a:ea typeface="Hiragino Kaku Gothic Std W8" panose="020B0800000000000000" pitchFamily="34" charset="-128"/>
              <a:cs typeface="TH SarabunPSK" panose="020B0500040200020003" pitchFamily="34" charset="-34"/>
            </a:endParaRPr>
          </a:p>
        </p:txBody>
      </p:sp>
      <p:pic>
        <p:nvPicPr>
          <p:cNvPr id="7" name="Picture 6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88F6C0F7-F25D-4641-9B7C-E6A4A5524C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4488" y="165443"/>
            <a:ext cx="792926" cy="890810"/>
          </a:xfrm>
          <a:prstGeom prst="rect">
            <a:avLst/>
          </a:prstGeom>
        </p:spPr>
      </p:pic>
      <p:pic>
        <p:nvPicPr>
          <p:cNvPr id="9" name="Picture 8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BD04B13D-FA2A-444B-AE5F-DC2C2DA28BB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7000"/>
          </a:blip>
          <a:srcRect/>
          <a:stretch/>
        </p:blipFill>
        <p:spPr>
          <a:xfrm>
            <a:off x="3863662" y="193183"/>
            <a:ext cx="6529393" cy="7335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6324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B133B9A-34A3-E342-B26D-F648E7019C63}"/>
              </a:ext>
            </a:extLst>
          </p:cNvPr>
          <p:cNvSpPr/>
          <p:nvPr/>
        </p:nvSpPr>
        <p:spPr>
          <a:xfrm>
            <a:off x="233766" y="495945"/>
            <a:ext cx="9438468" cy="2588217"/>
          </a:xfrm>
          <a:prstGeom prst="rect">
            <a:avLst/>
          </a:prstGeom>
          <a:solidFill>
            <a:schemeClr val="bg1"/>
          </a:solidFill>
          <a:ln w="120650" cmpd="thickThin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amphibians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9AA6925-7C58-7E4B-9097-64BEE37EC332}"/>
              </a:ext>
            </a:extLst>
          </p:cNvPr>
          <p:cNvSpPr/>
          <p:nvPr/>
        </p:nvSpPr>
        <p:spPr>
          <a:xfrm>
            <a:off x="233766" y="3773839"/>
            <a:ext cx="9438468" cy="2588217"/>
          </a:xfrm>
          <a:prstGeom prst="rect">
            <a:avLst/>
          </a:prstGeom>
          <a:solidFill>
            <a:schemeClr val="bg1"/>
          </a:solidFill>
          <a:ln w="120650" cmpd="thickThin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biodiversity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A35D5AD-9BC2-8147-80E7-D7FEBAEB00D1}"/>
              </a:ext>
            </a:extLst>
          </p:cNvPr>
          <p:cNvSpPr txBox="1"/>
          <p:nvPr/>
        </p:nvSpPr>
        <p:spPr>
          <a:xfrm>
            <a:off x="347730" y="5965823"/>
            <a:ext cx="92212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The wide variety of living things on Earth.</a:t>
            </a:r>
          </a:p>
        </p:txBody>
      </p:sp>
      <p:pic>
        <p:nvPicPr>
          <p:cNvPr id="9" name="Picture 8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D3EC2A2B-CCE2-AF43-AD56-700BF74BA5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2086" y="3792829"/>
            <a:ext cx="980148" cy="1101144"/>
          </a:xfrm>
          <a:prstGeom prst="rect">
            <a:avLst/>
          </a:prstGeom>
        </p:spPr>
      </p:pic>
      <p:pic>
        <p:nvPicPr>
          <p:cNvPr id="11" name="Picture 10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3FFC2D93-174D-6A48-BD6E-4183219A17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2086" y="522845"/>
            <a:ext cx="980148" cy="110114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A35D5AD-9BC2-8147-80E7-D7FEBAEB00D1}"/>
              </a:ext>
            </a:extLst>
          </p:cNvPr>
          <p:cNvSpPr txBox="1"/>
          <p:nvPr/>
        </p:nvSpPr>
        <p:spPr>
          <a:xfrm>
            <a:off x="347730" y="2727709"/>
            <a:ext cx="92212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A small animal that spends part of its life cycle in water and part on land.</a:t>
            </a:r>
          </a:p>
        </p:txBody>
      </p:sp>
    </p:spTree>
    <p:extLst>
      <p:ext uri="{BB962C8B-B14F-4D97-AF65-F5344CB8AC3E}">
        <p14:creationId xmlns:p14="http://schemas.microsoft.com/office/powerpoint/2010/main" val="26707789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B133B9A-34A3-E342-B26D-F648E7019C63}"/>
              </a:ext>
            </a:extLst>
          </p:cNvPr>
          <p:cNvSpPr/>
          <p:nvPr/>
        </p:nvSpPr>
        <p:spPr>
          <a:xfrm>
            <a:off x="233766" y="495945"/>
            <a:ext cx="9438468" cy="2588217"/>
          </a:xfrm>
          <a:prstGeom prst="rect">
            <a:avLst/>
          </a:prstGeom>
          <a:solidFill>
            <a:schemeClr val="bg1"/>
          </a:solidFill>
          <a:ln w="120650" cmpd="thickThin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botanist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9AA6925-7C58-7E4B-9097-64BEE37EC332}"/>
              </a:ext>
            </a:extLst>
          </p:cNvPr>
          <p:cNvSpPr/>
          <p:nvPr/>
        </p:nvSpPr>
        <p:spPr>
          <a:xfrm>
            <a:off x="233766" y="3773839"/>
            <a:ext cx="9438468" cy="2588217"/>
          </a:xfrm>
          <a:prstGeom prst="rect">
            <a:avLst/>
          </a:prstGeom>
          <a:solidFill>
            <a:schemeClr val="bg1"/>
          </a:solidFill>
          <a:ln w="120650" cmpd="thickThin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camouflage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8767D25-3CAE-B740-89EA-3306C78495E9}"/>
              </a:ext>
            </a:extLst>
          </p:cNvPr>
          <p:cNvSpPr txBox="1"/>
          <p:nvPr/>
        </p:nvSpPr>
        <p:spPr>
          <a:xfrm>
            <a:off x="347730" y="2691685"/>
            <a:ext cx="9324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Someone who studies plants.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A35D5AD-9BC2-8147-80E7-D7FEBAEB00D1}"/>
              </a:ext>
            </a:extLst>
          </p:cNvPr>
          <p:cNvSpPr txBox="1"/>
          <p:nvPr/>
        </p:nvSpPr>
        <p:spPr>
          <a:xfrm>
            <a:off x="217735" y="5965823"/>
            <a:ext cx="94705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The way that an animal hides itself by blending into its surroundings.</a:t>
            </a:r>
          </a:p>
        </p:txBody>
      </p:sp>
      <p:pic>
        <p:nvPicPr>
          <p:cNvPr id="9" name="Picture 8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D3EC2A2B-CCE2-AF43-AD56-700BF74BA5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2086" y="3792829"/>
            <a:ext cx="980148" cy="1101144"/>
          </a:xfrm>
          <a:prstGeom prst="rect">
            <a:avLst/>
          </a:prstGeom>
        </p:spPr>
      </p:pic>
      <p:pic>
        <p:nvPicPr>
          <p:cNvPr id="11" name="Picture 10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3FFC2D93-174D-6A48-BD6E-4183219A17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2086" y="522845"/>
            <a:ext cx="980148" cy="1101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23092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B133B9A-34A3-E342-B26D-F648E7019C63}"/>
              </a:ext>
            </a:extLst>
          </p:cNvPr>
          <p:cNvSpPr/>
          <p:nvPr/>
        </p:nvSpPr>
        <p:spPr>
          <a:xfrm>
            <a:off x="233766" y="495945"/>
            <a:ext cx="9438468" cy="2588217"/>
          </a:xfrm>
          <a:prstGeom prst="rect">
            <a:avLst/>
          </a:prstGeom>
          <a:solidFill>
            <a:schemeClr val="bg1"/>
          </a:solidFill>
          <a:ln w="120650" cmpd="thickThin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canopy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9AA6925-7C58-7E4B-9097-64BEE37EC332}"/>
              </a:ext>
            </a:extLst>
          </p:cNvPr>
          <p:cNvSpPr/>
          <p:nvPr/>
        </p:nvSpPr>
        <p:spPr>
          <a:xfrm>
            <a:off x="233766" y="3773839"/>
            <a:ext cx="9438468" cy="2588217"/>
          </a:xfrm>
          <a:prstGeom prst="rect">
            <a:avLst/>
          </a:prstGeom>
          <a:solidFill>
            <a:schemeClr val="bg1"/>
          </a:solidFill>
          <a:ln w="120650" cmpd="thickThin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captivity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8767D25-3CAE-B740-89EA-3306C78495E9}"/>
              </a:ext>
            </a:extLst>
          </p:cNvPr>
          <p:cNvSpPr txBox="1"/>
          <p:nvPr/>
        </p:nvSpPr>
        <p:spPr>
          <a:xfrm>
            <a:off x="347730" y="2691685"/>
            <a:ext cx="9324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The tallest layer of trees in a rainforest.</a:t>
            </a:r>
          </a:p>
        </p:txBody>
      </p:sp>
      <p:pic>
        <p:nvPicPr>
          <p:cNvPr id="9" name="Picture 8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D3EC2A2B-CCE2-AF43-AD56-700BF74BA5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2086" y="3792829"/>
            <a:ext cx="980148" cy="1101144"/>
          </a:xfrm>
          <a:prstGeom prst="rect">
            <a:avLst/>
          </a:prstGeom>
        </p:spPr>
      </p:pic>
      <p:pic>
        <p:nvPicPr>
          <p:cNvPr id="11" name="Picture 10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3FFC2D93-174D-6A48-BD6E-4183219A17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2086" y="522845"/>
            <a:ext cx="980148" cy="110114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8767D25-3CAE-B740-89EA-3306C78495E9}"/>
              </a:ext>
            </a:extLst>
          </p:cNvPr>
          <p:cNvSpPr txBox="1"/>
          <p:nvPr/>
        </p:nvSpPr>
        <p:spPr>
          <a:xfrm>
            <a:off x="233766" y="5992724"/>
            <a:ext cx="9324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The length of time of being captive.</a:t>
            </a:r>
          </a:p>
        </p:txBody>
      </p:sp>
    </p:spTree>
    <p:extLst>
      <p:ext uri="{BB962C8B-B14F-4D97-AF65-F5344CB8AC3E}">
        <p14:creationId xmlns:p14="http://schemas.microsoft.com/office/powerpoint/2010/main" val="11311237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B133B9A-34A3-E342-B26D-F648E7019C63}"/>
              </a:ext>
            </a:extLst>
          </p:cNvPr>
          <p:cNvSpPr/>
          <p:nvPr/>
        </p:nvSpPr>
        <p:spPr>
          <a:xfrm>
            <a:off x="233766" y="495945"/>
            <a:ext cx="9438468" cy="2588217"/>
          </a:xfrm>
          <a:prstGeom prst="rect">
            <a:avLst/>
          </a:prstGeom>
          <a:solidFill>
            <a:schemeClr val="bg1"/>
          </a:solidFill>
          <a:ln w="120650" cmpd="thickThin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carbon dioxide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9AA6925-7C58-7E4B-9097-64BEE37EC332}"/>
              </a:ext>
            </a:extLst>
          </p:cNvPr>
          <p:cNvSpPr/>
          <p:nvPr/>
        </p:nvSpPr>
        <p:spPr>
          <a:xfrm>
            <a:off x="233766" y="3773839"/>
            <a:ext cx="9438468" cy="2588217"/>
          </a:xfrm>
          <a:prstGeom prst="rect">
            <a:avLst/>
          </a:prstGeom>
          <a:solidFill>
            <a:schemeClr val="bg1"/>
          </a:solidFill>
          <a:ln w="120650" cmpd="thickThin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climate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8767D25-3CAE-B740-89EA-3306C78495E9}"/>
              </a:ext>
            </a:extLst>
          </p:cNvPr>
          <p:cNvSpPr txBox="1"/>
          <p:nvPr/>
        </p:nvSpPr>
        <p:spPr>
          <a:xfrm>
            <a:off x="347730" y="2691685"/>
            <a:ext cx="9324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A gas that is released when fuel burns and when animals breath.</a:t>
            </a:r>
          </a:p>
        </p:txBody>
      </p:sp>
      <p:pic>
        <p:nvPicPr>
          <p:cNvPr id="9" name="Picture 8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D3EC2A2B-CCE2-AF43-AD56-700BF74BA5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2086" y="3792829"/>
            <a:ext cx="980148" cy="1101144"/>
          </a:xfrm>
          <a:prstGeom prst="rect">
            <a:avLst/>
          </a:prstGeom>
        </p:spPr>
      </p:pic>
      <p:pic>
        <p:nvPicPr>
          <p:cNvPr id="11" name="Picture 10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3FFC2D93-174D-6A48-BD6E-4183219A17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2086" y="522845"/>
            <a:ext cx="980148" cy="110114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8767D25-3CAE-B740-89EA-3306C78495E9}"/>
              </a:ext>
            </a:extLst>
          </p:cNvPr>
          <p:cNvSpPr txBox="1"/>
          <p:nvPr/>
        </p:nvSpPr>
        <p:spPr>
          <a:xfrm>
            <a:off x="290748" y="5992724"/>
            <a:ext cx="9324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The normal weather and temperature usually found in an area.</a:t>
            </a:r>
          </a:p>
        </p:txBody>
      </p:sp>
    </p:spTree>
    <p:extLst>
      <p:ext uri="{BB962C8B-B14F-4D97-AF65-F5344CB8AC3E}">
        <p14:creationId xmlns:p14="http://schemas.microsoft.com/office/powerpoint/2010/main" val="26183324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B133B9A-34A3-E342-B26D-F648E7019C63}"/>
              </a:ext>
            </a:extLst>
          </p:cNvPr>
          <p:cNvSpPr/>
          <p:nvPr/>
        </p:nvSpPr>
        <p:spPr>
          <a:xfrm>
            <a:off x="233766" y="495945"/>
            <a:ext cx="9438468" cy="2588217"/>
          </a:xfrm>
          <a:prstGeom prst="rect">
            <a:avLst/>
          </a:prstGeom>
          <a:solidFill>
            <a:schemeClr val="bg1"/>
          </a:solidFill>
          <a:ln w="120650" cmpd="thickThin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conservation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9AA6925-7C58-7E4B-9097-64BEE37EC332}"/>
              </a:ext>
            </a:extLst>
          </p:cNvPr>
          <p:cNvSpPr/>
          <p:nvPr/>
        </p:nvSpPr>
        <p:spPr>
          <a:xfrm>
            <a:off x="233766" y="3773839"/>
            <a:ext cx="9438468" cy="2588217"/>
          </a:xfrm>
          <a:prstGeom prst="rect">
            <a:avLst/>
          </a:prstGeom>
          <a:solidFill>
            <a:schemeClr val="bg1"/>
          </a:solidFill>
          <a:ln w="120650" cmpd="thickThin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decompose</a:t>
            </a:r>
          </a:p>
        </p:txBody>
      </p:sp>
      <p:pic>
        <p:nvPicPr>
          <p:cNvPr id="9" name="Picture 8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D3EC2A2B-CCE2-AF43-AD56-700BF74BA5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2086" y="3792829"/>
            <a:ext cx="980148" cy="1101144"/>
          </a:xfrm>
          <a:prstGeom prst="rect">
            <a:avLst/>
          </a:prstGeom>
        </p:spPr>
      </p:pic>
      <p:pic>
        <p:nvPicPr>
          <p:cNvPr id="11" name="Picture 10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3FFC2D93-174D-6A48-BD6E-4183219A17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2086" y="522845"/>
            <a:ext cx="980148" cy="110114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8767D25-3CAE-B740-89EA-3306C78495E9}"/>
              </a:ext>
            </a:extLst>
          </p:cNvPr>
          <p:cNvSpPr txBox="1"/>
          <p:nvPr/>
        </p:nvSpPr>
        <p:spPr>
          <a:xfrm>
            <a:off x="290748" y="2691685"/>
            <a:ext cx="9324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The protection of forests from losing waste.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8767D25-3CAE-B740-89EA-3306C78495E9}"/>
              </a:ext>
            </a:extLst>
          </p:cNvPr>
          <p:cNvSpPr txBox="1"/>
          <p:nvPr/>
        </p:nvSpPr>
        <p:spPr>
          <a:xfrm>
            <a:off x="347730" y="5992724"/>
            <a:ext cx="9324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To decay.</a:t>
            </a:r>
          </a:p>
        </p:txBody>
      </p:sp>
    </p:spTree>
    <p:extLst>
      <p:ext uri="{BB962C8B-B14F-4D97-AF65-F5344CB8AC3E}">
        <p14:creationId xmlns:p14="http://schemas.microsoft.com/office/powerpoint/2010/main" val="42590068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B133B9A-34A3-E342-B26D-F648E7019C63}"/>
              </a:ext>
            </a:extLst>
          </p:cNvPr>
          <p:cNvSpPr/>
          <p:nvPr/>
        </p:nvSpPr>
        <p:spPr>
          <a:xfrm>
            <a:off x="233766" y="495945"/>
            <a:ext cx="9438468" cy="2588217"/>
          </a:xfrm>
          <a:prstGeom prst="rect">
            <a:avLst/>
          </a:prstGeom>
          <a:solidFill>
            <a:schemeClr val="bg1"/>
          </a:solidFill>
          <a:ln w="120650" cmpd="thickThin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deforestation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9AA6925-7C58-7E4B-9097-64BEE37EC332}"/>
              </a:ext>
            </a:extLst>
          </p:cNvPr>
          <p:cNvSpPr/>
          <p:nvPr/>
        </p:nvSpPr>
        <p:spPr>
          <a:xfrm>
            <a:off x="233766" y="3773839"/>
            <a:ext cx="9438468" cy="2588217"/>
          </a:xfrm>
          <a:prstGeom prst="rect">
            <a:avLst/>
          </a:prstGeom>
          <a:solidFill>
            <a:schemeClr val="bg1"/>
          </a:solidFill>
          <a:ln w="120650" cmpd="thickThin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ecosystem</a:t>
            </a:r>
          </a:p>
        </p:txBody>
      </p:sp>
      <p:pic>
        <p:nvPicPr>
          <p:cNvPr id="9" name="Picture 8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D3EC2A2B-CCE2-AF43-AD56-700BF74BA5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2086" y="3792829"/>
            <a:ext cx="980148" cy="1101144"/>
          </a:xfrm>
          <a:prstGeom prst="rect">
            <a:avLst/>
          </a:prstGeom>
        </p:spPr>
      </p:pic>
      <p:pic>
        <p:nvPicPr>
          <p:cNvPr id="11" name="Picture 10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3FFC2D93-174D-6A48-BD6E-4183219A17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2086" y="522845"/>
            <a:ext cx="980148" cy="110114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8767D25-3CAE-B740-89EA-3306C78495E9}"/>
              </a:ext>
            </a:extLst>
          </p:cNvPr>
          <p:cNvSpPr txBox="1"/>
          <p:nvPr/>
        </p:nvSpPr>
        <p:spPr>
          <a:xfrm>
            <a:off x="347730" y="2691685"/>
            <a:ext cx="9324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Cutting down the trees of a forest.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8767D25-3CAE-B740-89EA-3306C78495E9}"/>
              </a:ext>
            </a:extLst>
          </p:cNvPr>
          <p:cNvSpPr txBox="1"/>
          <p:nvPr/>
        </p:nvSpPr>
        <p:spPr>
          <a:xfrm>
            <a:off x="290748" y="5992724"/>
            <a:ext cx="9324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A community of living things, together with their environment.</a:t>
            </a:r>
          </a:p>
        </p:txBody>
      </p:sp>
    </p:spTree>
    <p:extLst>
      <p:ext uri="{BB962C8B-B14F-4D97-AF65-F5344CB8AC3E}">
        <p14:creationId xmlns:p14="http://schemas.microsoft.com/office/powerpoint/2010/main" val="18304024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690</TotalTime>
  <Words>558</Words>
  <Application>Microsoft Macintosh PowerPoint</Application>
  <PresentationFormat>A4 Paper (210x297 mm)</PresentationFormat>
  <Paragraphs>141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8" baseType="lpstr">
      <vt:lpstr>Hiragino Kaku Gothic Std W8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vocabularyninja@yahoo.com</dc:creator>
  <cp:lastModifiedBy>vocabularyninja@yahoo.com</cp:lastModifiedBy>
  <cp:revision>52</cp:revision>
  <dcterms:created xsi:type="dcterms:W3CDTF">2019-02-20T10:42:00Z</dcterms:created>
  <dcterms:modified xsi:type="dcterms:W3CDTF">2019-07-26T12:03:18Z</dcterms:modified>
</cp:coreProperties>
</file>