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6" r:id="rId1"/>
  </p:sldMasterIdLst>
  <p:notesMasterIdLst>
    <p:notesMasterId r:id="rId25"/>
  </p:notesMasterIdLst>
  <p:sldIdLst>
    <p:sldId id="257" r:id="rId2"/>
    <p:sldId id="301" r:id="rId3"/>
    <p:sldId id="353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C92605"/>
    <a:srgbClr val="F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9"/>
    <p:restoredTop sz="94690"/>
  </p:normalViewPr>
  <p:slideViewPr>
    <p:cSldViewPr snapToGrid="0" snapToObjects="1">
      <p:cViewPr varScale="1">
        <p:scale>
          <a:sx n="99" d="100"/>
          <a:sy n="99" d="100"/>
        </p:scale>
        <p:origin x="1128" y="18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EC7562-AD96-4449-B782-EBA312CACB1A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1D465-0B36-FB4D-8FF9-EB9BB9343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39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1pPr>
    <a:lvl2pPr marL="331561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2pPr>
    <a:lvl3pPr marL="663123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3pPr>
    <a:lvl4pPr marL="994684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4pPr>
    <a:lvl5pPr marL="1326246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5pPr>
    <a:lvl6pPr marL="1657807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6pPr>
    <a:lvl7pPr marL="1989369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7pPr>
    <a:lvl8pPr marL="2320930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8pPr>
    <a:lvl9pPr marL="2652492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19488-B37C-EF4D-AA0C-9A9066A71C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3CBF7B-2E55-C54A-964F-2C1FB91153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FCD7F-EA95-954B-BE87-B260D5713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6C1B0-7892-864B-B7CA-F7449C04A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1FDC5-C235-7342-B4A1-336B6F90A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5415A-6538-5745-B793-8E0CC9AF7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9FF485-2D84-954D-AB53-997D99E74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F264C-645E-C949-BA72-8102F62D7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183327-B08E-4846-9A7E-7F1402567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8ABB1-8A1D-9D4C-88F1-1FF64A3A5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835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36FB18E-52E0-474A-B1F7-FFD80781C2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9344E1-691F-B44C-AAD0-856FF13EC9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8E8D1-6A74-1541-AD8E-F87A46741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541840-C012-924F-A403-9A382A3E3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8652CF-DABA-6D4B-9675-9A34AC866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279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9424A-FEA4-3E43-8239-B2C5385D7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E15F3-5BB6-CD4F-9D10-F74BFCC8D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D4F48A-23D8-8346-AC02-0A5A76AA9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C4E99-3727-C84F-BFD6-3BAF543FC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A8DCE1-770D-D147-9356-5C397AB07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757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925BE-E383-7B4A-8B62-BDD1BE150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09E82C-9C91-D24A-A7F0-19547E132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F69F06-BACF-7F49-8C4E-4F88440E4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2DA58-0598-A04E-AA58-72C6D4B4C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ECB86-E5D8-3640-B79F-CC5131C9C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97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75A71-D770-6143-A139-EEB01A692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8F11F-B085-8B41-9880-615B3E1D84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CE41B3-99AA-424E-81AC-96DC34D738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F7B46F-7AC5-464C-9AFF-C13818602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54595B-0FDB-DA4E-A701-B6C96378B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6C8E-0425-BC4D-9E6B-F546A7161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52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B5A2C-A338-C343-A487-23BCBE643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9849E-4474-504F-96D6-62CFBA535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34ECFE-76A4-3041-8994-E75007BFD5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E270B5-8235-A742-938A-C38277CAE0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159464-F0FA-774F-AAD0-823BBFFEFD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61FAD3-D6B0-F440-8A61-A3D548BA1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31E731-0BF6-8044-9C13-DB6513437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F2E2CC-362C-9144-85DF-770E5FF4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99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DF463-8EE9-FE4E-B60F-9503F4BF5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F1C139-A867-1C41-99F2-8DD1914EA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E791F8-CD91-C44D-9A0F-3CCB1B34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98D07C-F1BA-FF49-A191-AA9ACFB36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04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7E60BF-5465-5844-BEDD-08E2E2EC2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373828-C7B4-3B44-9E14-C8C4A9748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B6C36F-1070-DC4F-801D-2EB34A352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7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A970D-3C1F-AD44-B1DC-F7508F507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0A658-4214-334A-8D84-DF2D976A7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0711A3-EED0-A34D-AF7B-3B8FDBD02D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5F2746-2E47-1C43-920C-3464BDCFA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7D6177-145A-FF4C-A1F8-480150BBE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D76ADA-8DE5-7C4B-91BB-BF64886AB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41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A485C-0402-A944-92F6-915FCF7D3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4974A1-7D41-B74F-AC5E-C5E87A20F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E683CF-8D93-864E-8C78-3FBD185952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EA01DD-8C7B-B94C-9E46-E51647CF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DF3D20-E714-0842-8FA3-66702D621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F924F8-0A38-6343-9967-396897E2C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256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03095-F114-2F48-8F4C-2E75423F6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80091-C072-7544-9EC7-F2B1F8CD66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453E37-912C-FE41-A9EB-6F85BFC368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77051-085F-1548-B95F-B63913AB6701}" type="datetimeFigureOut">
              <a:rPr lang="en-US" smtClean="0"/>
              <a:t>10/13/19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541EC-DB76-3348-94DF-998990AA15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A363A-7CF5-1942-95FF-D3BB78AEDC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69E6FC2B-ED9E-E241-9E53-13485ADF8768}"/>
              </a:ext>
            </a:extLst>
          </p:cNvPr>
          <p:cNvSpPr txBox="1"/>
          <p:nvPr/>
        </p:nvSpPr>
        <p:spPr>
          <a:xfrm>
            <a:off x="1365261" y="889843"/>
            <a:ext cx="7175478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7030A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  <a:cs typeface="TH SarabunPSK" panose="020B0500040200020003" pitchFamily="34" charset="-34"/>
              </a:rPr>
              <a:t>Living things &amp; habitats </a:t>
            </a:r>
            <a:r>
              <a:rPr lang="en-US" sz="6000" b="1" dirty="0">
                <a:solidFill>
                  <a:srgbClr val="7030A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  <a:cs typeface="TH SarabunPSK" panose="020B0500040200020003" pitchFamily="34" charset="-34"/>
              </a:rPr>
              <a:t>(classification)</a:t>
            </a:r>
            <a:endParaRPr lang="en-US" sz="4400" b="1" dirty="0">
              <a:solidFill>
                <a:srgbClr val="7030A0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8748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dichotomous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environment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division into two parts of classifications.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things and conditions that are all around us.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082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exoskeleton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fish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An external supporting structure such as the shell of a crustacean.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An animal that lives in water and has fins for swimming and gills for breathing.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071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fungus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genus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743201"/>
            <a:ext cx="9324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One of a large group of living things that appear similar to plants but cannot make their own food.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large group of different but closely related plants and animals.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77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habitat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insect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natural environment of an animal or plant.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very small animal with a hard covering over its body and wings.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6650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invertebrates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kingdom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Without a backbone.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6017339"/>
            <a:ext cx="92212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One of the large divisions of living things such as the plant kingdom and the animal kingdom.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125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leaves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mammals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768959"/>
            <a:ext cx="9324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One of the usually green, flat parts of a plant or tree that grows from the stem or branch.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6017339"/>
            <a:ext cx="9221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warm-blooded with fur or hair on its skin and a skeleton inside its body.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34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micro-organism</a:t>
            </a:r>
            <a:endParaRPr lang="en-US" sz="88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err="1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mollusc</a:t>
            </a:r>
            <a:endParaRPr lang="en-US" sz="88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very small living thing which you can only see using a microscope.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6017339"/>
            <a:ext cx="92212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An animal such as a snail or octopus which has a soft body and a hard shell to protect them.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161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mushroom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 err="1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myriapods</a:t>
            </a:r>
            <a:endParaRPr lang="en-US" sz="88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Fungi that you can eat.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60609" y="6017339"/>
            <a:ext cx="9221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Having a long segmented body and many walking limbs such as a centipede.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37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order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organism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related group of living things.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An individual living thing such as a plant or animal.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00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phylum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plants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subdivision of animals and of some classification of plants.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6017339"/>
            <a:ext cx="9221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One of a large group of living things that use sunlight to make their own food.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08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2624288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Vocabulary Display</a:t>
            </a:r>
          </a:p>
          <a:p>
            <a:pPr algn="ctr"/>
            <a:r>
              <a:rPr lang="en-US" sz="60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Slips</a:t>
            </a:r>
          </a:p>
          <a:p>
            <a:pPr algn="ctr"/>
            <a:endParaRPr lang="en-US" sz="28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Teach, Print, Cut, Display, Refer, Learn, Embed 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following words have been chosen as essential vocabulary for this topic. 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Pupils need to be </a:t>
            </a:r>
            <a:r>
              <a:rPr lang="en-US" sz="1600" dirty="0">
                <a:solidFill>
                  <a:srgbClr val="00B05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AWARE</a:t>
            </a:r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that this vocabulary exists.  </a:t>
            </a:r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Introduce it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Pupils must </a:t>
            </a:r>
            <a:r>
              <a:rPr lang="en-US" sz="1600" dirty="0">
                <a:solidFill>
                  <a:srgbClr val="00B05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UNDERSTAND</a:t>
            </a:r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what each piece of vocabulary means. </a:t>
            </a:r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Teach it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Pupils must </a:t>
            </a:r>
            <a:r>
              <a:rPr lang="en-US" sz="1600" b="1" dirty="0">
                <a:solidFill>
                  <a:srgbClr val="00B05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SEE</a:t>
            </a:r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the vocabulary in action – spoken and written. </a:t>
            </a:r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Model it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Pupils can then </a:t>
            </a:r>
            <a:r>
              <a:rPr lang="en-US" sz="1600" b="1" dirty="0">
                <a:solidFill>
                  <a:srgbClr val="00B05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APPLY</a:t>
            </a:r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the vocabulary in written and oral activities. </a:t>
            </a:r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Praise it</a:t>
            </a:r>
          </a:p>
          <a:p>
            <a:pPr algn="ctr"/>
            <a:endParaRPr lang="en-US" sz="1600" dirty="0">
              <a:solidFill>
                <a:srgbClr val="0070C0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Displaying vocabulary effectively within the classroom will support </a:t>
            </a:r>
          </a:p>
          <a:p>
            <a:pPr algn="ctr"/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all pupils with learning.  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endParaRPr lang="en-US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endParaRPr lang="en-US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202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predators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prey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An animal that hunts other animals for food.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An animal being hunted, caught or eaten by another animal.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3993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reptiles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similarities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756080"/>
            <a:ext cx="93245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cold-blooded animal with a skeleton inside its body and dry scales or hard plates on its skin.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Having a resemblance.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2453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species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tree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717443"/>
            <a:ext cx="9324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class of plants or animals whose members have the same main characteristics.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woody plant that has a long, main trunk and many branches.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1341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vertebrates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worm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Having a backbone.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6030218"/>
            <a:ext cx="92212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An animal with a long, thin, round body. Worms have no legs and move by creeping or crawling.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342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80AB016-05E8-AB4D-A641-27FEF612466F}"/>
              </a:ext>
            </a:extLst>
          </p:cNvPr>
          <p:cNvSpPr/>
          <p:nvPr/>
        </p:nvSpPr>
        <p:spPr>
          <a:xfrm>
            <a:off x="206062" y="193183"/>
            <a:ext cx="9517487" cy="6516710"/>
          </a:xfrm>
          <a:prstGeom prst="roundRect">
            <a:avLst/>
          </a:prstGeom>
          <a:solidFill>
            <a:schemeClr val="bg1"/>
          </a:solidFill>
          <a:ln w="6350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72E36E7-88B9-A942-A12B-D1701180A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4747" y="193183"/>
            <a:ext cx="792926" cy="89081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87B99FD-C133-4848-9ED2-7426E8240B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48548"/>
              </p:ext>
            </p:extLst>
          </p:nvPr>
        </p:nvGraphicFramePr>
        <p:xfrm>
          <a:off x="584982" y="947081"/>
          <a:ext cx="8736036" cy="5457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4009">
                  <a:extLst>
                    <a:ext uri="{9D8B030D-6E8A-4147-A177-3AD203B41FA5}">
                      <a16:colId xmlns:a16="http://schemas.microsoft.com/office/drawing/2014/main" val="1565174421"/>
                    </a:ext>
                  </a:extLst>
                </a:gridCol>
                <a:gridCol w="2184009">
                  <a:extLst>
                    <a:ext uri="{9D8B030D-6E8A-4147-A177-3AD203B41FA5}">
                      <a16:colId xmlns:a16="http://schemas.microsoft.com/office/drawing/2014/main" val="2379155965"/>
                    </a:ext>
                  </a:extLst>
                </a:gridCol>
                <a:gridCol w="2184009">
                  <a:extLst>
                    <a:ext uri="{9D8B030D-6E8A-4147-A177-3AD203B41FA5}">
                      <a16:colId xmlns:a16="http://schemas.microsoft.com/office/drawing/2014/main" val="1323232197"/>
                    </a:ext>
                  </a:extLst>
                </a:gridCol>
                <a:gridCol w="2184009">
                  <a:extLst>
                    <a:ext uri="{9D8B030D-6E8A-4147-A177-3AD203B41FA5}">
                      <a16:colId xmlns:a16="http://schemas.microsoft.com/office/drawing/2014/main" val="1674761408"/>
                    </a:ext>
                  </a:extLst>
                </a:gridCol>
              </a:tblGrid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animal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crustacean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invertebrates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phylum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6942132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amphibian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differences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kingdom</a:t>
                      </a:r>
                      <a:endParaRPr lang="en-US" dirty="0">
                        <a:latin typeface="Hiragino Kaku Gothic Std W8" panose="020B0800000000000000" pitchFamily="34" charset="-128"/>
                        <a:ea typeface="Hiragino Kaku Gothic Std W8" panose="020B0800000000000000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plants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4872905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arachnid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dichotomous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leaves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predators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50897046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Aristotle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environment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mammals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prey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4119106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arthropods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exoskeleton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micro-organism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reptiles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61514310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binomial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fish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mollusc</a:t>
                      </a:r>
                      <a:endParaRPr lang="en-US" dirty="0">
                        <a:latin typeface="Hiragino Kaku Gothic Std W8" panose="020B0800000000000000" pitchFamily="34" charset="-128"/>
                        <a:ea typeface="Hiragino Kaku Gothic Std W8" panose="020B0800000000000000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similarities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85578574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bird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fungus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mushroom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species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9880729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Carl Linnaeus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genus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myriapods</a:t>
                      </a:r>
                      <a:endParaRPr lang="en-US" dirty="0">
                        <a:latin typeface="Hiragino Kaku Gothic Std W8" panose="020B0800000000000000" pitchFamily="34" charset="-128"/>
                        <a:ea typeface="Hiragino Kaku Gothic Std W8" panose="020B0800000000000000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tree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45281722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characteristics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habitat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order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vertebrates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141178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classify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insect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organism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worms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177301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BB2451C-EF4A-1C42-A108-AD64C7E02398}"/>
              </a:ext>
            </a:extLst>
          </p:cNvPr>
          <p:cNvSpPr txBox="1"/>
          <p:nvPr/>
        </p:nvSpPr>
        <p:spPr>
          <a:xfrm>
            <a:off x="1937982" y="426182"/>
            <a:ext cx="6168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  <a:cs typeface="TH SarabunPSK" panose="020B0500040200020003" pitchFamily="34" charset="-34"/>
              </a:rPr>
              <a:t>Living things &amp; Habitats (Classification) Word Mat</a:t>
            </a:r>
            <a:endParaRPr lang="en-US" sz="1600" b="1" dirty="0">
              <a:latin typeface="Hiragino Kaku Gothic Std W8" panose="020B0800000000000000" pitchFamily="34" charset="-128"/>
              <a:ea typeface="Hiragino Kaku Gothic Std W8" panose="020B0800000000000000" pitchFamily="34" charset="-128"/>
              <a:cs typeface="TH SarabunPSK" panose="020B0500040200020003" pitchFamily="34" charset="-34"/>
            </a:endParaRPr>
          </a:p>
        </p:txBody>
      </p:sp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88F6C0F7-F25D-4641-9B7C-E6A4A5524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488" y="165443"/>
            <a:ext cx="792926" cy="890810"/>
          </a:xfrm>
          <a:prstGeom prst="rect">
            <a:avLst/>
          </a:prstGeom>
        </p:spPr>
      </p:pic>
      <p:pic>
        <p:nvPicPr>
          <p:cNvPr id="8" name="Picture 7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BD04B13D-FA2A-444B-AE5F-DC2C2DA28B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"/>
          </a:blip>
          <a:srcRect/>
          <a:stretch/>
        </p:blipFill>
        <p:spPr>
          <a:xfrm>
            <a:off x="3863662" y="193183"/>
            <a:ext cx="6529393" cy="733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304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animal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amphibian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One of a large group of living things that can move around by themselves to find food.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small animal that spends part of its life cycle in water and part of it on land.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458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arachnid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Aristotle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Belonging to the class that includes scorpions , ticks and spiders.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Greek philosopher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342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arthropods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binomial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121692" y="2437831"/>
            <a:ext cx="96626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large group of animals with hard shells on the outsides of their bodies, legs with joints and no bones inside their bodies.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two-part taxonomic name for an animal or plant.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90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bird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Carl Linnaeus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creature with feathers and wings.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91581"/>
            <a:ext cx="9221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An 18</a:t>
            </a:r>
            <a:r>
              <a:rPr lang="en-US" sz="1400" baseline="300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</a:t>
            </a:r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century zoologist who developed the two-part naming system of species.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233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characteristics</a:t>
            </a:r>
            <a:endParaRPr lang="en-US" sz="88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8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classify</a:t>
            </a:r>
          </a:p>
          <a:p>
            <a:pPr algn="ctr"/>
            <a:endParaRPr lang="en-US" sz="88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qualities or features that belong to a person or thing.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6030218"/>
            <a:ext cx="92212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divide things into groups or types so that things with similar characteristics are in the same group.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341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crustacean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differences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756080"/>
            <a:ext cx="9324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An animal with a hard shell and several pair of legs, which usually lives in water.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How two things are unlike each other.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54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1250</TotalTime>
  <Words>715</Words>
  <Application>Microsoft Macintosh PowerPoint</Application>
  <PresentationFormat>A4 Paper (210x297 mm)</PresentationFormat>
  <Paragraphs>142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Hiragino Kaku Gothic Std W8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vocabularyninja@yahoo.com</dc:creator>
  <cp:lastModifiedBy>vocabularyninja@yahoo.com</cp:lastModifiedBy>
  <cp:revision>75</cp:revision>
  <dcterms:created xsi:type="dcterms:W3CDTF">2019-02-20T10:42:00Z</dcterms:created>
  <dcterms:modified xsi:type="dcterms:W3CDTF">2019-10-13T10:55:53Z</dcterms:modified>
</cp:coreProperties>
</file>