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56" r:id="rId1"/>
  </p:sldMasterIdLst>
  <p:notesMasterIdLst>
    <p:notesMasterId r:id="rId25"/>
  </p:notesMasterIdLst>
  <p:sldIdLst>
    <p:sldId id="257" r:id="rId2"/>
    <p:sldId id="301" r:id="rId3"/>
    <p:sldId id="322" r:id="rId4"/>
    <p:sldId id="333" r:id="rId5"/>
    <p:sldId id="334" r:id="rId6"/>
    <p:sldId id="335" r:id="rId7"/>
    <p:sldId id="336" r:id="rId8"/>
    <p:sldId id="337" r:id="rId9"/>
    <p:sldId id="338" r:id="rId10"/>
    <p:sldId id="339" r:id="rId11"/>
    <p:sldId id="340" r:id="rId12"/>
    <p:sldId id="341" r:id="rId13"/>
    <p:sldId id="342" r:id="rId14"/>
    <p:sldId id="343" r:id="rId15"/>
    <p:sldId id="344" r:id="rId16"/>
    <p:sldId id="345" r:id="rId17"/>
    <p:sldId id="346" r:id="rId18"/>
    <p:sldId id="347" r:id="rId19"/>
    <p:sldId id="348" r:id="rId20"/>
    <p:sldId id="349" r:id="rId21"/>
    <p:sldId id="350" r:id="rId22"/>
    <p:sldId id="351" r:id="rId23"/>
    <p:sldId id="352" r:id="rId24"/>
  </p:sldIdLst>
  <p:sldSz cx="9906000" cy="6858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200"/>
    <a:srgbClr val="993300"/>
    <a:srgbClr val="C92605"/>
    <a:srgbClr val="F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569"/>
    <p:restoredTop sz="94690"/>
  </p:normalViewPr>
  <p:slideViewPr>
    <p:cSldViewPr snapToGrid="0" snapToObjects="1">
      <p:cViewPr varScale="1">
        <p:scale>
          <a:sx n="99" d="100"/>
          <a:sy n="99" d="100"/>
        </p:scale>
        <p:origin x="1128" y="18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EC7562-AD96-4449-B782-EBA312CACB1A}" type="datetimeFigureOut">
              <a:rPr lang="en-US" smtClean="0"/>
              <a:t>8/18/19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C1D465-0B36-FB4D-8FF9-EB9BB93434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339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1pPr>
    <a:lvl2pPr marL="331561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2pPr>
    <a:lvl3pPr marL="663123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3pPr>
    <a:lvl4pPr marL="994684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4pPr>
    <a:lvl5pPr marL="1326246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5pPr>
    <a:lvl6pPr marL="1657807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6pPr>
    <a:lvl7pPr marL="1989369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7pPr>
    <a:lvl8pPr marL="2320930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8pPr>
    <a:lvl9pPr marL="2652492" algn="l" defTabSz="663123" rtl="0" eaLnBrk="1" latinLnBrk="0" hangingPunct="1">
      <a:defRPr sz="87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B19488-B37C-EF4D-AA0C-9A9066A71C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48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3CBF7B-2E55-C54A-964F-2C1FB91153B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1950"/>
            </a:lvl1pPr>
            <a:lvl2pPr marL="371475" indent="0" algn="ctr">
              <a:buNone/>
              <a:defRPr sz="1625"/>
            </a:lvl2pPr>
            <a:lvl3pPr marL="742950" indent="0" algn="ctr">
              <a:buNone/>
              <a:defRPr sz="1463"/>
            </a:lvl3pPr>
            <a:lvl4pPr marL="1114425" indent="0" algn="ctr">
              <a:buNone/>
              <a:defRPr sz="1300"/>
            </a:lvl4pPr>
            <a:lvl5pPr marL="1485900" indent="0" algn="ctr">
              <a:buNone/>
              <a:defRPr sz="1300"/>
            </a:lvl5pPr>
            <a:lvl6pPr marL="1857375" indent="0" algn="ctr">
              <a:buNone/>
              <a:defRPr sz="1300"/>
            </a:lvl6pPr>
            <a:lvl7pPr marL="2228850" indent="0" algn="ctr">
              <a:buNone/>
              <a:defRPr sz="1300"/>
            </a:lvl7pPr>
            <a:lvl8pPr marL="2600325" indent="0" algn="ctr">
              <a:buNone/>
              <a:defRPr sz="1300"/>
            </a:lvl8pPr>
            <a:lvl9pPr marL="2971800" indent="0" algn="ctr">
              <a:buNone/>
              <a:defRPr sz="13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5FCD7F-EA95-954B-BE87-B260D5713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8/18/19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C6C1B0-7892-864B-B7CA-F7449C04A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71FDC5-C235-7342-B4A1-336B6F90A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0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95415A-6538-5745-B793-8E0CC9AF75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59FF485-2D84-954D-AB53-997D99E741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7F264C-645E-C949-BA72-8102F62D79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8/18/19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183327-B08E-4846-9A7E-7F14025677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E8ABB1-8A1D-9D4C-88F1-1FF64A3A5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48354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36FB18E-52E0-474A-B1F7-FFD80781C28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088981" y="365125"/>
            <a:ext cx="2135981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09344E1-691F-B44C-AAD0-856FF13EC9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81037" y="365125"/>
            <a:ext cx="6284119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58E8D1-6A74-1541-AD8E-F87A46741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8/18/19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541840-C012-924F-A403-9A382A3E3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8652CF-DABA-6D4B-9675-9A34AC8665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2791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69424A-FEA4-3E43-8239-B2C5385D7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1E15F3-5BB6-CD4F-9D10-F74BFCC8DC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D4F48A-23D8-8346-AC02-0A5A76AA9C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8/18/19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3C4E99-3727-C84F-BFD6-3BAF543FC9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A8DCE1-770D-D147-9356-5C397AB074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757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9925BE-E383-7B4A-8B62-BDD1BE1507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39"/>
            <a:ext cx="8543925" cy="2852737"/>
          </a:xfrm>
        </p:spPr>
        <p:txBody>
          <a:bodyPr anchor="b"/>
          <a:lstStyle>
            <a:lvl1pPr>
              <a:defRPr sz="487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09E82C-9C91-D24A-A7F0-19547E132A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4"/>
            <a:ext cx="8543925" cy="1500187"/>
          </a:xfrm>
        </p:spPr>
        <p:txBody>
          <a:bodyPr/>
          <a:lstStyle>
            <a:lvl1pPr marL="0" indent="0">
              <a:buNone/>
              <a:defRPr sz="1950">
                <a:solidFill>
                  <a:schemeClr val="tx1">
                    <a:tint val="75000"/>
                  </a:schemeClr>
                </a:solidFill>
              </a:defRPr>
            </a:lvl1pPr>
            <a:lvl2pPr marL="371475" indent="0">
              <a:buNone/>
              <a:defRPr sz="1625">
                <a:solidFill>
                  <a:schemeClr val="tx1">
                    <a:tint val="75000"/>
                  </a:schemeClr>
                </a:solidFill>
              </a:defRPr>
            </a:lvl2pPr>
            <a:lvl3pPr marL="742950" indent="0">
              <a:buNone/>
              <a:defRPr sz="1463">
                <a:solidFill>
                  <a:schemeClr val="tx1">
                    <a:tint val="75000"/>
                  </a:schemeClr>
                </a:solidFill>
              </a:defRPr>
            </a:lvl3pPr>
            <a:lvl4pPr marL="11144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4859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185737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22885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60032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2971800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F69F06-BACF-7F49-8C4E-4F88440E4F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8/18/19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2DA58-0598-A04E-AA58-72C6D4B4C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BECB86-E5D8-3640-B79F-CC5131C9C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2697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75A71-D770-6143-A139-EEB01A6920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568F11F-B085-8B41-9880-615B3E1D842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CE41B3-99AA-424E-81AC-96DC34D738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F7B46F-7AC5-464C-9AFF-C13818602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8/18/19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54595B-0FDB-DA4E-A701-B6C96378B5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BD6C8E-0425-BC4D-9E6B-F546A7161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852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AB5A2C-A338-C343-A487-23BCBE6432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365126"/>
            <a:ext cx="8543925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3F9849E-4474-504F-96D6-62CFBA5358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34ECFE-76A4-3041-8994-E75007BFD5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AE270B5-8235-A742-938A-C38277CAE0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1950" b="1"/>
            </a:lvl1pPr>
            <a:lvl2pPr marL="371475" indent="0">
              <a:buNone/>
              <a:defRPr sz="1625" b="1"/>
            </a:lvl2pPr>
            <a:lvl3pPr marL="742950" indent="0">
              <a:buNone/>
              <a:defRPr sz="1463" b="1"/>
            </a:lvl3pPr>
            <a:lvl4pPr marL="1114425" indent="0">
              <a:buNone/>
              <a:defRPr sz="1300" b="1"/>
            </a:lvl4pPr>
            <a:lvl5pPr marL="1485900" indent="0">
              <a:buNone/>
              <a:defRPr sz="1300" b="1"/>
            </a:lvl5pPr>
            <a:lvl6pPr marL="1857375" indent="0">
              <a:buNone/>
              <a:defRPr sz="1300" b="1"/>
            </a:lvl6pPr>
            <a:lvl7pPr marL="2228850" indent="0">
              <a:buNone/>
              <a:defRPr sz="1300" b="1"/>
            </a:lvl7pPr>
            <a:lvl8pPr marL="2600325" indent="0">
              <a:buNone/>
              <a:defRPr sz="1300" b="1"/>
            </a:lvl8pPr>
            <a:lvl9pPr marL="2971800" indent="0">
              <a:buNone/>
              <a:defRPr sz="1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F159464-F0FA-774F-AAD0-823BBFFEFD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361FAD3-D6B0-F440-8A61-A3D548BA11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8/18/19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231E731-0BF6-8044-9C13-DB65134375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8F2E2CC-362C-9144-85DF-770E5FF47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44994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BDF463-8EE9-FE4E-B60F-9503F4BF5A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F1C139-A867-1C41-99F2-8DD1914EA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8/18/19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E791F8-CD91-C44D-9A0F-3CCB1B34C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A98D07C-F1BA-FF49-A191-AA9ACFB369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004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7E60BF-5465-5844-BEDD-08E2E2EC2F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8/18/19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373828-C7B4-3B44-9E14-C8C4A97481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B6C36F-1070-DC4F-801D-2EB34A352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9741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DA970D-3C1F-AD44-B1DC-F7508F5074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20A658-4214-334A-8D84-DF2D976A79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>
              <a:defRPr sz="2600"/>
            </a:lvl1pPr>
            <a:lvl2pPr>
              <a:defRPr sz="2275"/>
            </a:lvl2pPr>
            <a:lvl3pPr>
              <a:defRPr sz="1950"/>
            </a:lvl3pPr>
            <a:lvl4pPr>
              <a:defRPr sz="1625"/>
            </a:lvl4pPr>
            <a:lvl5pPr>
              <a:defRPr sz="1625"/>
            </a:lvl5pPr>
            <a:lvl6pPr>
              <a:defRPr sz="1625"/>
            </a:lvl6pPr>
            <a:lvl7pPr>
              <a:defRPr sz="1625"/>
            </a:lvl7pPr>
            <a:lvl8pPr>
              <a:defRPr sz="1625"/>
            </a:lvl8pPr>
            <a:lvl9pPr>
              <a:defRPr sz="162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0711A3-EED0-A34D-AF7B-3B8FDBD02D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5F2746-2E47-1C43-920C-3464BDCFA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8/18/19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7D6177-145A-FF4C-A1F8-480150BBE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D76ADA-8DE5-7C4B-91BB-BF64886ABF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8416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3A485C-0402-A944-92F6-915FCF7D38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2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4974A1-7D41-B74F-AC5E-C5E87A20F1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211340" y="987426"/>
            <a:ext cx="5014913" cy="4873625"/>
          </a:xfrm>
        </p:spPr>
        <p:txBody>
          <a:bodyPr/>
          <a:lstStyle>
            <a:lvl1pPr marL="0" indent="0">
              <a:buNone/>
              <a:defRPr sz="2600"/>
            </a:lvl1pPr>
            <a:lvl2pPr marL="371475" indent="0">
              <a:buNone/>
              <a:defRPr sz="2275"/>
            </a:lvl2pPr>
            <a:lvl3pPr marL="742950" indent="0">
              <a:buNone/>
              <a:defRPr sz="1950"/>
            </a:lvl3pPr>
            <a:lvl4pPr marL="1114425" indent="0">
              <a:buNone/>
              <a:defRPr sz="1625"/>
            </a:lvl4pPr>
            <a:lvl5pPr marL="1485900" indent="0">
              <a:buNone/>
              <a:defRPr sz="1625"/>
            </a:lvl5pPr>
            <a:lvl6pPr marL="1857375" indent="0">
              <a:buNone/>
              <a:defRPr sz="1625"/>
            </a:lvl6pPr>
            <a:lvl7pPr marL="2228850" indent="0">
              <a:buNone/>
              <a:defRPr sz="1625"/>
            </a:lvl7pPr>
            <a:lvl8pPr marL="2600325" indent="0">
              <a:buNone/>
              <a:defRPr sz="1625"/>
            </a:lvl8pPr>
            <a:lvl9pPr marL="2971800" indent="0">
              <a:buNone/>
              <a:defRPr sz="1625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DE683CF-8D93-864E-8C78-3FBD185952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300"/>
            </a:lvl1pPr>
            <a:lvl2pPr marL="371475" indent="0">
              <a:buNone/>
              <a:defRPr sz="1138"/>
            </a:lvl2pPr>
            <a:lvl3pPr marL="742950" indent="0">
              <a:buNone/>
              <a:defRPr sz="975"/>
            </a:lvl3pPr>
            <a:lvl4pPr marL="1114425" indent="0">
              <a:buNone/>
              <a:defRPr sz="813"/>
            </a:lvl4pPr>
            <a:lvl5pPr marL="1485900" indent="0">
              <a:buNone/>
              <a:defRPr sz="813"/>
            </a:lvl5pPr>
            <a:lvl6pPr marL="1857375" indent="0">
              <a:buNone/>
              <a:defRPr sz="813"/>
            </a:lvl6pPr>
            <a:lvl7pPr marL="2228850" indent="0">
              <a:buNone/>
              <a:defRPr sz="813"/>
            </a:lvl7pPr>
            <a:lvl8pPr marL="2600325" indent="0">
              <a:buNone/>
              <a:defRPr sz="813"/>
            </a:lvl8pPr>
            <a:lvl9pPr marL="2971800" indent="0">
              <a:buNone/>
              <a:defRPr sz="81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EA01DD-8C7B-B94C-9E46-E51647CF4E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77051-085F-1548-B95F-B63913AB6701}" type="datetimeFigureOut">
              <a:rPr lang="en-US" smtClean="0"/>
              <a:t>8/18/19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DF3D20-E714-0842-8FA3-66702D621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AF924F8-0A38-6343-9967-396897E2C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256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503095-F114-2F48-8F4C-2E75423F67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C80091-C072-7544-9EC7-F2B1F8CD66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453E37-912C-FE41-A9EB-6F85BFC368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277051-085F-1548-B95F-B63913AB6701}" type="datetimeFigureOut">
              <a:rPr lang="en-US" smtClean="0"/>
              <a:t>8/18/19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8541EC-DB76-3348-94DF-998990AA158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E3A363A-7CF5-1942-95FF-D3BB78AEDC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74B85-1CE2-B948-BD29-18DA7C3ED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049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742950" rtl="0" eaLnBrk="1" latinLnBrk="0" hangingPunct="1">
        <a:lnSpc>
          <a:spcPct val="90000"/>
        </a:lnSpc>
        <a:spcBef>
          <a:spcPct val="0"/>
        </a:spcBef>
        <a:buNone/>
        <a:defRPr sz="35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5738" indent="-185738" algn="l" defTabSz="742950" rtl="0" eaLnBrk="1" latinLnBrk="0" hangingPunct="1">
        <a:lnSpc>
          <a:spcPct val="90000"/>
        </a:lnSpc>
        <a:spcBef>
          <a:spcPts val="813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286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625" kern="1200">
          <a:solidFill>
            <a:schemeClr val="tx1"/>
          </a:solidFill>
          <a:latin typeface="+mn-lt"/>
          <a:ea typeface="+mn-ea"/>
          <a:cs typeface="+mn-cs"/>
        </a:defRPr>
      </a:lvl3pPr>
      <a:lvl4pPr marL="13001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6716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204311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41458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786063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3157538" indent="-185738" algn="l" defTabSz="742950" rtl="0" eaLnBrk="1" latinLnBrk="0" hangingPunct="1">
        <a:lnSpc>
          <a:spcPct val="90000"/>
        </a:lnSpc>
        <a:spcBef>
          <a:spcPts val="406"/>
        </a:spcBef>
        <a:buFont typeface="Arial" panose="020B0604020202020204" pitchFamily="34" charset="0"/>
        <a:buChar char="•"/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1pPr>
      <a:lvl2pPr marL="3714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2pPr>
      <a:lvl3pPr marL="7429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3pPr>
      <a:lvl4pPr marL="11144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4pPr>
      <a:lvl5pPr marL="14859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5pPr>
      <a:lvl6pPr marL="185737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7pPr>
      <a:lvl8pPr marL="2600325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8pPr>
      <a:lvl9pPr marL="2971800" algn="l" defTabSz="742950" rtl="0" eaLnBrk="1" latinLnBrk="0" hangingPunct="1">
        <a:defRPr sz="146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>
            <a:extLst>
              <a:ext uri="{FF2B5EF4-FFF2-40B4-BE49-F238E27FC236}">
                <a16:creationId xmlns:a16="http://schemas.microsoft.com/office/drawing/2014/main" id="{69E6FC2B-ED9E-E241-9E53-13485ADF8768}"/>
              </a:ext>
            </a:extLst>
          </p:cNvPr>
          <p:cNvSpPr txBox="1"/>
          <p:nvPr/>
        </p:nvSpPr>
        <p:spPr>
          <a:xfrm>
            <a:off x="824253" y="2705725"/>
            <a:ext cx="825749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8800" b="1" dirty="0">
                <a:solidFill>
                  <a:srgbClr val="99320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  <a:cs typeface="TH SarabunPSK" panose="020B0500040200020003" pitchFamily="34" charset="-34"/>
              </a:rPr>
              <a:t>Materials</a:t>
            </a:r>
            <a:endParaRPr lang="en-US" sz="8000" b="1" dirty="0">
              <a:solidFill>
                <a:srgbClr val="993200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  <a:cs typeface="TH SarabunPSK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874855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glass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hardness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hard transparent material used for windows and bottles.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Something that is very firm and not easily broken.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0824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heat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irreversible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To raise the temperature of something.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When things cannot be changed back.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0714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liquid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magnetic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flowing substance.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material that is attracted to magnets.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775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melt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metal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When a solid changes to a liquid.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hard substance such as iron or steel.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6650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mix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opaque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To combine two substances.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When you cannot see through an object or substance.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51255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plastic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properties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material made from chemicals to create various objects.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qualities that a material is known for.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0341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reversible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rock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Something that can be changed.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solid mass made from minerals.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7161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rusting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separate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When a material starts to go brown and loses its strength.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To clearly divide two things.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6371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sieving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solubility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To separate solids from liquids or small pieces from larger pieces.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ability to be dissolved.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5006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solution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smooth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liquid from a solid being dissolved.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material that has no roughness.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408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2624288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Vocabulary Display</a:t>
            </a:r>
          </a:p>
          <a:p>
            <a:pPr algn="ctr"/>
            <a:r>
              <a:rPr lang="en-US" sz="60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Slips</a:t>
            </a:r>
          </a:p>
          <a:p>
            <a:pPr algn="ctr"/>
            <a:endParaRPr lang="en-US" sz="28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2000" dirty="0">
                <a:solidFill>
                  <a:srgbClr val="FF000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Teach, Print, Cut, Display, Refer, Learn, Embed </a:t>
            </a: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following words have been chosen as essential vocabulary for this topic. </a:t>
            </a: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Pupils need to be </a:t>
            </a:r>
            <a:r>
              <a:rPr lang="en-US" sz="1600" dirty="0">
                <a:solidFill>
                  <a:srgbClr val="00B05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AWARE</a:t>
            </a:r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 that this vocabulary exists.  </a:t>
            </a:r>
            <a:r>
              <a:rPr lang="en-US" sz="1600" dirty="0">
                <a:solidFill>
                  <a:srgbClr val="0070C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Introduce it</a:t>
            </a: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Pupils must </a:t>
            </a:r>
            <a:r>
              <a:rPr lang="en-US" sz="1600" dirty="0">
                <a:solidFill>
                  <a:srgbClr val="00B05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UNDERSTAND</a:t>
            </a:r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 what each piece of vocabulary means. </a:t>
            </a:r>
            <a:r>
              <a:rPr lang="en-US" sz="1600" dirty="0">
                <a:solidFill>
                  <a:srgbClr val="0070C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Teach it</a:t>
            </a: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Pupils must </a:t>
            </a:r>
            <a:r>
              <a:rPr lang="en-US" sz="1600" b="1" dirty="0">
                <a:solidFill>
                  <a:srgbClr val="00B05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SEE</a:t>
            </a:r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 the vocabulary in action – spoken and written. </a:t>
            </a:r>
            <a:r>
              <a:rPr lang="en-US" sz="1600" dirty="0">
                <a:solidFill>
                  <a:srgbClr val="0070C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Model it</a:t>
            </a: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Pupils can then </a:t>
            </a:r>
            <a:r>
              <a:rPr lang="en-US" sz="1600" b="1" dirty="0">
                <a:solidFill>
                  <a:srgbClr val="00B05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APPLY</a:t>
            </a:r>
            <a:r>
              <a:rPr lang="en-US" sz="1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 the vocabulary in written and oral activities. </a:t>
            </a:r>
            <a:r>
              <a:rPr lang="en-US" sz="1600" dirty="0">
                <a:solidFill>
                  <a:srgbClr val="0070C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Praise it</a:t>
            </a:r>
          </a:p>
          <a:p>
            <a:pPr algn="ctr"/>
            <a:endParaRPr lang="en-US" sz="1600" dirty="0">
              <a:solidFill>
                <a:srgbClr val="0070C0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r>
              <a:rPr lang="en-US" sz="1600" dirty="0">
                <a:solidFill>
                  <a:srgbClr val="0070C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Displaying vocabulary effectively within the classroom will support </a:t>
            </a:r>
          </a:p>
          <a:p>
            <a:pPr algn="ctr"/>
            <a:r>
              <a:rPr lang="en-US" sz="1600" dirty="0">
                <a:solidFill>
                  <a:srgbClr val="0070C0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all pupils with learning.  </a:t>
            </a: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endParaRPr lang="en-US" sz="1600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endParaRPr lang="en-US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  <a:p>
            <a:pPr algn="ctr"/>
            <a:endParaRPr lang="en-US" dirty="0">
              <a:solidFill>
                <a:schemeClr val="tx1"/>
              </a:solidFill>
              <a:latin typeface="Hiragino Kaku Gothic Std W8" panose="020B0800000000000000" pitchFamily="34" charset="-128"/>
              <a:ea typeface="Hiragino Kaku Gothic Std W8" panose="020B08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2023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strong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temperature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material that is not easily broken.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 measure of how hot or how cold something is.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39937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thermal conductor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thermometer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Something heat can pass through or along.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An instrument used for measuring temperature.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2453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translucent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transparency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When light can pass through a material.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Being able to see through materials.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13410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waterproof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wood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Something that does not let water pass through it.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hard material that forms tree trunks and branches.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3425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A80AB016-05E8-AB4D-A641-27FEF612466F}"/>
              </a:ext>
            </a:extLst>
          </p:cNvPr>
          <p:cNvSpPr/>
          <p:nvPr/>
        </p:nvSpPr>
        <p:spPr>
          <a:xfrm>
            <a:off x="206062" y="193183"/>
            <a:ext cx="9517487" cy="6516710"/>
          </a:xfrm>
          <a:prstGeom prst="roundRect">
            <a:avLst/>
          </a:prstGeom>
          <a:solidFill>
            <a:schemeClr val="bg1"/>
          </a:solidFill>
          <a:ln w="6350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72E36E7-88B9-A942-A12B-D1701180AB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4747" y="193183"/>
            <a:ext cx="792926" cy="890810"/>
          </a:xfrm>
          <a:prstGeom prst="rect">
            <a:avLst/>
          </a:prstGeom>
        </p:spPr>
      </p:pic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87B99FD-C133-4848-9ED2-7426E8240B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7163673"/>
              </p:ext>
            </p:extLst>
          </p:nvPr>
        </p:nvGraphicFramePr>
        <p:xfrm>
          <a:off x="584982" y="947081"/>
          <a:ext cx="8736036" cy="545787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4009">
                  <a:extLst>
                    <a:ext uri="{9D8B030D-6E8A-4147-A177-3AD203B41FA5}">
                      <a16:colId xmlns:a16="http://schemas.microsoft.com/office/drawing/2014/main" val="1565174421"/>
                    </a:ext>
                  </a:extLst>
                </a:gridCol>
                <a:gridCol w="2184009">
                  <a:extLst>
                    <a:ext uri="{9D8B030D-6E8A-4147-A177-3AD203B41FA5}">
                      <a16:colId xmlns:a16="http://schemas.microsoft.com/office/drawing/2014/main" val="2379155965"/>
                    </a:ext>
                  </a:extLst>
                </a:gridCol>
                <a:gridCol w="2184009">
                  <a:extLst>
                    <a:ext uri="{9D8B030D-6E8A-4147-A177-3AD203B41FA5}">
                      <a16:colId xmlns:a16="http://schemas.microsoft.com/office/drawing/2014/main" val="1323232197"/>
                    </a:ext>
                  </a:extLst>
                </a:gridCol>
                <a:gridCol w="2184009">
                  <a:extLst>
                    <a:ext uri="{9D8B030D-6E8A-4147-A177-3AD203B41FA5}">
                      <a16:colId xmlns:a16="http://schemas.microsoft.com/office/drawing/2014/main" val="1674761408"/>
                    </a:ext>
                  </a:extLst>
                </a:gridCol>
              </a:tblGrid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absorb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flexible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mix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solution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046942132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appearance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freeze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aseline="0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opaque</a:t>
                      </a:r>
                      <a:endParaRPr lang="en-US" dirty="0">
                        <a:latin typeface="Hiragino Kaku Gothic Std W8" panose="020B0800000000000000" pitchFamily="34" charset="-128"/>
                        <a:ea typeface="Hiragino Kaku Gothic Std W8" panose="020B0800000000000000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smooth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94872905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brittle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glass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plastic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strong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750897046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burning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hardness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properties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temperature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44119106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dissolve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heat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reversible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thermal conductor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961514310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electrical conductor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irreversible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rock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thermometer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385578574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electricity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liquid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rusting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translucent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919880729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evaporate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magnetic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separate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transparency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45281722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fabric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melt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sieving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waterproof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24141178"/>
                  </a:ext>
                </a:extLst>
              </a:tr>
              <a:tr h="545787"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filter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indent="0" algn="ctr" defTabSz="74295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metal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solubility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Hiragino Kaku Gothic Std W8" panose="020B0800000000000000" pitchFamily="34" charset="-128"/>
                          <a:ea typeface="Hiragino Kaku Gothic Std W8" panose="020B0800000000000000" pitchFamily="34" charset="-128"/>
                        </a:rPr>
                        <a:t>wood</a:t>
                      </a: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1773018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BB2451C-EF4A-1C42-A108-AD64C7E02398}"/>
              </a:ext>
            </a:extLst>
          </p:cNvPr>
          <p:cNvSpPr txBox="1"/>
          <p:nvPr/>
        </p:nvSpPr>
        <p:spPr>
          <a:xfrm>
            <a:off x="2071024" y="282136"/>
            <a:ext cx="57875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  <a:cs typeface="TH SarabunPSK" panose="020B0500040200020003" pitchFamily="34" charset="-34"/>
              </a:rPr>
              <a:t>Materials Word Mat</a:t>
            </a:r>
            <a:endParaRPr lang="en-US" sz="2400" b="1" dirty="0">
              <a:latin typeface="Hiragino Kaku Gothic Std W8" panose="020B0800000000000000" pitchFamily="34" charset="-128"/>
              <a:ea typeface="Hiragino Kaku Gothic Std W8" panose="020B0800000000000000" pitchFamily="34" charset="-128"/>
              <a:cs typeface="TH SarabunPSK" panose="020B0500040200020003" pitchFamily="34" charset="-34"/>
            </a:endParaRPr>
          </a:p>
        </p:txBody>
      </p:sp>
      <p:pic>
        <p:nvPicPr>
          <p:cNvPr id="7" name="Picture 6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88F6C0F7-F25D-4641-9B7C-E6A4A5524C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4488" y="165443"/>
            <a:ext cx="792926" cy="890810"/>
          </a:xfrm>
          <a:prstGeom prst="rect">
            <a:avLst/>
          </a:prstGeom>
        </p:spPr>
      </p:pic>
      <p:pic>
        <p:nvPicPr>
          <p:cNvPr id="8" name="Picture 7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BD04B13D-FA2A-444B-AE5F-DC2C2DA28B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7000"/>
          </a:blip>
          <a:srcRect/>
          <a:stretch/>
        </p:blipFill>
        <p:spPr>
          <a:xfrm>
            <a:off x="3863662" y="193183"/>
            <a:ext cx="6529393" cy="7335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3248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absorb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appearance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To soak something up or take it in.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How something or someone looks.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458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brittle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burning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Easily breakable.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To be on fire.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3427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dissolve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electrical conductor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When something becomes mixed with a liquid and disappears.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Something electricity can pass through or along.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33909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electricity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evaporate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form of energy used for heating, lighting and to power machines..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5965823"/>
            <a:ext cx="92212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Changing from a liquid to a gas due to an increase in temperature.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2335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fabric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filter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Cloth that is woven or knitted together.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6030218"/>
            <a:ext cx="922127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To remove certain particles in a substance when it passes through a device.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341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B133B9A-34A3-E342-B26D-F648E7019C63}"/>
              </a:ext>
            </a:extLst>
          </p:cNvPr>
          <p:cNvSpPr/>
          <p:nvPr/>
        </p:nvSpPr>
        <p:spPr>
          <a:xfrm>
            <a:off x="233766" y="495945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flexible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9AA6925-7C58-7E4B-9097-64BEE37EC332}"/>
              </a:ext>
            </a:extLst>
          </p:cNvPr>
          <p:cNvSpPr/>
          <p:nvPr/>
        </p:nvSpPr>
        <p:spPr>
          <a:xfrm>
            <a:off x="233766" y="3773839"/>
            <a:ext cx="9438468" cy="2588217"/>
          </a:xfrm>
          <a:prstGeom prst="rect">
            <a:avLst/>
          </a:prstGeom>
          <a:solidFill>
            <a:schemeClr val="bg1"/>
          </a:solidFill>
          <a:ln w="120650" cmpd="thickThin">
            <a:solidFill>
              <a:srgbClr val="99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800" dirty="0">
                <a:solidFill>
                  <a:schemeClr val="tx1"/>
                </a:solidFill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freeze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8767D25-3CAE-B740-89EA-3306C78495E9}"/>
              </a:ext>
            </a:extLst>
          </p:cNvPr>
          <p:cNvSpPr txBox="1"/>
          <p:nvPr/>
        </p:nvSpPr>
        <p:spPr>
          <a:xfrm>
            <a:off x="347730" y="2691685"/>
            <a:ext cx="9324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A material that can be bent easily.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A35D5AD-9BC2-8147-80E7-D7FEBAEB00D1}"/>
              </a:ext>
            </a:extLst>
          </p:cNvPr>
          <p:cNvSpPr txBox="1"/>
          <p:nvPr/>
        </p:nvSpPr>
        <p:spPr>
          <a:xfrm>
            <a:off x="347730" y="6004460"/>
            <a:ext cx="92212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>
                <a:latin typeface="Hiragino Kaku Gothic Std W8" panose="020B0800000000000000" pitchFamily="34" charset="-128"/>
                <a:ea typeface="Hiragino Kaku Gothic Std W8" panose="020B0800000000000000" pitchFamily="34" charset="-128"/>
              </a:rPr>
              <a:t>When a liquid or substance becomes solid as a result of low temperatures.</a:t>
            </a:r>
          </a:p>
        </p:txBody>
      </p:sp>
      <p:pic>
        <p:nvPicPr>
          <p:cNvPr id="9" name="Picture 8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D3EC2A2B-CCE2-AF43-AD56-700BF74BA5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3792829"/>
            <a:ext cx="980148" cy="1101144"/>
          </a:xfrm>
          <a:prstGeom prst="rect">
            <a:avLst/>
          </a:prstGeom>
        </p:spPr>
      </p:pic>
      <p:pic>
        <p:nvPicPr>
          <p:cNvPr id="11" name="Picture 10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3FFC2D93-174D-6A48-BD6E-4183219A1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2086" y="522845"/>
            <a:ext cx="980148" cy="1101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3546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991</TotalTime>
  <Words>525</Words>
  <Application>Microsoft Macintosh PowerPoint</Application>
  <PresentationFormat>A4 Paper (210x297 mm)</PresentationFormat>
  <Paragraphs>141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Hiragino Kaku Gothic Std W8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vocabularyninja@yahoo.com</dc:creator>
  <cp:lastModifiedBy>vocabularyninja@yahoo.com</cp:lastModifiedBy>
  <cp:revision>62</cp:revision>
  <dcterms:created xsi:type="dcterms:W3CDTF">2019-02-20T10:42:00Z</dcterms:created>
  <dcterms:modified xsi:type="dcterms:W3CDTF">2019-08-18T09:08:07Z</dcterms:modified>
</cp:coreProperties>
</file>