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9753600" cx="13004800"/>
  <p:notesSz cx="6858000" cy="9144000"/>
  <p:embeddedFontLst>
    <p:embeddedFont>
      <p:font typeface="Helvetica Neue"/>
      <p:regular r:id="rId22"/>
      <p:bold r:id="rId23"/>
      <p:italic r:id="rId24"/>
      <p:boldItalic r:id="rId25"/>
    </p:embeddedFont>
    <p:embeddedFont>
      <p:font typeface="Helvetica Neue Light"/>
      <p:regular r:id="rId26"/>
      <p:bold r:id="rId27"/>
      <p:italic r:id="rId28"/>
      <p:boldItalic r:id="rId29"/>
    </p:embeddedFont>
    <p:embeddedFont>
      <p:font typeface="Gill Sans"/>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4096">
          <p15:clr>
            <a:srgbClr val="A4A3A4"/>
          </p15:clr>
        </p15:guide>
      </p15:sldGuideLst>
    </p:ext>
    <p:ext uri="http://customooxmlschemas.google.com/">
      <go:slidesCustomData xmlns:go="http://customooxmlschemas.google.com/" r:id="rId32" roundtripDataSignature="AMtx7mjwoLf6wlRKW5GSSoE6uVBhdFHK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A38432F-B883-42DF-BCB6-DB57DFED8241}">
  <a:tblStyle styleId="{5A38432F-B883-42DF-BCB6-DB57DFED8241}" styleName="Table_0">
    <a:wholeTbl>
      <a:tcTxStyle b="off" i="off">
        <a:font>
          <a:latin typeface="Helvetica Light"/>
          <a:ea typeface="Helvetica Light"/>
          <a:cs typeface="Helvetica Light"/>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DE38E883-1AD7-4C7E-A52E-4CC069D64A06}" styleName="Table_1">
    <a:wholeTbl>
      <a:tcTxStyle b="off" i="off">
        <a:font>
          <a:latin typeface="Helvetica Light"/>
          <a:ea typeface="Helvetica Light"/>
          <a:cs typeface="Helvetica Light"/>
        </a:font>
        <a:srgbClr val="000000"/>
      </a:tcTxStyle>
      <a:tcStyle>
        <a:tcBdr>
          <a:left>
            <a:ln cap="flat" cmpd="sng" w="12700">
              <a:solidFill>
                <a:srgbClr val="000000"/>
              </a:solidFill>
              <a:prstDash val="dashDot"/>
              <a:round/>
              <a:headEnd len="sm" w="sm" type="none"/>
              <a:tailEnd len="sm" w="sm" type="none"/>
            </a:ln>
          </a:left>
          <a:right>
            <a:ln cap="flat" cmpd="sng" w="12700">
              <a:solidFill>
                <a:srgbClr val="000000"/>
              </a:solidFill>
              <a:prstDash val="dashDot"/>
              <a:round/>
              <a:headEnd len="sm" w="sm" type="none"/>
              <a:tailEnd len="sm" w="sm" type="none"/>
            </a:ln>
          </a:right>
          <a:top>
            <a:ln cap="flat" cmpd="sng" w="12700">
              <a:solidFill>
                <a:srgbClr val="000000"/>
              </a:solidFill>
              <a:prstDash val="dashDot"/>
              <a:round/>
              <a:headEnd len="sm" w="sm" type="none"/>
              <a:tailEnd len="sm" w="sm" type="none"/>
            </a:ln>
          </a:top>
          <a:bottom>
            <a:ln cap="flat" cmpd="sng" w="12700">
              <a:solidFill>
                <a:srgbClr val="000000"/>
              </a:solidFill>
              <a:prstDash val="dashDot"/>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wholeTbl>
    <a:band1H>
      <a:tcTxStyle/>
    </a:band1H>
    <a:band2H>
      <a:tcTxStyle b="off" i="off"/>
      <a:tcStyle>
        <a:fill>
          <a:solidFill>
            <a:srgbClr val="EDEEEE"/>
          </a:solidFill>
        </a:fill>
      </a:tcStyle>
    </a:band2H>
    <a:band1V>
      <a:tcTxStyle/>
    </a:band1V>
    <a:band2V>
      <a:tcTxStyle/>
    </a:band2V>
    <a:lastCol>
      <a:tcTxStyle/>
    </a:lastCol>
    <a:firstCol>
      <a:tcTxStyle b="on" i="off">
        <a:font>
          <a:latin typeface="Helvetica"/>
          <a:ea typeface="Helvetica"/>
          <a:cs typeface="Helvetica"/>
        </a:font>
        <a:srgbClr val="000000"/>
      </a:tcTxStyle>
      <a:tcStyle>
        <a:tcBdr>
          <a:left>
            <a:ln cap="flat" cmpd="sng" w="9525">
              <a:solidFill>
                <a:srgbClr val="000000">
                  <a:alpha val="0"/>
                </a:srgbClr>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dashDot"/>
              <a:round/>
              <a:headEnd len="sm" w="sm" type="none"/>
              <a:tailEnd len="sm" w="sm" type="none"/>
            </a:ln>
          </a:top>
          <a:bottom>
            <a:ln cap="flat" cmpd="sng" w="12700">
              <a:solidFill>
                <a:srgbClr val="000000"/>
              </a:solidFill>
              <a:prstDash val="dashDot"/>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firstCol>
    <a:lastRow>
      <a:tcTxStyle b="on" i="off">
        <a:font>
          <a:latin typeface="Helvetica"/>
          <a:ea typeface="Helvetica"/>
          <a:cs typeface="Helvetica"/>
        </a:font>
        <a:srgbClr val="000000"/>
      </a:tcTxStyle>
      <a:tcStyle>
        <a:tcBdr>
          <a:left>
            <a:ln cap="flat" cmpd="sng" w="12700">
              <a:solidFill>
                <a:srgbClr val="000000"/>
              </a:solidFill>
              <a:prstDash val="dashDot"/>
              <a:round/>
              <a:headEnd len="sm" w="sm" type="none"/>
              <a:tailEnd len="sm" w="sm" type="none"/>
            </a:ln>
          </a:left>
          <a:right>
            <a:ln cap="flat" cmpd="sng" w="12700">
              <a:solidFill>
                <a:srgbClr val="000000"/>
              </a:solidFill>
              <a:prstDash val="dashDot"/>
              <a:round/>
              <a:headEnd len="sm" w="sm" type="none"/>
              <a:tailEnd len="sm" w="sm" type="none"/>
            </a:ln>
          </a:right>
          <a:top>
            <a:ln cap="flat" cmpd="sng" w="12700">
              <a:solidFill>
                <a:srgbClr val="000000"/>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Helvetica"/>
          <a:ea typeface="Helvetica"/>
          <a:cs typeface="Helvetica"/>
        </a:font>
        <a:srgbClr val="000000"/>
      </a:tcTxStyle>
      <a:tcStyle>
        <a:tcBdr>
          <a:left>
            <a:ln cap="flat" cmpd="sng" w="12700">
              <a:solidFill>
                <a:srgbClr val="000000"/>
              </a:solidFill>
              <a:prstDash val="dashDot"/>
              <a:round/>
              <a:headEnd len="sm" w="sm" type="none"/>
              <a:tailEnd len="sm" w="sm" type="none"/>
            </a:ln>
          </a:left>
          <a:right>
            <a:ln cap="flat" cmpd="sng" w="12700">
              <a:solidFill>
                <a:srgbClr val="000000"/>
              </a:solidFill>
              <a:prstDash val="dashDot"/>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firstRow>
    <a:neCell>
      <a:tcTxStyle/>
    </a:neCell>
    <a:nwCell>
      <a:tcTxStyle/>
    </a:nwCell>
  </a:tblStyle>
  <a:tblStyle styleId="{02900752-E6A0-45BB-8589-7D91B3721A1C}" styleName="Table_2">
    <a:wholeTbl>
      <a:tcTxStyle b="off" i="off">
        <a:font>
          <a:latin typeface="Helvetica Light"/>
          <a:ea typeface="Helvetica Light"/>
          <a:cs typeface="Helvetica Light"/>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409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HelveticaNeue-regular.fntdata"/><Relationship Id="rId21" Type="http://schemas.openxmlformats.org/officeDocument/2006/relationships/slide" Target="slides/slide15.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HelveticaNeueLight-regular.fntdata"/><Relationship Id="rId25" Type="http://schemas.openxmlformats.org/officeDocument/2006/relationships/font" Target="fonts/HelveticaNeue-boldItalic.fntdata"/><Relationship Id="rId28" Type="http://schemas.openxmlformats.org/officeDocument/2006/relationships/font" Target="fonts/HelveticaNeueLight-italic.fntdata"/><Relationship Id="rId27" Type="http://schemas.openxmlformats.org/officeDocument/2006/relationships/font" Target="fonts/HelveticaNeueLight-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HelveticaNeueLight-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GillSans-bold.fntdata"/><Relationship Id="rId30" Type="http://schemas.openxmlformats.org/officeDocument/2006/relationships/font" Target="fonts/GillSans-regular.fntdata"/><Relationship Id="rId11" Type="http://schemas.openxmlformats.org/officeDocument/2006/relationships/slide" Target="slides/slide5.xml"/><Relationship Id="rId10" Type="http://schemas.openxmlformats.org/officeDocument/2006/relationships/slide" Target="slides/slide4.xml"/><Relationship Id="rId32"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57" name="Google Shape;5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82" name="Google Shape;18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96" name="Google Shape;196;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2" name="Google Shape;212;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4" name="Google Shape;224;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39" name="Google Shape;239;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49" name="Google Shape;249;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65" name="Google Shape;6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76" name="Google Shape;7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84" name="Google Shape;84;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95" name="Google Shape;95;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5" name="Google Shape;10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14" name="Google Shape;114;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4" name="Google Shape;14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69" name="Google Shape;169;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type="tx">
  <p:cSld name="TITLE_AND_BODY">
    <p:spTree>
      <p:nvGrpSpPr>
        <p:cNvPr id="9" name="Shape 9"/>
        <p:cNvGrpSpPr/>
        <p:nvPr/>
      </p:nvGrpSpPr>
      <p:grpSpPr>
        <a:xfrm>
          <a:off x="0" y="0"/>
          <a:ext cx="0" cy="0"/>
          <a:chOff x="0" y="0"/>
          <a:chExt cx="0" cy="0"/>
        </a:xfrm>
      </p:grpSpPr>
      <p:sp>
        <p:nvSpPr>
          <p:cNvPr id="10" name="Google Shape;10;p17"/>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1" name="Google Shape;11;p17"/>
          <p:cNvSpPr txBox="1"/>
          <p:nvPr>
            <p:ph idx="1" type="body"/>
          </p:nvPr>
        </p:nvSpPr>
        <p:spPr>
          <a:xfrm>
            <a:off x="952500" y="2603500"/>
            <a:ext cx="11099800" cy="6286500"/>
          </a:xfrm>
          <a:prstGeom prst="rect">
            <a:avLst/>
          </a:prstGeom>
          <a:noFill/>
          <a:ln>
            <a:noFill/>
          </a:ln>
        </p:spPr>
        <p:txBody>
          <a:bodyPr anchorCtr="0" anchor="ctr" bIns="50800" lIns="50800" spcFirstLastPara="1" rIns="50800" wrap="square" tIns="50800">
            <a:normAutofit/>
          </a:bodyPr>
          <a:lstStyle>
            <a:lvl1pPr indent="-314325" lvl="0" marL="457200" algn="l">
              <a:lnSpc>
                <a:spcPct val="100000"/>
              </a:lnSpc>
              <a:spcBef>
                <a:spcPts val="4200"/>
              </a:spcBef>
              <a:spcAft>
                <a:spcPts val="0"/>
              </a:spcAft>
              <a:buClr>
                <a:srgbClr val="000000"/>
              </a:buClr>
              <a:buSzPts val="1350"/>
              <a:buChar char="•"/>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12" name="Google Shape;12;p17"/>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46" name="Shape 46"/>
        <p:cNvGrpSpPr/>
        <p:nvPr/>
      </p:nvGrpSpPr>
      <p:grpSpPr>
        <a:xfrm>
          <a:off x="0" y="0"/>
          <a:ext cx="0" cy="0"/>
          <a:chOff x="0" y="0"/>
          <a:chExt cx="0" cy="0"/>
        </a:xfrm>
      </p:grpSpPr>
      <p:sp>
        <p:nvSpPr>
          <p:cNvPr id="47" name="Google Shape;47;p26"/>
          <p:cNvSpPr txBox="1"/>
          <p:nvPr>
            <p:ph idx="1" type="body"/>
          </p:nvPr>
        </p:nvSpPr>
        <p:spPr>
          <a:xfrm>
            <a:off x="1270000" y="6362700"/>
            <a:ext cx="10464800" cy="469900"/>
          </a:xfrm>
          <a:prstGeom prst="rect">
            <a:avLst/>
          </a:prstGeom>
          <a:noFill/>
          <a:ln>
            <a:noFill/>
          </a:ln>
        </p:spPr>
        <p:txBody>
          <a:bodyPr anchorCtr="0" anchor="t"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2400"/>
              <a:buFont typeface="Helvetica Neue"/>
              <a:buNone/>
              <a:defRPr sz="2400">
                <a:latin typeface="Helvetica Neue"/>
                <a:ea typeface="Helvetica Neue"/>
                <a:cs typeface="Helvetica Neue"/>
                <a:sym typeface="Helvetica Neue"/>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8" name="Google Shape;48;p26"/>
          <p:cNvSpPr txBox="1"/>
          <p:nvPr>
            <p:ph idx="2" type="body"/>
          </p:nvPr>
        </p:nvSpPr>
        <p:spPr>
          <a:xfrm>
            <a:off x="1270000" y="4267200"/>
            <a:ext cx="10464800" cy="685800"/>
          </a:xfrm>
          <a:prstGeom prst="rect">
            <a:avLst/>
          </a:prstGeom>
          <a:noFill/>
          <a:ln>
            <a:noFill/>
          </a:ln>
        </p:spPr>
        <p:txBody>
          <a:bodyPr anchorCtr="0" anchor="ctr"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3800"/>
              <a:buFont typeface="Helvetica Neue Light"/>
              <a:buNone/>
              <a:defRPr sz="3800"/>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9" name="Google Shape;49;p26"/>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50" name="Shape 50"/>
        <p:cNvGrpSpPr/>
        <p:nvPr/>
      </p:nvGrpSpPr>
      <p:grpSpPr>
        <a:xfrm>
          <a:off x="0" y="0"/>
          <a:ext cx="0" cy="0"/>
          <a:chOff x="0" y="0"/>
          <a:chExt cx="0" cy="0"/>
        </a:xfrm>
      </p:grpSpPr>
      <p:sp>
        <p:nvSpPr>
          <p:cNvPr id="51" name="Google Shape;51;p27"/>
          <p:cNvSpPr/>
          <p:nvPr>
            <p:ph idx="2" type="pic"/>
          </p:nvPr>
        </p:nvSpPr>
        <p:spPr>
          <a:xfrm>
            <a:off x="-812800" y="0"/>
            <a:ext cx="15232066" cy="1016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52" name="Google Shape;52;p27"/>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3" name="Shape 53"/>
        <p:cNvGrpSpPr/>
        <p:nvPr/>
      </p:nvGrpSpPr>
      <p:grpSpPr>
        <a:xfrm>
          <a:off x="0" y="0"/>
          <a:ext cx="0" cy="0"/>
          <a:chOff x="0" y="0"/>
          <a:chExt cx="0" cy="0"/>
        </a:xfrm>
      </p:grpSpPr>
      <p:sp>
        <p:nvSpPr>
          <p:cNvPr id="54" name="Google Shape;54;p28"/>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13" name="Shape 13"/>
        <p:cNvGrpSpPr/>
        <p:nvPr/>
      </p:nvGrpSpPr>
      <p:grpSpPr>
        <a:xfrm>
          <a:off x="0" y="0"/>
          <a:ext cx="0" cy="0"/>
          <a:chOff x="0" y="0"/>
          <a:chExt cx="0" cy="0"/>
        </a:xfrm>
      </p:grpSpPr>
      <p:sp>
        <p:nvSpPr>
          <p:cNvPr id="14" name="Google Shape;14;p18"/>
          <p:cNvSpPr txBox="1"/>
          <p:nvPr>
            <p:ph type="title"/>
          </p:nvPr>
        </p:nvSpPr>
        <p:spPr>
          <a:xfrm>
            <a:off x="1270000" y="1638300"/>
            <a:ext cx="10464800" cy="33020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5" name="Google Shape;15;p18"/>
          <p:cNvSpPr txBox="1"/>
          <p:nvPr>
            <p:ph idx="1" type="body"/>
          </p:nvPr>
        </p:nvSpPr>
        <p:spPr>
          <a:xfrm>
            <a:off x="1270000" y="5029200"/>
            <a:ext cx="10464800" cy="11303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16" name="Google Shape;16;p18"/>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p:cSld name="Photo - Horizontal">
    <p:spTree>
      <p:nvGrpSpPr>
        <p:cNvPr id="17" name="Shape 17"/>
        <p:cNvGrpSpPr/>
        <p:nvPr/>
      </p:nvGrpSpPr>
      <p:grpSpPr>
        <a:xfrm>
          <a:off x="0" y="0"/>
          <a:ext cx="0" cy="0"/>
          <a:chOff x="0" y="0"/>
          <a:chExt cx="0" cy="0"/>
        </a:xfrm>
      </p:grpSpPr>
      <p:sp>
        <p:nvSpPr>
          <p:cNvPr id="18" name="Google Shape;18;p19"/>
          <p:cNvSpPr/>
          <p:nvPr>
            <p:ph idx="2" type="pic"/>
          </p:nvPr>
        </p:nvSpPr>
        <p:spPr>
          <a:xfrm>
            <a:off x="1606550" y="635000"/>
            <a:ext cx="9779000" cy="652272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19" name="Google Shape;19;p19"/>
          <p:cNvSpPr txBox="1"/>
          <p:nvPr>
            <p:ph type="title"/>
          </p:nvPr>
        </p:nvSpPr>
        <p:spPr>
          <a:xfrm>
            <a:off x="1270000" y="6718300"/>
            <a:ext cx="10464800" cy="14224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0" name="Google Shape;20;p19"/>
          <p:cNvSpPr txBox="1"/>
          <p:nvPr>
            <p:ph idx="1" type="body"/>
          </p:nvPr>
        </p:nvSpPr>
        <p:spPr>
          <a:xfrm>
            <a:off x="1270000" y="8191500"/>
            <a:ext cx="10464800" cy="11303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21" name="Google Shape;21;p19"/>
          <p:cNvSpPr txBox="1"/>
          <p:nvPr>
            <p:ph idx="12" type="sldNum"/>
          </p:nvPr>
        </p:nvSpPr>
        <p:spPr>
          <a:xfrm>
            <a:off x="6311798" y="924560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er">
  <p:cSld name="Title - Center">
    <p:spTree>
      <p:nvGrpSpPr>
        <p:cNvPr id="22" name="Shape 22"/>
        <p:cNvGrpSpPr/>
        <p:nvPr/>
      </p:nvGrpSpPr>
      <p:grpSpPr>
        <a:xfrm>
          <a:off x="0" y="0"/>
          <a:ext cx="0" cy="0"/>
          <a:chOff x="0" y="0"/>
          <a:chExt cx="0" cy="0"/>
        </a:xfrm>
      </p:grpSpPr>
      <p:sp>
        <p:nvSpPr>
          <p:cNvPr id="23" name="Google Shape;23;p20"/>
          <p:cNvSpPr txBox="1"/>
          <p:nvPr>
            <p:ph type="title"/>
          </p:nvPr>
        </p:nvSpPr>
        <p:spPr>
          <a:xfrm>
            <a:off x="1270000" y="3225800"/>
            <a:ext cx="10464800" cy="3302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4" name="Google Shape;24;p20"/>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25" name="Shape 25"/>
        <p:cNvGrpSpPr/>
        <p:nvPr/>
      </p:nvGrpSpPr>
      <p:grpSpPr>
        <a:xfrm>
          <a:off x="0" y="0"/>
          <a:ext cx="0" cy="0"/>
          <a:chOff x="0" y="0"/>
          <a:chExt cx="0" cy="0"/>
        </a:xfrm>
      </p:grpSpPr>
      <p:sp>
        <p:nvSpPr>
          <p:cNvPr id="26" name="Google Shape;26;p21"/>
          <p:cNvSpPr/>
          <p:nvPr>
            <p:ph idx="2" type="pic"/>
          </p:nvPr>
        </p:nvSpPr>
        <p:spPr>
          <a:xfrm>
            <a:off x="2717800" y="635000"/>
            <a:ext cx="12357100" cy="823806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27" name="Google Shape;27;p21"/>
          <p:cNvSpPr txBox="1"/>
          <p:nvPr>
            <p:ph type="title"/>
          </p:nvPr>
        </p:nvSpPr>
        <p:spPr>
          <a:xfrm>
            <a:off x="952500" y="635000"/>
            <a:ext cx="5334000" cy="39878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6000"/>
              <a:buFont typeface="Helvetica Neue Light"/>
              <a:buNone/>
              <a:defRPr sz="60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8" name="Google Shape;28;p21"/>
          <p:cNvSpPr txBox="1"/>
          <p:nvPr>
            <p:ph idx="1" type="body"/>
          </p:nvPr>
        </p:nvSpPr>
        <p:spPr>
          <a:xfrm>
            <a:off x="952500" y="4762500"/>
            <a:ext cx="5334000" cy="41021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29" name="Google Shape;29;p21"/>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30" name="Shape 30"/>
        <p:cNvGrpSpPr/>
        <p:nvPr/>
      </p:nvGrpSpPr>
      <p:grpSpPr>
        <a:xfrm>
          <a:off x="0" y="0"/>
          <a:ext cx="0" cy="0"/>
          <a:chOff x="0" y="0"/>
          <a:chExt cx="0" cy="0"/>
        </a:xfrm>
      </p:grpSpPr>
      <p:sp>
        <p:nvSpPr>
          <p:cNvPr id="31" name="Google Shape;31;p22"/>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2" name="Google Shape;32;p22"/>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33" name="Shape 33"/>
        <p:cNvGrpSpPr/>
        <p:nvPr/>
      </p:nvGrpSpPr>
      <p:grpSpPr>
        <a:xfrm>
          <a:off x="0" y="0"/>
          <a:ext cx="0" cy="0"/>
          <a:chOff x="0" y="0"/>
          <a:chExt cx="0" cy="0"/>
        </a:xfrm>
      </p:grpSpPr>
      <p:sp>
        <p:nvSpPr>
          <p:cNvPr id="34" name="Google Shape;34;p23"/>
          <p:cNvSpPr/>
          <p:nvPr>
            <p:ph idx="2" type="pic"/>
          </p:nvPr>
        </p:nvSpPr>
        <p:spPr>
          <a:xfrm>
            <a:off x="4533900" y="2603500"/>
            <a:ext cx="9429750" cy="628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35" name="Google Shape;35;p23"/>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6" name="Google Shape;36;p23"/>
          <p:cNvSpPr txBox="1"/>
          <p:nvPr>
            <p:ph idx="1" type="body"/>
          </p:nvPr>
        </p:nvSpPr>
        <p:spPr>
          <a:xfrm>
            <a:off x="952500" y="2603500"/>
            <a:ext cx="5334000" cy="6286500"/>
          </a:xfrm>
          <a:prstGeom prst="rect">
            <a:avLst/>
          </a:prstGeom>
          <a:noFill/>
          <a:ln>
            <a:noFill/>
          </a:ln>
        </p:spPr>
        <p:txBody>
          <a:bodyPr anchorCtr="0" anchor="ctr" bIns="50800" lIns="50800" spcFirstLastPara="1" rIns="50800" wrap="square" tIns="50800">
            <a:normAutofit/>
          </a:bodyPr>
          <a:lstStyle>
            <a:lvl1pPr indent="-361950" lvl="0" marL="457200" algn="l">
              <a:lnSpc>
                <a:spcPct val="100000"/>
              </a:lnSpc>
              <a:spcBef>
                <a:spcPts val="3200"/>
              </a:spcBef>
              <a:spcAft>
                <a:spcPts val="0"/>
              </a:spcAft>
              <a:buClr>
                <a:srgbClr val="000000"/>
              </a:buClr>
              <a:buSzPts val="2100"/>
              <a:buFont typeface="Helvetica Neue Light"/>
              <a:buChar char="•"/>
              <a:defRPr sz="2800"/>
            </a:lvl1pPr>
            <a:lvl2pPr indent="-361950" lvl="1" marL="914400" algn="l">
              <a:lnSpc>
                <a:spcPct val="100000"/>
              </a:lnSpc>
              <a:spcBef>
                <a:spcPts val="3200"/>
              </a:spcBef>
              <a:spcAft>
                <a:spcPts val="0"/>
              </a:spcAft>
              <a:buClr>
                <a:srgbClr val="000000"/>
              </a:buClr>
              <a:buSzPts val="2100"/>
              <a:buFont typeface="Helvetica Neue Light"/>
              <a:buChar char="•"/>
              <a:defRPr sz="2800"/>
            </a:lvl2pPr>
            <a:lvl3pPr indent="-361950" lvl="2" marL="1371600" algn="l">
              <a:lnSpc>
                <a:spcPct val="100000"/>
              </a:lnSpc>
              <a:spcBef>
                <a:spcPts val="3200"/>
              </a:spcBef>
              <a:spcAft>
                <a:spcPts val="0"/>
              </a:spcAft>
              <a:buClr>
                <a:srgbClr val="000000"/>
              </a:buClr>
              <a:buSzPts val="2100"/>
              <a:buFont typeface="Helvetica Neue Light"/>
              <a:buChar char="•"/>
              <a:defRPr sz="2800"/>
            </a:lvl3pPr>
            <a:lvl4pPr indent="-361950" lvl="3" marL="1828800" algn="l">
              <a:lnSpc>
                <a:spcPct val="100000"/>
              </a:lnSpc>
              <a:spcBef>
                <a:spcPts val="3200"/>
              </a:spcBef>
              <a:spcAft>
                <a:spcPts val="0"/>
              </a:spcAft>
              <a:buClr>
                <a:srgbClr val="000000"/>
              </a:buClr>
              <a:buSzPts val="2100"/>
              <a:buFont typeface="Helvetica Neue Light"/>
              <a:buChar char="•"/>
              <a:defRPr sz="2800"/>
            </a:lvl4pPr>
            <a:lvl5pPr indent="-361950" lvl="4" marL="2286000" algn="l">
              <a:lnSpc>
                <a:spcPct val="100000"/>
              </a:lnSpc>
              <a:spcBef>
                <a:spcPts val="3200"/>
              </a:spcBef>
              <a:spcAft>
                <a:spcPts val="0"/>
              </a:spcAft>
              <a:buClr>
                <a:srgbClr val="000000"/>
              </a:buClr>
              <a:buSzPts val="2100"/>
              <a:buFont typeface="Helvetica Neue Light"/>
              <a:buChar char="•"/>
              <a:defRPr sz="28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37" name="Google Shape;37;p23"/>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38" name="Shape 38"/>
        <p:cNvGrpSpPr/>
        <p:nvPr/>
      </p:nvGrpSpPr>
      <p:grpSpPr>
        <a:xfrm>
          <a:off x="0" y="0"/>
          <a:ext cx="0" cy="0"/>
          <a:chOff x="0" y="0"/>
          <a:chExt cx="0" cy="0"/>
        </a:xfrm>
      </p:grpSpPr>
      <p:sp>
        <p:nvSpPr>
          <p:cNvPr id="39" name="Google Shape;39;p24"/>
          <p:cNvSpPr txBox="1"/>
          <p:nvPr>
            <p:ph idx="1" type="body"/>
          </p:nvPr>
        </p:nvSpPr>
        <p:spPr>
          <a:xfrm>
            <a:off x="952500" y="1270000"/>
            <a:ext cx="11099800" cy="7213600"/>
          </a:xfrm>
          <a:prstGeom prst="rect">
            <a:avLst/>
          </a:prstGeom>
          <a:noFill/>
          <a:ln>
            <a:noFill/>
          </a:ln>
        </p:spPr>
        <p:txBody>
          <a:bodyPr anchorCtr="0" anchor="ctr" bIns="50800" lIns="50800" spcFirstLastPara="1" rIns="50800" wrap="square" tIns="50800">
            <a:normAutofit/>
          </a:bodyPr>
          <a:lstStyle>
            <a:lvl1pPr indent="-314325" lvl="0" marL="457200" algn="l">
              <a:lnSpc>
                <a:spcPct val="100000"/>
              </a:lnSpc>
              <a:spcBef>
                <a:spcPts val="4200"/>
              </a:spcBef>
              <a:spcAft>
                <a:spcPts val="0"/>
              </a:spcAft>
              <a:buClr>
                <a:srgbClr val="000000"/>
              </a:buClr>
              <a:buSzPts val="1350"/>
              <a:buChar char="•"/>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0" name="Google Shape;40;p24"/>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41" name="Shape 41"/>
        <p:cNvGrpSpPr/>
        <p:nvPr/>
      </p:nvGrpSpPr>
      <p:grpSpPr>
        <a:xfrm>
          <a:off x="0" y="0"/>
          <a:ext cx="0" cy="0"/>
          <a:chOff x="0" y="0"/>
          <a:chExt cx="0" cy="0"/>
        </a:xfrm>
      </p:grpSpPr>
      <p:sp>
        <p:nvSpPr>
          <p:cNvPr id="42" name="Google Shape;42;p25"/>
          <p:cNvSpPr/>
          <p:nvPr>
            <p:ph idx="2" type="pic"/>
          </p:nvPr>
        </p:nvSpPr>
        <p:spPr>
          <a:xfrm>
            <a:off x="6680200" y="5026947"/>
            <a:ext cx="6057901" cy="404070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3" name="Google Shape;43;p25"/>
          <p:cNvSpPr/>
          <p:nvPr>
            <p:ph idx="3" type="pic"/>
          </p:nvPr>
        </p:nvSpPr>
        <p:spPr>
          <a:xfrm>
            <a:off x="6502400" y="886747"/>
            <a:ext cx="5867400" cy="3911601"/>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4" name="Google Shape;44;p25"/>
          <p:cNvSpPr/>
          <p:nvPr>
            <p:ph idx="4" type="pic"/>
          </p:nvPr>
        </p:nvSpPr>
        <p:spPr>
          <a:xfrm>
            <a:off x="-2374900" y="889000"/>
            <a:ext cx="11976100" cy="798406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5" name="Google Shape;45;p25"/>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6"/>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1pPr>
            <a:lvl2pPr lvl="1"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2pPr>
            <a:lvl3pPr lvl="2"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3pPr>
            <a:lvl4pPr lvl="3"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4pPr>
            <a:lvl5pPr lvl="4"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5pPr>
            <a:lvl6pPr lvl="5"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6pPr>
            <a:lvl7pPr lvl="6"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7pPr>
            <a:lvl8pPr lvl="7"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8pPr>
            <a:lvl9pPr lvl="8"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9pPr>
          </a:lstStyle>
          <a:p/>
        </p:txBody>
      </p:sp>
      <p:sp>
        <p:nvSpPr>
          <p:cNvPr id="7" name="Google Shape;7;p16"/>
          <p:cNvSpPr txBox="1"/>
          <p:nvPr>
            <p:ph idx="1" type="body"/>
          </p:nvPr>
        </p:nvSpPr>
        <p:spPr>
          <a:xfrm>
            <a:off x="952500" y="2603500"/>
            <a:ext cx="11099800" cy="6286500"/>
          </a:xfrm>
          <a:prstGeom prst="rect">
            <a:avLst/>
          </a:prstGeom>
          <a:noFill/>
          <a:ln>
            <a:noFill/>
          </a:ln>
        </p:spPr>
        <p:txBody>
          <a:bodyPr anchorCtr="0" anchor="ctr" bIns="50800" lIns="50800" spcFirstLastPara="1" rIns="50800" wrap="square" tIns="50800">
            <a:normAutofit/>
          </a:bodyPr>
          <a:lstStyle>
            <a:lvl1pPr indent="-400050" lvl="0" marL="4572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indent="-400050" lvl="1" marL="9144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indent="-400050" lvl="2" marL="13716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indent="-400050" lvl="3" marL="18288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indent="-400050" lvl="4" marL="22860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indent="-400050" lvl="5" marL="27432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indent="-400050" lvl="6" marL="32004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indent="-400050" lvl="7" marL="36576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indent="-400050" lvl="8" marL="41148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8" name="Google Shape;8;p16"/>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descr="Logo, company name&#10;&#10;Description automatically generated" id="59" name="Google Shape;59;p1"/>
          <p:cNvPicPr preferRelativeResize="0"/>
          <p:nvPr/>
        </p:nvPicPr>
        <p:blipFill rotWithShape="1">
          <a:blip r:embed="rId3">
            <a:alphaModFix/>
          </a:blip>
          <a:srcRect b="42672" l="0" r="0" t="24752"/>
          <a:stretch/>
        </p:blipFill>
        <p:spPr>
          <a:xfrm>
            <a:off x="876964" y="2139986"/>
            <a:ext cx="11250868" cy="3072393"/>
          </a:xfrm>
          <a:prstGeom prst="rect">
            <a:avLst/>
          </a:prstGeom>
          <a:noFill/>
          <a:ln>
            <a:noFill/>
          </a:ln>
        </p:spPr>
      </p:pic>
      <p:sp>
        <p:nvSpPr>
          <p:cNvPr id="60" name="Google Shape;60;p1"/>
          <p:cNvSpPr/>
          <p:nvPr/>
        </p:nvSpPr>
        <p:spPr>
          <a:xfrm>
            <a:off x="0" y="6576451"/>
            <a:ext cx="13004700" cy="1972500"/>
          </a:xfrm>
          <a:prstGeom prst="rect">
            <a:avLst/>
          </a:prstGeom>
          <a:solidFill>
            <a:schemeClr val="accent5"/>
          </a:solidFill>
          <a:ln>
            <a:noFill/>
          </a:ln>
          <a:effectLst>
            <a:outerShdw rotWithShape="0" dir="5400000" dist="50800">
              <a:srgbClr val="024B90">
                <a:alpha val="1176"/>
              </a:srgbClr>
            </a:outerShdw>
          </a:effectLst>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61" name="Google Shape;61;p1"/>
          <p:cNvSpPr/>
          <p:nvPr/>
        </p:nvSpPr>
        <p:spPr>
          <a:xfrm>
            <a:off x="1147849" y="7008750"/>
            <a:ext cx="10709100" cy="1107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6600"/>
              <a:buFont typeface="Gill Sans"/>
              <a:buNone/>
            </a:pPr>
            <a:r>
              <a:rPr b="0" i="0" lang="en-GB" sz="6600" u="none" cap="none" strike="noStrike">
                <a:solidFill>
                  <a:schemeClr val="lt1"/>
                </a:solidFill>
                <a:latin typeface="Gill Sans"/>
                <a:ea typeface="Gill Sans"/>
                <a:cs typeface="Gill Sans"/>
                <a:sym typeface="Gill Sans"/>
              </a:rPr>
              <a:t>Romans</a:t>
            </a:r>
            <a:endParaRPr b="0" i="0" sz="6600" u="none" cap="none" strike="noStrike">
              <a:solidFill>
                <a:schemeClr val="lt1"/>
              </a:solidFill>
              <a:latin typeface="Gill Sans"/>
              <a:ea typeface="Gill Sans"/>
              <a:cs typeface="Gill Sans"/>
              <a:sym typeface="Gill Sans"/>
            </a:endParaRPr>
          </a:p>
        </p:txBody>
      </p:sp>
      <p:sp>
        <p:nvSpPr>
          <p:cNvPr id="62" name="Google Shape;62;p1"/>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0"/>
          <p:cNvSpPr/>
          <p:nvPr/>
        </p:nvSpPr>
        <p:spPr>
          <a:xfrm>
            <a:off x="8466" y="8466"/>
            <a:ext cx="12987868" cy="9736668"/>
          </a:xfrm>
          <a:prstGeom prst="rect">
            <a:avLst/>
          </a:prstGeom>
          <a:noFill/>
          <a:ln cap="flat" cmpd="sng" w="342900">
            <a:solidFill>
              <a:srgbClr val="02AEEE"/>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chemeClr val="accent5"/>
              </a:buClr>
              <a:buSzPts val="3600"/>
              <a:buFont typeface="Helvetica Neue Light"/>
              <a:buNone/>
            </a:pPr>
            <a:r>
              <a:t/>
            </a:r>
            <a:endParaRPr b="0" i="0" sz="3600" u="none" cap="none" strike="noStrike">
              <a:solidFill>
                <a:srgbClr val="02AEEE"/>
              </a:solidFill>
              <a:latin typeface="Helvetica Neue Light"/>
              <a:ea typeface="Helvetica Neue Light"/>
              <a:cs typeface="Helvetica Neue Light"/>
              <a:sym typeface="Helvetica Neue Light"/>
            </a:endParaRPr>
          </a:p>
        </p:txBody>
      </p:sp>
      <p:cxnSp>
        <p:nvCxnSpPr>
          <p:cNvPr id="185" name="Google Shape;185;p10"/>
          <p:cNvCxnSpPr/>
          <p:nvPr/>
        </p:nvCxnSpPr>
        <p:spPr>
          <a:xfrm>
            <a:off x="1066800" y="4876800"/>
            <a:ext cx="10871200" cy="0"/>
          </a:xfrm>
          <a:prstGeom prst="straightConnector1">
            <a:avLst/>
          </a:prstGeom>
          <a:noFill/>
          <a:ln cap="rnd" cmpd="sng" w="38100">
            <a:solidFill>
              <a:srgbClr val="000000"/>
            </a:solidFill>
            <a:prstDash val="dashDot"/>
            <a:miter lim="400000"/>
            <a:headEnd len="sm" w="sm" type="none"/>
            <a:tailEnd len="sm" w="sm" type="none"/>
          </a:ln>
        </p:spPr>
      </p:cxnSp>
      <p:cxnSp>
        <p:nvCxnSpPr>
          <p:cNvPr id="186" name="Google Shape;186;p10"/>
          <p:cNvCxnSpPr/>
          <p:nvPr/>
        </p:nvCxnSpPr>
        <p:spPr>
          <a:xfrm>
            <a:off x="8551333" y="5753100"/>
            <a:ext cx="3270894" cy="0"/>
          </a:xfrm>
          <a:prstGeom prst="straightConnector1">
            <a:avLst/>
          </a:prstGeom>
          <a:noFill/>
          <a:ln cap="rnd" cmpd="sng" w="38100">
            <a:solidFill>
              <a:srgbClr val="000000"/>
            </a:solidFill>
            <a:prstDash val="dashDot"/>
            <a:miter lim="400000"/>
            <a:headEnd len="sm" w="sm" type="none"/>
            <a:tailEnd len="sm" w="sm" type="none"/>
          </a:ln>
        </p:spPr>
      </p:cxnSp>
      <p:sp>
        <p:nvSpPr>
          <p:cNvPr id="187" name="Google Shape;187;p10"/>
          <p:cNvSpPr txBox="1"/>
          <p:nvPr/>
        </p:nvSpPr>
        <p:spPr>
          <a:xfrm>
            <a:off x="7558177" y="5268172"/>
            <a:ext cx="1021112" cy="65659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Date</a:t>
            </a:r>
            <a:endParaRPr b="0" i="0" sz="1400" u="none" cap="none" strike="noStrike">
              <a:solidFill>
                <a:srgbClr val="000000"/>
              </a:solidFill>
              <a:latin typeface="Arial"/>
              <a:ea typeface="Arial"/>
              <a:cs typeface="Arial"/>
              <a:sym typeface="Arial"/>
            </a:endParaRPr>
          </a:p>
        </p:txBody>
      </p:sp>
      <p:sp>
        <p:nvSpPr>
          <p:cNvPr id="188" name="Google Shape;188;p10"/>
          <p:cNvSpPr txBox="1"/>
          <p:nvPr/>
        </p:nvSpPr>
        <p:spPr>
          <a:xfrm>
            <a:off x="665929" y="5268171"/>
            <a:ext cx="1428275" cy="65659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Signed</a:t>
            </a:r>
            <a:r>
              <a:rPr b="0" i="0" lang="en-GB" sz="3600" u="none" cap="none" strike="noStrike">
                <a:solidFill>
                  <a:srgbClr val="000000"/>
                </a:solidFill>
                <a:latin typeface="Helvetica Neue Light"/>
                <a:ea typeface="Helvetica Neue Light"/>
                <a:cs typeface="Helvetica Neue Light"/>
                <a:sym typeface="Helvetica Neue Light"/>
              </a:rPr>
              <a:t> </a:t>
            </a:r>
            <a:endParaRPr b="0" i="0" sz="1400" u="none" cap="none" strike="noStrike">
              <a:solidFill>
                <a:srgbClr val="000000"/>
              </a:solidFill>
              <a:latin typeface="Arial"/>
              <a:ea typeface="Arial"/>
              <a:cs typeface="Arial"/>
              <a:sym typeface="Arial"/>
            </a:endParaRPr>
          </a:p>
        </p:txBody>
      </p:sp>
      <p:cxnSp>
        <p:nvCxnSpPr>
          <p:cNvPr id="189" name="Google Shape;189;p10"/>
          <p:cNvCxnSpPr/>
          <p:nvPr/>
        </p:nvCxnSpPr>
        <p:spPr>
          <a:xfrm>
            <a:off x="2252962" y="5762360"/>
            <a:ext cx="5011439" cy="1"/>
          </a:xfrm>
          <a:prstGeom prst="straightConnector1">
            <a:avLst/>
          </a:prstGeom>
          <a:noFill/>
          <a:ln cap="rnd" cmpd="sng" w="38100">
            <a:solidFill>
              <a:srgbClr val="000000"/>
            </a:solidFill>
            <a:prstDash val="dashDot"/>
            <a:miter lim="400000"/>
            <a:headEnd len="sm" w="sm" type="none"/>
            <a:tailEnd len="sm" w="sm" type="none"/>
          </a:ln>
        </p:spPr>
      </p:cxnSp>
      <p:sp>
        <p:nvSpPr>
          <p:cNvPr id="190" name="Google Shape;190;p10"/>
          <p:cNvSpPr txBox="1"/>
          <p:nvPr/>
        </p:nvSpPr>
        <p:spPr>
          <a:xfrm>
            <a:off x="2561281" y="5094965"/>
            <a:ext cx="3970639" cy="7797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2AEEE"/>
              </a:buClr>
              <a:buSzPts val="4400"/>
              <a:buFont typeface="Arial"/>
              <a:buNone/>
            </a:pPr>
            <a:r>
              <a:rPr b="0" i="0" lang="en-GB" sz="4400" u="none" cap="none" strike="noStrike">
                <a:solidFill>
                  <a:srgbClr val="02AEEE"/>
                </a:solidFill>
                <a:latin typeface="Arial"/>
                <a:ea typeface="Arial"/>
                <a:cs typeface="Arial"/>
                <a:sym typeface="Arial"/>
              </a:rPr>
              <a:t>Vocabulary</a:t>
            </a:r>
            <a:r>
              <a:rPr b="0" i="0" lang="en-GB" sz="3600" u="none" cap="none" strike="noStrike">
                <a:solidFill>
                  <a:srgbClr val="02AEEE"/>
                </a:solidFill>
                <a:latin typeface="Arial"/>
                <a:ea typeface="Arial"/>
                <a:cs typeface="Arial"/>
                <a:sym typeface="Arial"/>
              </a:rPr>
              <a:t> Ninja</a:t>
            </a:r>
            <a:endParaRPr b="0" i="0" sz="1400" u="none" cap="none" strike="noStrike">
              <a:solidFill>
                <a:srgbClr val="000000"/>
              </a:solidFill>
              <a:latin typeface="Arial"/>
              <a:ea typeface="Arial"/>
              <a:cs typeface="Arial"/>
              <a:sym typeface="Arial"/>
            </a:endParaRPr>
          </a:p>
        </p:txBody>
      </p:sp>
      <p:sp>
        <p:nvSpPr>
          <p:cNvPr id="191" name="Google Shape;191;p10"/>
          <p:cNvSpPr txBox="1"/>
          <p:nvPr/>
        </p:nvSpPr>
        <p:spPr>
          <a:xfrm>
            <a:off x="1124721" y="6369499"/>
            <a:ext cx="10755358" cy="144142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900"/>
              <a:buFont typeface="Gill Sans"/>
              <a:buNone/>
            </a:pPr>
            <a:r>
              <a:rPr b="0" i="0" lang="en-GB" sz="2900" u="none" cap="none" strike="noStrike">
                <a:solidFill>
                  <a:srgbClr val="000000"/>
                </a:solidFill>
                <a:latin typeface="Gill Sans"/>
                <a:ea typeface="Gill Sans"/>
                <a:cs typeface="Gill Sans"/>
                <a:sym typeface="Gill Sans"/>
              </a:rPr>
              <a:t>This little ninja has shown unrivalled levels of commitment, guile and creativity in their use of vocabulary! Vocabulary used in discussion, writing, reading and everyday life. They are a true vocabulary ninja!</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192" name="Google Shape;192;p10"/>
          <p:cNvPicPr preferRelativeResize="0"/>
          <p:nvPr/>
        </p:nvPicPr>
        <p:blipFill rotWithShape="1">
          <a:blip r:embed="rId3">
            <a:alphaModFix/>
          </a:blip>
          <a:srcRect b="42672" l="0" r="0" t="24752"/>
          <a:stretch/>
        </p:blipFill>
        <p:spPr>
          <a:xfrm>
            <a:off x="6654909" y="7885913"/>
            <a:ext cx="6360934" cy="1737047"/>
          </a:xfrm>
          <a:prstGeom prst="rect">
            <a:avLst/>
          </a:prstGeom>
          <a:noFill/>
          <a:ln>
            <a:noFill/>
          </a:ln>
        </p:spPr>
      </p:pic>
      <p:pic>
        <p:nvPicPr>
          <p:cNvPr descr="Text&#10;&#10;Description automatically generated with low confidence" id="193" name="Google Shape;193;p10"/>
          <p:cNvPicPr preferRelativeResize="0"/>
          <p:nvPr/>
        </p:nvPicPr>
        <p:blipFill rotWithShape="1">
          <a:blip r:embed="rId4">
            <a:alphaModFix/>
          </a:blip>
          <a:srcRect b="63611" l="6173" r="31245" t="9250"/>
          <a:stretch/>
        </p:blipFill>
        <p:spPr>
          <a:xfrm>
            <a:off x="1618804" y="476474"/>
            <a:ext cx="9767192" cy="32731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1"/>
          <p:cNvSpPr txBox="1"/>
          <p:nvPr/>
        </p:nvSpPr>
        <p:spPr>
          <a:xfrm>
            <a:off x="23662" y="9277482"/>
            <a:ext cx="359074"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11</a:t>
            </a:r>
            <a:endParaRPr b="0" i="0" sz="2000" u="none" cap="none" strike="noStrike">
              <a:solidFill>
                <a:srgbClr val="000000"/>
              </a:solidFill>
              <a:latin typeface="Gill Sans"/>
              <a:ea typeface="Gill Sans"/>
              <a:cs typeface="Gill Sans"/>
              <a:sym typeface="Gill Sans"/>
            </a:endParaRPr>
          </a:p>
        </p:txBody>
      </p:sp>
      <p:sp>
        <p:nvSpPr>
          <p:cNvPr id="199" name="Google Shape;199;p11"/>
          <p:cNvSpPr txBox="1"/>
          <p:nvPr/>
        </p:nvSpPr>
        <p:spPr>
          <a:xfrm>
            <a:off x="165224" y="1326685"/>
            <a:ext cx="12502331" cy="97975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As the </a:t>
            </a:r>
            <a:r>
              <a:rPr b="1" i="0" lang="en-GB" sz="1900" u="none" cap="none" strike="noStrike">
                <a:solidFill>
                  <a:schemeClr val="dk1"/>
                </a:solidFill>
                <a:latin typeface="Gill Sans"/>
                <a:ea typeface="Gill Sans"/>
                <a:cs typeface="Gill Sans"/>
                <a:sym typeface="Gill Sans"/>
              </a:rPr>
              <a:t>Ninja</a:t>
            </a:r>
            <a:r>
              <a:rPr b="0" i="0" lang="en-GB" sz="1900" u="none" cap="none" strike="noStrike">
                <a:solidFill>
                  <a:srgbClr val="000000"/>
                </a:solidFill>
                <a:latin typeface="Gill Sans"/>
                <a:ea typeface="Gill Sans"/>
                <a:cs typeface="Gill Sans"/>
                <a:sym typeface="Gill Sans"/>
              </a:rPr>
              <a:t> has alluded to earlier, these vocabulary resources need to be supported by direct teaching. Teaching where misconceptions can be addressed and the correct meaning, spelling and varied forms of each word can be discussed, modelled and shared.</a:t>
            </a:r>
            <a:endParaRPr b="0" i="0" sz="1400" u="none" cap="none" strike="noStrike">
              <a:solidFill>
                <a:srgbClr val="000000"/>
              </a:solidFill>
              <a:latin typeface="Arial"/>
              <a:ea typeface="Arial"/>
              <a:cs typeface="Arial"/>
              <a:sym typeface="Arial"/>
            </a:endParaRPr>
          </a:p>
        </p:txBody>
      </p:sp>
      <p:sp>
        <p:nvSpPr>
          <p:cNvPr id="200" name="Google Shape;200;p11"/>
          <p:cNvSpPr txBox="1"/>
          <p:nvPr/>
        </p:nvSpPr>
        <p:spPr>
          <a:xfrm>
            <a:off x="203199" y="2354852"/>
            <a:ext cx="6072676" cy="1210588"/>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HELLO</a:t>
            </a:r>
            <a:r>
              <a:rPr b="0" i="0" lang="en-GB" sz="1800" u="none" cap="none" strike="noStrike">
                <a:solidFill>
                  <a:schemeClr val="dk1"/>
                </a:solidFill>
                <a:latin typeface="Gill Sans"/>
                <a:ea typeface="Gill Sans"/>
                <a:cs typeface="Gill Sans"/>
                <a:sym typeface="Gill Sans"/>
              </a:rPr>
              <a:t> - A logical place to start with the word banks might be to identify which words the children already understand. If you are confident they can use a word with accuracy and control, then great! Let’s investigate the rest. </a:t>
            </a:r>
            <a:endParaRPr b="0" i="0" sz="1400" u="none" cap="none" strike="noStrike">
              <a:solidFill>
                <a:srgbClr val="000000"/>
              </a:solidFill>
              <a:latin typeface="Arial"/>
              <a:ea typeface="Arial"/>
              <a:cs typeface="Arial"/>
              <a:sym typeface="Arial"/>
            </a:endParaRPr>
          </a:p>
        </p:txBody>
      </p:sp>
      <p:sp>
        <p:nvSpPr>
          <p:cNvPr id="201" name="Google Shape;201;p11"/>
          <p:cNvSpPr txBox="1"/>
          <p:nvPr/>
        </p:nvSpPr>
        <p:spPr>
          <a:xfrm>
            <a:off x="203199" y="3640409"/>
            <a:ext cx="6072676"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PEOPLE TO REMEMBER</a:t>
            </a:r>
            <a:r>
              <a:rPr b="0" i="0" lang="en-GB" sz="1800" u="none" cap="none" strike="noStrike">
                <a:solidFill>
                  <a:schemeClr val="dk1"/>
                </a:solidFill>
                <a:latin typeface="Gill Sans"/>
                <a:ea typeface="Gill Sans"/>
                <a:cs typeface="Gill Sans"/>
                <a:sym typeface="Gill Sans"/>
              </a:rPr>
              <a:t> - This section could be used   in a variety of ways. Topic bookmarks, writing checklists, topic report writing aids, it’s really up to you. Each list of words have been carefully selected to help pupils create and enhance understanding of each specific area.</a:t>
            </a:r>
            <a:endParaRPr b="0" i="0" sz="1400" u="none" cap="none" strike="noStrike">
              <a:solidFill>
                <a:srgbClr val="000000"/>
              </a:solidFill>
              <a:latin typeface="Arial"/>
              <a:ea typeface="Arial"/>
              <a:cs typeface="Arial"/>
              <a:sym typeface="Arial"/>
            </a:endParaRPr>
          </a:p>
        </p:txBody>
      </p:sp>
      <p:sp>
        <p:nvSpPr>
          <p:cNvPr id="202" name="Google Shape;202;p11"/>
          <p:cNvSpPr txBox="1"/>
          <p:nvPr/>
        </p:nvSpPr>
        <p:spPr>
          <a:xfrm>
            <a:off x="203198" y="5200549"/>
            <a:ext cx="6072677"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NOUNS</a:t>
            </a:r>
            <a:r>
              <a:rPr b="0" i="0" lang="en-GB" sz="1800" u="none" cap="none" strike="noStrike">
                <a:solidFill>
                  <a:schemeClr val="dk1"/>
                </a:solidFill>
                <a:latin typeface="Gill Sans"/>
                <a:ea typeface="Gill Sans"/>
                <a:cs typeface="Gill Sans"/>
                <a:sym typeface="Gill Sans"/>
              </a:rPr>
              <a:t> - This section provides nouns (words that identify people, groups, objects, places, emotions) associated with the topic. Great for reports or any type of writing linked to your topic. Dive deeper and discuss the type of nouns - proper, common, collective and abstract - Remember to ask WHY. Can you discover more?</a:t>
            </a:r>
            <a:endParaRPr b="0" i="0" sz="1400" u="none" cap="none" strike="noStrike">
              <a:solidFill>
                <a:srgbClr val="000000"/>
              </a:solidFill>
              <a:latin typeface="Arial"/>
              <a:ea typeface="Arial"/>
              <a:cs typeface="Arial"/>
              <a:sym typeface="Arial"/>
            </a:endParaRPr>
          </a:p>
        </p:txBody>
      </p:sp>
      <p:sp>
        <p:nvSpPr>
          <p:cNvPr id="203" name="Google Shape;203;p11"/>
          <p:cNvSpPr txBox="1"/>
          <p:nvPr/>
        </p:nvSpPr>
        <p:spPr>
          <a:xfrm>
            <a:off x="203198" y="7037162"/>
            <a:ext cx="6072677"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VERBS</a:t>
            </a:r>
            <a:r>
              <a:rPr b="0" i="0" lang="en-GB" sz="1800" u="none" cap="none" strike="noStrike">
                <a:solidFill>
                  <a:schemeClr val="dk1"/>
                </a:solidFill>
                <a:latin typeface="Gill Sans"/>
                <a:ea typeface="Gill Sans"/>
                <a:cs typeface="Gill Sans"/>
                <a:sym typeface="Gill Sans"/>
              </a:rPr>
              <a:t> - This section provides verbs (being, doing and having type words) associated with the topic. Believe it or not, verbs are also amazing for describing, adjectives are great, but verbs rock! These words have been specifically selected to enhance pupil’s description. Remember to discuss verb forms, past, present, perfect, linking to subject verb agreements.</a:t>
            </a:r>
            <a:endParaRPr b="0" i="0" sz="1400" u="none" cap="none" strike="noStrike">
              <a:solidFill>
                <a:srgbClr val="000000"/>
              </a:solidFill>
              <a:latin typeface="Arial"/>
              <a:ea typeface="Arial"/>
              <a:cs typeface="Arial"/>
              <a:sym typeface="Arial"/>
            </a:endParaRPr>
          </a:p>
        </p:txBody>
      </p:sp>
      <p:sp>
        <p:nvSpPr>
          <p:cNvPr id="204" name="Google Shape;204;p11"/>
          <p:cNvSpPr txBox="1"/>
          <p:nvPr/>
        </p:nvSpPr>
        <p:spPr>
          <a:xfrm>
            <a:off x="6467561" y="2354852"/>
            <a:ext cx="6199994"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ADJECTIVES</a:t>
            </a:r>
            <a:r>
              <a:rPr b="0" i="0" lang="en-GB" sz="1800" u="none" cap="none" strike="noStrike">
                <a:solidFill>
                  <a:schemeClr val="dk1"/>
                </a:solidFill>
                <a:latin typeface="Gill Sans"/>
                <a:ea typeface="Gill Sans"/>
                <a:cs typeface="Gill Sans"/>
                <a:sym typeface="Gill Sans"/>
              </a:rPr>
              <a:t> - These words will take your pupil’s descriptive powers to a new level! You must teach them first, be selective and think carefully about what you are teaching and context - discuss why pupils think these words might have been chosen. Pupil’s subject knowledge will need to be secure to effectively use these words. </a:t>
            </a:r>
            <a:endParaRPr b="0" i="0" sz="1400" u="none" cap="none" strike="noStrike">
              <a:solidFill>
                <a:srgbClr val="000000"/>
              </a:solidFill>
              <a:latin typeface="Arial"/>
              <a:ea typeface="Arial"/>
              <a:cs typeface="Arial"/>
              <a:sym typeface="Arial"/>
            </a:endParaRPr>
          </a:p>
        </p:txBody>
      </p:sp>
      <p:sp>
        <p:nvSpPr>
          <p:cNvPr id="205" name="Google Shape;205;p11"/>
          <p:cNvSpPr txBox="1"/>
          <p:nvPr/>
        </p:nvSpPr>
        <p:spPr>
          <a:xfrm>
            <a:off x="6502400" y="4167850"/>
            <a:ext cx="6165155"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NOUNS, VERBS AND ADJECTIVES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800"/>
              <a:buFont typeface="Gill Sans"/>
              <a:buNone/>
            </a:pPr>
            <a:r>
              <a:rPr b="0" i="0" lang="en-GB" sz="1800" u="none" cap="none" strike="noStrike">
                <a:solidFill>
                  <a:schemeClr val="dk1"/>
                </a:solidFill>
                <a:latin typeface="Gill Sans"/>
                <a:ea typeface="Gill Sans"/>
                <a:cs typeface="Gill Sans"/>
                <a:sym typeface="Gill Sans"/>
              </a:rPr>
              <a:t>These resources could be used in an unlimited amount of ways. One specific way you might choose to unlock a specific word, is to use the </a:t>
            </a:r>
            <a:r>
              <a:rPr b="1" i="0" lang="en-GB" sz="1800" u="none" cap="none" strike="noStrike">
                <a:solidFill>
                  <a:schemeClr val="dk1"/>
                </a:solidFill>
                <a:latin typeface="Gill Sans"/>
                <a:ea typeface="Gill Sans"/>
                <a:cs typeface="Gill Sans"/>
                <a:sym typeface="Gill Sans"/>
              </a:rPr>
              <a:t>Vocabulary Laboratory</a:t>
            </a:r>
            <a:r>
              <a:rPr b="0" i="0" lang="en-GB" sz="1800" u="none" cap="none" strike="noStrike">
                <a:solidFill>
                  <a:schemeClr val="dk1"/>
                </a:solidFill>
                <a:latin typeface="Gill Sans"/>
                <a:ea typeface="Gill Sans"/>
                <a:cs typeface="Gill Sans"/>
                <a:sym typeface="Gill Sans"/>
              </a:rPr>
              <a:t> sheet on page 8. This activity is specifically designed to breakdown a pupil’s understanding of a single word!</a:t>
            </a:r>
            <a:endParaRPr b="0" i="0" sz="1400" u="none" cap="none" strike="noStrike">
              <a:solidFill>
                <a:srgbClr val="000000"/>
              </a:solidFill>
              <a:latin typeface="Arial"/>
              <a:ea typeface="Arial"/>
              <a:cs typeface="Arial"/>
              <a:sym typeface="Arial"/>
            </a:endParaRPr>
          </a:p>
        </p:txBody>
      </p:sp>
      <p:sp>
        <p:nvSpPr>
          <p:cNvPr id="206" name="Google Shape;206;p11"/>
          <p:cNvSpPr txBox="1"/>
          <p:nvPr/>
        </p:nvSpPr>
        <p:spPr>
          <a:xfrm>
            <a:off x="6502400" y="5980848"/>
            <a:ext cx="6165155"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SYNONYM ALLEY</a:t>
            </a:r>
            <a:r>
              <a:rPr b="0" i="0" lang="en-GB" sz="1800" u="none" cap="none" strike="noStrike">
                <a:solidFill>
                  <a:schemeClr val="dk1"/>
                </a:solidFill>
                <a:latin typeface="Gill Sans"/>
                <a:ea typeface="Gill Sans"/>
                <a:cs typeface="Gill Sans"/>
                <a:sym typeface="Gill Sans"/>
              </a:rPr>
              <a:t> - Synonym Alley has been created to help explore topic vocabulary synonyms (words that share the same meaning). Simply draw a line from the word on the left to the right. The ninja has also provided a blank template on page 15 for you to create your own.</a:t>
            </a:r>
            <a:endParaRPr b="0" i="0" sz="1400" u="none" cap="none" strike="noStrike">
              <a:solidFill>
                <a:srgbClr val="000000"/>
              </a:solidFill>
              <a:latin typeface="Arial"/>
              <a:ea typeface="Arial"/>
              <a:cs typeface="Arial"/>
              <a:sym typeface="Arial"/>
            </a:endParaRPr>
          </a:p>
        </p:txBody>
      </p:sp>
      <p:pic>
        <p:nvPicPr>
          <p:cNvPr descr="Text&#10;&#10;Description automatically generated" id="207" name="Google Shape;207;p11"/>
          <p:cNvPicPr preferRelativeResize="0"/>
          <p:nvPr/>
        </p:nvPicPr>
        <p:blipFill rotWithShape="1">
          <a:blip r:embed="rId3">
            <a:alphaModFix/>
          </a:blip>
          <a:srcRect b="45236" l="9783" r="9355" t="39911"/>
          <a:stretch/>
        </p:blipFill>
        <p:spPr>
          <a:xfrm>
            <a:off x="-109703" y="139583"/>
            <a:ext cx="13111453" cy="1354714"/>
          </a:xfrm>
          <a:prstGeom prst="rect">
            <a:avLst/>
          </a:prstGeom>
          <a:noFill/>
          <a:ln>
            <a:noFill/>
          </a:ln>
        </p:spPr>
      </p:pic>
      <p:pic>
        <p:nvPicPr>
          <p:cNvPr descr="Logo, company name&#10;&#10;Description automatically generated" id="208" name="Google Shape;208;p11"/>
          <p:cNvPicPr preferRelativeResize="0"/>
          <p:nvPr/>
        </p:nvPicPr>
        <p:blipFill rotWithShape="1">
          <a:blip r:embed="rId4">
            <a:alphaModFix/>
          </a:blip>
          <a:srcRect b="42672" l="0" r="0" t="24752"/>
          <a:stretch/>
        </p:blipFill>
        <p:spPr>
          <a:xfrm>
            <a:off x="6654909" y="7885913"/>
            <a:ext cx="6360934" cy="1737047"/>
          </a:xfrm>
          <a:prstGeom prst="rect">
            <a:avLst/>
          </a:prstGeom>
          <a:noFill/>
          <a:ln>
            <a:noFill/>
          </a:ln>
        </p:spPr>
      </p:pic>
      <p:sp>
        <p:nvSpPr>
          <p:cNvPr id="209" name="Google Shape;209;p11"/>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2"/>
          <p:cNvSpPr txBox="1"/>
          <p:nvPr/>
        </p:nvSpPr>
        <p:spPr>
          <a:xfrm>
            <a:off x="23662" y="9277482"/>
            <a:ext cx="359074"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000"/>
              <a:buFont typeface="Gill Sans"/>
              <a:buNone/>
            </a:pPr>
            <a:r>
              <a:rPr b="0" i="0" lang="en-GB" sz="2000" u="none" cap="none" strike="noStrike">
                <a:solidFill>
                  <a:schemeClr val="dk1"/>
                </a:solidFill>
                <a:latin typeface="Gill Sans"/>
                <a:ea typeface="Gill Sans"/>
                <a:cs typeface="Gill Sans"/>
                <a:sym typeface="Gill Sans"/>
              </a:rPr>
              <a:t>12</a:t>
            </a:r>
            <a:endParaRPr b="0" i="0" sz="2000" u="none" cap="none" strike="noStrike">
              <a:solidFill>
                <a:schemeClr val="dk1"/>
              </a:solidFill>
              <a:latin typeface="Gill Sans"/>
              <a:ea typeface="Gill Sans"/>
              <a:cs typeface="Gill Sans"/>
              <a:sym typeface="Gill Sans"/>
            </a:endParaRPr>
          </a:p>
        </p:txBody>
      </p:sp>
      <p:sp>
        <p:nvSpPr>
          <p:cNvPr id="215" name="Google Shape;215;p12"/>
          <p:cNvSpPr txBox="1"/>
          <p:nvPr/>
        </p:nvSpPr>
        <p:spPr>
          <a:xfrm>
            <a:off x="254748" y="1411507"/>
            <a:ext cx="6015987" cy="2041585"/>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VOCABULARY LABORATORY</a:t>
            </a:r>
            <a:r>
              <a:rPr b="0" i="0" lang="en-GB" sz="1800" u="none" cap="none" strike="noStrike">
                <a:solidFill>
                  <a:schemeClr val="dk1"/>
                </a:solidFill>
                <a:latin typeface="Gill Sans"/>
                <a:ea typeface="Gill Sans"/>
                <a:cs typeface="Gill Sans"/>
                <a:sym typeface="Gill Sans"/>
              </a:rPr>
              <a:t> - The Vocabulary Lab is a word technician’s dream. Like Frankenstein himself, words have many forms, pieces and meanings. The Vocabulary Laboratory is the perfect activity to operate on a word, dissect it and see exactly how it works! Preparation is key here, know what each word has to offer! Choose from the Ninja’s extensive banks or choose your own!</a:t>
            </a:r>
            <a:endParaRPr b="0" i="0" sz="1400" u="none" cap="none" strike="noStrike">
              <a:solidFill>
                <a:srgbClr val="000000"/>
              </a:solidFill>
              <a:latin typeface="Arial"/>
              <a:ea typeface="Arial"/>
              <a:cs typeface="Arial"/>
              <a:sym typeface="Arial"/>
            </a:endParaRPr>
          </a:p>
        </p:txBody>
      </p:sp>
      <p:sp>
        <p:nvSpPr>
          <p:cNvPr id="216" name="Google Shape;216;p12"/>
          <p:cNvSpPr txBox="1"/>
          <p:nvPr/>
        </p:nvSpPr>
        <p:spPr>
          <a:xfrm>
            <a:off x="254748" y="3609342"/>
            <a:ext cx="6015988" cy="2041585"/>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ENTHRALLING ETYMOLOGY </a:t>
            </a:r>
            <a:r>
              <a:rPr b="0" i="0" lang="en-GB" sz="1800" u="none" cap="none" strike="noStrike">
                <a:solidFill>
                  <a:schemeClr val="dk1"/>
                </a:solidFill>
                <a:latin typeface="Gill Sans"/>
                <a:ea typeface="Gill Sans"/>
                <a:cs typeface="Gill Sans"/>
                <a:sym typeface="Gill Sans"/>
              </a:rPr>
              <a:t>- The Ninja loves discovering the history behind a word, some have fabulous stories behind them, whereas others are made up of several parts from Latin, Greek etc. The Ninja has painstakingly selected words that are sure to get your etymological whistle wet and hopefully excite pupils to discover the etymology of more words on their own.  </a:t>
            </a:r>
            <a:endParaRPr b="0" i="0" sz="1400" u="none" cap="none" strike="noStrike">
              <a:solidFill>
                <a:srgbClr val="000000"/>
              </a:solidFill>
              <a:latin typeface="Arial"/>
              <a:ea typeface="Arial"/>
              <a:cs typeface="Arial"/>
              <a:sym typeface="Arial"/>
            </a:endParaRPr>
          </a:p>
        </p:txBody>
      </p:sp>
      <p:sp>
        <p:nvSpPr>
          <p:cNvPr id="217" name="Google Shape;217;p12"/>
          <p:cNvSpPr txBox="1"/>
          <p:nvPr/>
        </p:nvSpPr>
        <p:spPr>
          <a:xfrm>
            <a:off x="254748" y="5886689"/>
            <a:ext cx="6257091"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LITTLE NINJA VOCABULARY AWARD</a:t>
            </a:r>
            <a:r>
              <a:rPr b="0" i="0" lang="en-GB" sz="1800" u="none" cap="none" strike="noStrike">
                <a:solidFill>
                  <a:schemeClr val="dk1"/>
                </a:solidFill>
                <a:latin typeface="Gill Sans"/>
                <a:ea typeface="Gill Sans"/>
                <a:cs typeface="Gill Sans"/>
                <a:sym typeface="Gill Sans"/>
              </a:rPr>
              <a:t> - Reward your pupils with this simple Vocabulary Ninja certificate, signed by the Ninja. Remember to tweet your pupils’ success </a:t>
            </a:r>
            <a:r>
              <a:rPr b="1" i="0" lang="en-GB" sz="1800" u="none" cap="none" strike="noStrike">
                <a:solidFill>
                  <a:schemeClr val="dk1"/>
                </a:solidFill>
                <a:latin typeface="Gill Sans"/>
                <a:ea typeface="Gill Sans"/>
                <a:cs typeface="Gill Sans"/>
                <a:sym typeface="Gill Sans"/>
              </a:rPr>
              <a:t>@VocabularyNinja</a:t>
            </a:r>
            <a:r>
              <a:rPr b="0" i="0" lang="en-GB" sz="1800" u="none" cap="none" strike="noStrike">
                <a:solidFill>
                  <a:schemeClr val="dk1"/>
                </a:solidFill>
                <a:latin typeface="Gill Sans"/>
                <a:ea typeface="Gill Sans"/>
                <a:cs typeface="Gill Sans"/>
                <a:sym typeface="Gill Sans"/>
              </a:rPr>
              <a:t> and use our hashtags #VocabularyNinja #Certificate #LittleNinja.</a:t>
            </a:r>
            <a:endParaRPr b="0" i="0" sz="1400" u="none" cap="none" strike="noStrike">
              <a:solidFill>
                <a:srgbClr val="000000"/>
              </a:solidFill>
              <a:latin typeface="Arial"/>
              <a:ea typeface="Arial"/>
              <a:cs typeface="Arial"/>
              <a:sym typeface="Arial"/>
            </a:endParaRPr>
          </a:p>
        </p:txBody>
      </p:sp>
      <p:sp>
        <p:nvSpPr>
          <p:cNvPr id="218" name="Google Shape;218;p12"/>
          <p:cNvSpPr txBox="1"/>
          <p:nvPr/>
        </p:nvSpPr>
        <p:spPr>
          <a:xfrm>
            <a:off x="259467" y="7610038"/>
            <a:ext cx="6247652"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DISPLAY SLIPS</a:t>
            </a:r>
            <a:r>
              <a:rPr b="0" i="0" lang="en-GB" sz="1800" u="none" cap="none" strike="noStrike">
                <a:solidFill>
                  <a:schemeClr val="dk1"/>
                </a:solidFill>
                <a:latin typeface="Gill Sans"/>
                <a:ea typeface="Gill Sans"/>
                <a:cs typeface="Gill Sans"/>
                <a:sym typeface="Gill Sans"/>
              </a:rPr>
              <a:t> - Display slips can be used in a variety of ways such as displaying vocabulary, laminate them and use them in topic work, word banks, the world is your oyster. All branded neatly with Vocabulary Ninja, sure to engage pupils! Print, trim and use!</a:t>
            </a:r>
            <a:endParaRPr b="0" i="0" sz="1400" u="none" cap="none" strike="noStrike">
              <a:solidFill>
                <a:srgbClr val="000000"/>
              </a:solidFill>
              <a:latin typeface="Arial"/>
              <a:ea typeface="Arial"/>
              <a:cs typeface="Arial"/>
              <a:sym typeface="Arial"/>
            </a:endParaRPr>
          </a:p>
        </p:txBody>
      </p:sp>
      <p:pic>
        <p:nvPicPr>
          <p:cNvPr descr="Text&#10;&#10;Description automatically generated" id="219" name="Google Shape;219;p12"/>
          <p:cNvPicPr preferRelativeResize="0"/>
          <p:nvPr/>
        </p:nvPicPr>
        <p:blipFill rotWithShape="1">
          <a:blip r:embed="rId3">
            <a:alphaModFix/>
          </a:blip>
          <a:srcRect b="45236" l="9783" r="9355" t="39911"/>
          <a:stretch/>
        </p:blipFill>
        <p:spPr>
          <a:xfrm>
            <a:off x="-109703" y="139583"/>
            <a:ext cx="13111453" cy="1354714"/>
          </a:xfrm>
          <a:prstGeom prst="rect">
            <a:avLst/>
          </a:prstGeom>
          <a:noFill/>
          <a:ln>
            <a:noFill/>
          </a:ln>
        </p:spPr>
      </p:pic>
      <p:pic>
        <p:nvPicPr>
          <p:cNvPr id="220" name="Google Shape;220;p12"/>
          <p:cNvPicPr preferRelativeResize="0"/>
          <p:nvPr/>
        </p:nvPicPr>
        <p:blipFill rotWithShape="1">
          <a:blip r:embed="rId4">
            <a:alphaModFix amt="30000"/>
          </a:blip>
          <a:srcRect b="14893" l="9410" r="12019" t="0"/>
          <a:stretch/>
        </p:blipFill>
        <p:spPr>
          <a:xfrm>
            <a:off x="6635186" y="2668061"/>
            <a:ext cx="5982625" cy="4941977"/>
          </a:xfrm>
          <a:prstGeom prst="rect">
            <a:avLst/>
          </a:prstGeom>
          <a:noFill/>
          <a:ln>
            <a:noFill/>
          </a:ln>
        </p:spPr>
      </p:pic>
      <p:sp>
        <p:nvSpPr>
          <p:cNvPr id="221" name="Google Shape;221;p12"/>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grpSp>
        <p:nvGrpSpPr>
          <p:cNvPr id="226" name="Google Shape;226;p13"/>
          <p:cNvGrpSpPr/>
          <p:nvPr/>
        </p:nvGrpSpPr>
        <p:grpSpPr>
          <a:xfrm rot="1007258">
            <a:off x="10110841" y="801618"/>
            <a:ext cx="12553122" cy="16894935"/>
            <a:chOff x="9952355" y="-1492748"/>
            <a:chExt cx="12553123" cy="16894941"/>
          </a:xfrm>
        </p:grpSpPr>
        <p:sp>
          <p:nvSpPr>
            <p:cNvPr id="227" name="Google Shape;227;p13"/>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28" name="Google Shape;228;p13"/>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grpSp>
        <p:nvGrpSpPr>
          <p:cNvPr id="229" name="Google Shape;229;p13"/>
          <p:cNvGrpSpPr/>
          <p:nvPr/>
        </p:nvGrpSpPr>
        <p:grpSpPr>
          <a:xfrm rot="-10025560">
            <a:off x="-10212091" y="-7136849"/>
            <a:ext cx="12553124" cy="16894941"/>
            <a:chOff x="9952355" y="-1492748"/>
            <a:chExt cx="12553123" cy="16894941"/>
          </a:xfrm>
        </p:grpSpPr>
        <p:sp>
          <p:nvSpPr>
            <p:cNvPr id="230" name="Google Shape;230;p13"/>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31" name="Google Shape;231;p13"/>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sp>
        <p:nvSpPr>
          <p:cNvPr id="232" name="Google Shape;232;p13"/>
          <p:cNvSpPr/>
          <p:nvPr/>
        </p:nvSpPr>
        <p:spPr>
          <a:xfrm>
            <a:off x="308911" y="305549"/>
            <a:ext cx="12346079" cy="3845827"/>
          </a:xfrm>
          <a:prstGeom prst="rect">
            <a:avLst/>
          </a:prstGeom>
          <a:noFill/>
          <a:ln cap="flat" cmpd="thickThin" w="101600">
            <a:solidFill>
              <a:srgbClr val="0365C0"/>
            </a:solidFill>
            <a:prstDash val="solid"/>
            <a:miter lim="400000"/>
            <a:headEnd len="sm" w="sm" type="none"/>
            <a:tailEnd len="sm" w="sm" type="none"/>
          </a:ln>
          <a:effectLst>
            <a:outerShdw blurRad="38100" rotWithShape="0" dir="5400000" dist="25400">
              <a:schemeClr val="lt1">
                <a:alpha val="40000"/>
              </a:scheme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33" name="Google Shape;233;p13"/>
          <p:cNvSpPr/>
          <p:nvPr/>
        </p:nvSpPr>
        <p:spPr>
          <a:xfrm>
            <a:off x="329360" y="5427006"/>
            <a:ext cx="12346079" cy="3845827"/>
          </a:xfrm>
          <a:prstGeom prst="rect">
            <a:avLst/>
          </a:prstGeom>
          <a:noFill/>
          <a:ln cap="flat" cmpd="thickThin" w="101600">
            <a:solidFill>
              <a:srgbClr val="0365C0"/>
            </a:solidFill>
            <a:prstDash val="solid"/>
            <a:miter lim="400000"/>
            <a:headEnd len="sm" w="sm" type="none"/>
            <a:tailEnd len="sm" w="sm" type="none"/>
          </a:ln>
          <a:effectLst>
            <a:outerShdw blurRad="38100" rotWithShape="0" dir="5400000" dist="25400">
              <a:schemeClr val="lt1">
                <a:alpha val="40000"/>
              </a:scheme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pic>
        <p:nvPicPr>
          <p:cNvPr id="234" name="Google Shape;234;p13"/>
          <p:cNvPicPr preferRelativeResize="0"/>
          <p:nvPr/>
        </p:nvPicPr>
        <p:blipFill rotWithShape="1">
          <a:blip r:embed="rId3">
            <a:alphaModFix/>
          </a:blip>
          <a:srcRect b="14893" l="9410" r="12019" t="0"/>
          <a:stretch/>
        </p:blipFill>
        <p:spPr>
          <a:xfrm>
            <a:off x="11205349" y="7853396"/>
            <a:ext cx="1470091" cy="1214376"/>
          </a:xfrm>
          <a:prstGeom prst="rect">
            <a:avLst/>
          </a:prstGeom>
          <a:noFill/>
          <a:ln>
            <a:noFill/>
          </a:ln>
        </p:spPr>
      </p:pic>
      <p:pic>
        <p:nvPicPr>
          <p:cNvPr id="235" name="Google Shape;235;p13"/>
          <p:cNvPicPr preferRelativeResize="0"/>
          <p:nvPr/>
        </p:nvPicPr>
        <p:blipFill rotWithShape="1">
          <a:blip r:embed="rId3">
            <a:alphaModFix/>
          </a:blip>
          <a:srcRect b="14893" l="9410" r="12019" t="0"/>
          <a:stretch/>
        </p:blipFill>
        <p:spPr>
          <a:xfrm>
            <a:off x="349809" y="473186"/>
            <a:ext cx="1470091" cy="1214376"/>
          </a:xfrm>
          <a:prstGeom prst="rect">
            <a:avLst/>
          </a:prstGeom>
          <a:noFill/>
          <a:ln>
            <a:noFill/>
          </a:ln>
        </p:spPr>
      </p:pic>
      <p:sp>
        <p:nvSpPr>
          <p:cNvPr id="236" name="Google Shape;236;p13"/>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4"/>
          <p:cNvSpPr txBox="1"/>
          <p:nvPr/>
        </p:nvSpPr>
        <p:spPr>
          <a:xfrm>
            <a:off x="189908" y="1078759"/>
            <a:ext cx="7107715"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Draw a line from the words on the left to its synonym on the right.</a:t>
            </a:r>
            <a:endParaRPr b="0" i="0" sz="1400" u="none" cap="none" strike="noStrike">
              <a:solidFill>
                <a:srgbClr val="000000"/>
              </a:solidFill>
              <a:latin typeface="Arial"/>
              <a:ea typeface="Arial"/>
              <a:cs typeface="Arial"/>
              <a:sym typeface="Arial"/>
            </a:endParaRPr>
          </a:p>
        </p:txBody>
      </p:sp>
      <p:cxnSp>
        <p:nvCxnSpPr>
          <p:cNvPr id="242" name="Google Shape;242;p14"/>
          <p:cNvCxnSpPr/>
          <p:nvPr/>
        </p:nvCxnSpPr>
        <p:spPr>
          <a:xfrm rot="10800000">
            <a:off x="6346358" y="1688702"/>
            <a:ext cx="0" cy="8064897"/>
          </a:xfrm>
          <a:prstGeom prst="straightConnector1">
            <a:avLst/>
          </a:prstGeom>
          <a:noFill/>
          <a:ln cap="flat" cmpd="sng" w="25400">
            <a:solidFill>
              <a:srgbClr val="D8D8D8"/>
            </a:solidFill>
            <a:prstDash val="solid"/>
            <a:miter lim="400000"/>
            <a:headEnd len="sm" w="sm" type="none"/>
            <a:tailEnd len="sm" w="sm" type="none"/>
          </a:ln>
        </p:spPr>
      </p:cxnSp>
      <p:cxnSp>
        <p:nvCxnSpPr>
          <p:cNvPr id="243" name="Google Shape;243;p14"/>
          <p:cNvCxnSpPr/>
          <p:nvPr/>
        </p:nvCxnSpPr>
        <p:spPr>
          <a:xfrm>
            <a:off x="-176689" y="5075583"/>
            <a:ext cx="13358178" cy="0"/>
          </a:xfrm>
          <a:prstGeom prst="straightConnector1">
            <a:avLst/>
          </a:prstGeom>
          <a:noFill/>
          <a:ln cap="flat" cmpd="sng" w="25400">
            <a:solidFill>
              <a:srgbClr val="D8D8D8"/>
            </a:solidFill>
            <a:prstDash val="solid"/>
            <a:miter lim="400000"/>
            <a:headEnd len="sm" w="sm" type="none"/>
            <a:tailEnd len="sm" w="sm" type="none"/>
          </a:ln>
        </p:spPr>
      </p:cxnSp>
      <p:pic>
        <p:nvPicPr>
          <p:cNvPr descr="Text&#10;&#10;Description automatically generated" id="244" name="Google Shape;244;p14"/>
          <p:cNvPicPr preferRelativeResize="0"/>
          <p:nvPr/>
        </p:nvPicPr>
        <p:blipFill rotWithShape="1">
          <a:blip r:embed="rId3">
            <a:alphaModFix/>
          </a:blip>
          <a:srcRect b="63678" l="23606" r="21739" t="18336"/>
          <a:stretch/>
        </p:blipFill>
        <p:spPr>
          <a:xfrm>
            <a:off x="189908" y="-26106"/>
            <a:ext cx="7107715" cy="1315660"/>
          </a:xfrm>
          <a:prstGeom prst="rect">
            <a:avLst/>
          </a:prstGeom>
          <a:noFill/>
          <a:ln>
            <a:noFill/>
          </a:ln>
        </p:spPr>
      </p:pic>
      <p:pic>
        <p:nvPicPr>
          <p:cNvPr descr="Logo, company name&#10;&#10;Description automatically generated" id="245" name="Google Shape;245;p14"/>
          <p:cNvPicPr preferRelativeResize="0"/>
          <p:nvPr/>
        </p:nvPicPr>
        <p:blipFill rotWithShape="1">
          <a:blip r:embed="rId4">
            <a:alphaModFix/>
          </a:blip>
          <a:srcRect b="42672" l="0" r="0" t="24752"/>
          <a:stretch/>
        </p:blipFill>
        <p:spPr>
          <a:xfrm>
            <a:off x="6658443" y="8016553"/>
            <a:ext cx="6360934" cy="1737047"/>
          </a:xfrm>
          <a:prstGeom prst="rect">
            <a:avLst/>
          </a:prstGeom>
          <a:noFill/>
          <a:ln>
            <a:noFill/>
          </a:ln>
        </p:spPr>
      </p:pic>
      <p:sp>
        <p:nvSpPr>
          <p:cNvPr id="246" name="Google Shape;246;p14"/>
          <p:cNvSpPr txBox="1"/>
          <p:nvPr/>
        </p:nvSpPr>
        <p:spPr>
          <a:xfrm>
            <a:off x="0" y="9491989"/>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pic>
        <p:nvPicPr>
          <p:cNvPr id="251" name="Google Shape;251;p15"/>
          <p:cNvPicPr preferRelativeResize="0"/>
          <p:nvPr/>
        </p:nvPicPr>
        <p:blipFill rotWithShape="1">
          <a:blip r:embed="rId3">
            <a:alphaModFix amt="30000"/>
          </a:blip>
          <a:srcRect b="14893" l="9410" r="12019" t="0"/>
          <a:stretch/>
        </p:blipFill>
        <p:spPr>
          <a:xfrm>
            <a:off x="3511087" y="2405811"/>
            <a:ext cx="5982625" cy="4941977"/>
          </a:xfrm>
          <a:prstGeom prst="rect">
            <a:avLst/>
          </a:prstGeom>
          <a:noFill/>
          <a:ln>
            <a:noFill/>
          </a:ln>
        </p:spPr>
      </p:pic>
      <p:sp>
        <p:nvSpPr>
          <p:cNvPr id="252" name="Google Shape;252;p15"/>
          <p:cNvSpPr txBox="1"/>
          <p:nvPr/>
        </p:nvSpPr>
        <p:spPr>
          <a:xfrm>
            <a:off x="5575703"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nvSpPr>
        <p:spPr>
          <a:xfrm>
            <a:off x="75438" y="9279466"/>
            <a:ext cx="255525" cy="4064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Helvetica Neue Light"/>
              <a:buNone/>
            </a:pPr>
            <a:r>
              <a:rPr b="0" i="0" lang="en-GB" sz="2000" u="none" cap="none" strike="noStrike">
                <a:solidFill>
                  <a:srgbClr val="000000"/>
                </a:solidFill>
                <a:latin typeface="Helvetica Neue Light"/>
                <a:ea typeface="Helvetica Neue Light"/>
                <a:cs typeface="Helvetica Neue Light"/>
                <a:sym typeface="Helvetica Neue Light"/>
              </a:rPr>
              <a:t>2</a:t>
            </a:r>
            <a:endParaRPr b="0" i="0" sz="1400" u="none" cap="none" strike="noStrike">
              <a:solidFill>
                <a:srgbClr val="000000"/>
              </a:solidFill>
              <a:latin typeface="Arial"/>
              <a:ea typeface="Arial"/>
              <a:cs typeface="Arial"/>
              <a:sym typeface="Arial"/>
            </a:endParaRPr>
          </a:p>
        </p:txBody>
      </p:sp>
      <p:sp>
        <p:nvSpPr>
          <p:cNvPr id="68" name="Google Shape;68;p2"/>
          <p:cNvSpPr txBox="1"/>
          <p:nvPr/>
        </p:nvSpPr>
        <p:spPr>
          <a:xfrm>
            <a:off x="330963" y="1724172"/>
            <a:ext cx="12551431" cy="164147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AEEE"/>
              </a:buClr>
              <a:buSzPts val="2000"/>
              <a:buFont typeface="Gill Sans"/>
              <a:buNone/>
            </a:pPr>
            <a:r>
              <a:rPr b="1" i="0" lang="en-GB" sz="2000" u="none" cap="none" strike="noStrike">
                <a:solidFill>
                  <a:srgbClr val="00AEEE"/>
                </a:solidFill>
                <a:latin typeface="Gill Sans"/>
                <a:ea typeface="Gill Sans"/>
                <a:cs typeface="Gill Sans"/>
                <a:sym typeface="Gill Sans"/>
              </a:rPr>
              <a:t>Vocabulary Ninja</a:t>
            </a:r>
            <a:r>
              <a:rPr b="0" i="0" lang="en-GB" sz="2000" u="none" cap="none" strike="noStrike">
                <a:solidFill>
                  <a:srgbClr val="00AEEE"/>
                </a:solidFill>
                <a:latin typeface="Gill Sans"/>
                <a:ea typeface="Gill Sans"/>
                <a:cs typeface="Gill Sans"/>
                <a:sym typeface="Gill Sans"/>
              </a:rPr>
              <a:t> </a:t>
            </a:r>
            <a:r>
              <a:rPr b="0" i="0" lang="en-GB" sz="2000" u="none" cap="none" strike="noStrike">
                <a:solidFill>
                  <a:srgbClr val="000000"/>
                </a:solidFill>
                <a:latin typeface="Gill Sans"/>
                <a:ea typeface="Gill Sans"/>
                <a:cs typeface="Gill Sans"/>
                <a:sym typeface="Gill Sans"/>
              </a:rPr>
              <a:t>believes that words can unlock the doors to a whole new world of understanding. Taking the time to unpick, discuss and understand the meaning of a word is guaranteed to excite and engage your learners! Combining exciting vocabulary with an enthralling topic, it’s main characters and most historic events. Not only focusing on typical noun topic vocabulary, but exploring all other word classes that can bring a topic to life! Words carefully selected to enhance understanding and subsequently children’s reading and writing.</a:t>
            </a:r>
            <a:endParaRPr b="0" i="0" sz="1400" u="none" cap="none" strike="noStrike">
              <a:solidFill>
                <a:srgbClr val="000000"/>
              </a:solidFill>
              <a:latin typeface="Arial"/>
              <a:ea typeface="Arial"/>
              <a:cs typeface="Arial"/>
              <a:sym typeface="Arial"/>
            </a:endParaRPr>
          </a:p>
        </p:txBody>
      </p:sp>
      <p:sp>
        <p:nvSpPr>
          <p:cNvPr id="69" name="Google Shape;69;p2"/>
          <p:cNvSpPr txBox="1"/>
          <p:nvPr/>
        </p:nvSpPr>
        <p:spPr>
          <a:xfrm>
            <a:off x="330976" y="3472200"/>
            <a:ext cx="7200300" cy="536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3</a:t>
            </a:r>
            <a:r>
              <a:rPr b="0" i="0" lang="en-GB" sz="2400" u="none" cap="none" strike="noStrike">
                <a:solidFill>
                  <a:srgbClr val="000000"/>
                </a:solidFill>
                <a:latin typeface="Gill Sans"/>
                <a:ea typeface="Gill Sans"/>
                <a:cs typeface="Gill Sans"/>
                <a:sym typeface="Gill Sans"/>
              </a:rPr>
              <a:t> –</a:t>
            </a:r>
            <a:r>
              <a:rPr b="0" i="0" lang="en-GB" sz="2400" u="none" cap="none" strike="noStrike">
                <a:solidFill>
                  <a:srgbClr val="02AEEE"/>
                </a:solidFill>
                <a:latin typeface="Gill Sans"/>
                <a:ea typeface="Gill Sans"/>
                <a:cs typeface="Gill Sans"/>
                <a:sym typeface="Gill Sans"/>
              </a:rPr>
              <a:t> </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ROMANS TO REMEMBER.</a:t>
            </a:r>
            <a:endParaRPr b="0" i="0" sz="1400" u="none" cap="none" strike="noStrike">
              <a:solidFill>
                <a:srgbClr val="02AEEE"/>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Vocabulary lists, great for writing!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4</a:t>
            </a:r>
            <a:r>
              <a:rPr b="0" i="0" lang="en-GB" sz="2400" u="none" cap="none" strike="noStrike">
                <a:solidFill>
                  <a:srgbClr val="000000"/>
                </a:solidFill>
                <a:latin typeface="Gill Sans"/>
                <a:ea typeface="Gill Sans"/>
                <a:cs typeface="Gill Sans"/>
                <a:sym typeface="Gill Sans"/>
              </a:rPr>
              <a:t> -  </a:t>
            </a:r>
            <a:r>
              <a:rPr b="1" i="0" lang="en-GB" sz="2400" u="none" cap="none" strike="noStrike">
                <a:solidFill>
                  <a:srgbClr val="02AEEE"/>
                </a:solidFill>
                <a:latin typeface="Gill Sans"/>
                <a:ea typeface="Gill Sans"/>
                <a:cs typeface="Gill Sans"/>
                <a:sym typeface="Gill Sans"/>
              </a:rPr>
              <a:t>ROMANS</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NOUNS</a:t>
            </a:r>
            <a:r>
              <a:rPr b="1" i="0" lang="en-GB" sz="24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A selection of GPP nouns.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5 - </a:t>
            </a:r>
            <a:r>
              <a:rPr b="1" i="0" lang="en-GB" sz="2400" u="none" cap="none" strike="noStrike">
                <a:solidFill>
                  <a:srgbClr val="02AEEE"/>
                </a:solidFill>
                <a:latin typeface="Gill Sans"/>
                <a:ea typeface="Gill Sans"/>
                <a:cs typeface="Gill Sans"/>
                <a:sym typeface="Gill Sans"/>
              </a:rPr>
              <a:t>ROMANS</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VERBS</a:t>
            </a:r>
            <a:r>
              <a:rPr b="1" i="0" lang="en-GB" sz="24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Being, doing, having verbs!#DoIt!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6</a:t>
            </a:r>
            <a:r>
              <a:rPr b="0" i="0" lang="en-GB" sz="2400" u="none" cap="none" strike="noStrike">
                <a:solidFill>
                  <a:srgbClr val="000000"/>
                </a:solidFill>
                <a:latin typeface="Gill Sans"/>
                <a:ea typeface="Gill Sans"/>
                <a:cs typeface="Gill Sans"/>
                <a:sym typeface="Gill Sans"/>
              </a:rPr>
              <a:t> – </a:t>
            </a:r>
            <a:r>
              <a:rPr b="1" i="0" lang="en-GB" sz="2400" u="none" cap="none" strike="noStrike">
                <a:solidFill>
                  <a:srgbClr val="02AEEE"/>
                </a:solidFill>
                <a:latin typeface="Gill Sans"/>
                <a:ea typeface="Gill Sans"/>
                <a:cs typeface="Gill Sans"/>
                <a:sym typeface="Gill Sans"/>
              </a:rPr>
              <a:t>ROMANS</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ADJECTIVES.</a:t>
            </a:r>
            <a:endParaRPr b="0" i="0" sz="1400" u="none" cap="none" strike="noStrike">
              <a:solidFill>
                <a:srgbClr val="02AEEE"/>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Describe away with these beauties!</a:t>
            </a:r>
            <a:endParaRPr b="1" i="0" sz="2500" u="none" cap="none" strike="noStrike">
              <a:solidFill>
                <a:srgbClr val="000000"/>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7 and 15 </a:t>
            </a:r>
            <a:r>
              <a:rPr b="0" i="0" lang="en-GB" sz="2500" u="none" cap="none" strike="noStrike">
                <a:solidFill>
                  <a:srgbClr val="000000"/>
                </a:solidFill>
                <a:latin typeface="Gill Sans"/>
                <a:ea typeface="Gill Sans"/>
                <a:cs typeface="Gill Sans"/>
                <a:sym typeface="Gill Sans"/>
              </a:rPr>
              <a:t>- </a:t>
            </a:r>
            <a:r>
              <a:rPr b="1" i="0" lang="en-GB" sz="2500" u="none" cap="none" strike="noStrike">
                <a:solidFill>
                  <a:srgbClr val="00AEEE"/>
                </a:solidFill>
                <a:latin typeface="Gill Sans"/>
                <a:ea typeface="Gill Sans"/>
                <a:cs typeface="Gill Sans"/>
                <a:sym typeface="Gill Sans"/>
              </a:rPr>
              <a:t>SYNONYM ALLEY.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Match the up levelled meaning.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8</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VOCABULARY LABORATORY.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Explore definitions, rehearse and explore.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9</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ENTHRALLING ETYMOLOGY.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Where did it come from? No way! Really?</a:t>
            </a:r>
            <a:endParaRPr b="0" i="0" sz="1400" u="none" cap="none" strike="noStrike">
              <a:solidFill>
                <a:srgbClr val="000000"/>
              </a:solidFill>
              <a:latin typeface="Arial"/>
              <a:ea typeface="Arial"/>
              <a:cs typeface="Arial"/>
              <a:sym typeface="Arial"/>
            </a:endParaRPr>
          </a:p>
        </p:txBody>
      </p:sp>
      <p:sp>
        <p:nvSpPr>
          <p:cNvPr id="70" name="Google Shape;70;p2"/>
          <p:cNvSpPr txBox="1"/>
          <p:nvPr/>
        </p:nvSpPr>
        <p:spPr>
          <a:xfrm>
            <a:off x="7132573" y="3472207"/>
            <a:ext cx="6568500" cy="27963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10</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NINJA CERTIFICATES.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Celebrate success! Ninja style.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11 and 12</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VOCAB TEACHING TECHNIQUES.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How to make this pack have impact!</a:t>
            </a:r>
            <a:endParaRPr b="1" i="0" sz="3600" u="none" cap="none" strike="noStrike">
              <a:solidFill>
                <a:schemeClr val="dk1"/>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13</a:t>
            </a:r>
            <a:r>
              <a:rPr b="1" i="0" lang="en-GB" sz="2500" u="none" cap="none" strike="noStrike">
                <a:solidFill>
                  <a:srgbClr val="C82606"/>
                </a:solidFill>
                <a:latin typeface="Gill Sans"/>
                <a:ea typeface="Gill Sans"/>
                <a:cs typeface="Gill Sans"/>
                <a:sym typeface="Gill Sans"/>
              </a:rPr>
              <a:t> </a:t>
            </a:r>
            <a:r>
              <a:rPr b="0" i="0" lang="en-GB" sz="2500" u="none" cap="none" strike="noStrike">
                <a:solidFill>
                  <a:srgbClr val="000000"/>
                </a:solidFill>
                <a:latin typeface="Gill Sans"/>
                <a:ea typeface="Gill Sans"/>
                <a:cs typeface="Gill Sans"/>
                <a:sym typeface="Gill Sans"/>
              </a:rPr>
              <a:t>-</a:t>
            </a:r>
            <a:r>
              <a:rPr b="1" i="0" lang="en-GB" sz="2500" u="none" cap="none" strike="noStrike">
                <a:solidFill>
                  <a:srgbClr val="C82606"/>
                </a:solidFill>
                <a:latin typeface="Gill Sans"/>
                <a:ea typeface="Gill Sans"/>
                <a:cs typeface="Gill Sans"/>
                <a:sym typeface="Gill Sans"/>
              </a:rPr>
              <a:t> </a:t>
            </a:r>
            <a:r>
              <a:rPr b="1" i="0" lang="en-GB" sz="2500" u="none" cap="none" strike="noStrike">
                <a:solidFill>
                  <a:srgbClr val="00AEEE"/>
                </a:solidFill>
                <a:latin typeface="Gill Sans"/>
                <a:ea typeface="Gill Sans"/>
                <a:cs typeface="Gill Sans"/>
                <a:sym typeface="Gill Sans"/>
              </a:rPr>
              <a:t>DISPLAY SLIPS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Print, write on, display, discuss, use!</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71" name="Google Shape;71;p2"/>
          <p:cNvPicPr preferRelativeResize="0"/>
          <p:nvPr/>
        </p:nvPicPr>
        <p:blipFill rotWithShape="1">
          <a:blip r:embed="rId3">
            <a:alphaModFix/>
          </a:blip>
          <a:srcRect b="42672" l="0" r="0" t="24752"/>
          <a:stretch/>
        </p:blipFill>
        <p:spPr>
          <a:xfrm>
            <a:off x="6899391" y="8016553"/>
            <a:ext cx="6360934" cy="1737047"/>
          </a:xfrm>
          <a:prstGeom prst="rect">
            <a:avLst/>
          </a:prstGeom>
          <a:noFill/>
          <a:ln>
            <a:noFill/>
          </a:ln>
        </p:spPr>
      </p:pic>
      <p:sp>
        <p:nvSpPr>
          <p:cNvPr id="72" name="Google Shape;72;p2"/>
          <p:cNvSpPr txBox="1"/>
          <p:nvPr/>
        </p:nvSpPr>
        <p:spPr>
          <a:xfrm>
            <a:off x="5575702" y="9491990"/>
            <a:ext cx="18534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pic>
        <p:nvPicPr>
          <p:cNvPr descr="Text&#10;&#10;Description automatically generated" id="73" name="Google Shape;73;p2"/>
          <p:cNvPicPr preferRelativeResize="0"/>
          <p:nvPr/>
        </p:nvPicPr>
        <p:blipFill rotWithShape="1">
          <a:blip r:embed="rId4">
            <a:alphaModFix/>
          </a:blip>
          <a:srcRect b="18124" l="15591" r="13331" t="66485"/>
          <a:stretch/>
        </p:blipFill>
        <p:spPr>
          <a:xfrm>
            <a:off x="55560" y="164498"/>
            <a:ext cx="12805948" cy="15596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3"/>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3</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79" name="Google Shape;79;p3"/>
          <p:cNvPicPr preferRelativeResize="0"/>
          <p:nvPr/>
        </p:nvPicPr>
        <p:blipFill rotWithShape="1">
          <a:blip r:embed="rId3">
            <a:alphaModFix/>
          </a:blip>
          <a:srcRect b="42672" l="67906" r="0" t="24752"/>
          <a:stretch/>
        </p:blipFill>
        <p:spPr>
          <a:xfrm>
            <a:off x="11688417" y="8512182"/>
            <a:ext cx="1458990" cy="1241417"/>
          </a:xfrm>
          <a:prstGeom prst="rect">
            <a:avLst/>
          </a:prstGeom>
          <a:noFill/>
          <a:ln>
            <a:noFill/>
          </a:ln>
        </p:spPr>
      </p:pic>
      <p:sp>
        <p:nvSpPr>
          <p:cNvPr id="80" name="Google Shape;80;p3"/>
          <p:cNvSpPr txBox="1"/>
          <p:nvPr/>
        </p:nvSpPr>
        <p:spPr>
          <a:xfrm>
            <a:off x="5575702" y="9491990"/>
            <a:ext cx="18534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81" name="Google Shape;81;p3"/>
          <p:cNvGraphicFramePr/>
          <p:nvPr/>
        </p:nvGraphicFramePr>
        <p:xfrm>
          <a:off x="336656" y="174615"/>
          <a:ext cx="3000000" cy="3000000"/>
        </p:xfrm>
        <a:graphic>
          <a:graphicData uri="http://schemas.openxmlformats.org/drawingml/2006/table">
            <a:tbl>
              <a:tblPr bandRow="1" firstRow="1">
                <a:noFill/>
                <a:tableStyleId>{5A38432F-B883-42DF-BCB6-DB57DFED8241}</a:tableStyleId>
              </a:tblPr>
              <a:tblGrid>
                <a:gridCol w="3040775"/>
                <a:gridCol w="3040775"/>
                <a:gridCol w="3040775"/>
                <a:gridCol w="3040775"/>
              </a:tblGrid>
              <a:tr h="591400">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Julius Caesar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Boudicca</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Mark Anthony</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Roman Soldier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betrayed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Celt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politician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well-trained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ruler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leader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advocate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loyal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tactician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fearless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romantic</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fearless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friend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poison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adulterer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skilled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mastermind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deadly</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resourceful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obedient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reckless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female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conventional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iconic</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vain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inspired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servent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brutal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ambitious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courageous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traitor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ruthless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power-hunger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untamed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pragmatic</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legionary</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mischievous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avenge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suicide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centurion</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54475">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dictator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warrior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affairl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  destructive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callous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engraged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allegiance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conformist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assassinated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 intelligent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hedonistic</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Helvetica Neue Light"/>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noble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govern</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4"/>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4</a:t>
            </a:r>
            <a:endParaRPr b="0" i="0" sz="1400" u="none" cap="none" strike="noStrike">
              <a:solidFill>
                <a:srgbClr val="000000"/>
              </a:solidFill>
              <a:latin typeface="Arial"/>
              <a:ea typeface="Arial"/>
              <a:cs typeface="Arial"/>
              <a:sym typeface="Arial"/>
            </a:endParaRPr>
          </a:p>
        </p:txBody>
      </p:sp>
      <p:pic>
        <p:nvPicPr>
          <p:cNvPr descr="9683AC4C-ABC4-4794-BAA2-9EBF2ECD8F90-L0-001.png" id="87" name="Google Shape;87;p4"/>
          <p:cNvPicPr preferRelativeResize="0"/>
          <p:nvPr/>
        </p:nvPicPr>
        <p:blipFill rotWithShape="1">
          <a:blip r:embed="rId3">
            <a:alphaModFix/>
          </a:blip>
          <a:srcRect b="0" l="0" r="0" t="0"/>
          <a:stretch/>
        </p:blipFill>
        <p:spPr>
          <a:xfrm>
            <a:off x="8683138" y="148520"/>
            <a:ext cx="595748" cy="782549"/>
          </a:xfrm>
          <a:prstGeom prst="rect">
            <a:avLst/>
          </a:prstGeom>
          <a:noFill/>
          <a:ln>
            <a:noFill/>
          </a:ln>
        </p:spPr>
      </p:pic>
      <p:sp>
        <p:nvSpPr>
          <p:cNvPr id="88" name="Google Shape;88;p4"/>
          <p:cNvSpPr txBox="1"/>
          <p:nvPr/>
        </p:nvSpPr>
        <p:spPr>
          <a:xfrm>
            <a:off x="9309199" y="255179"/>
            <a:ext cx="3447864" cy="133369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1600"/>
              <a:buFont typeface="Gill Sans"/>
              <a:buNone/>
            </a:pPr>
            <a:r>
              <a:rPr b="1" i="0" lang="en-GB" sz="1600" u="none" cap="none" strike="noStrike">
                <a:solidFill>
                  <a:schemeClr val="dk1"/>
                </a:solidFill>
                <a:latin typeface="Gill Sans"/>
                <a:ea typeface="Gill Sans"/>
                <a:cs typeface="Gill Sans"/>
                <a:sym typeface="Gill Sans"/>
              </a:rPr>
              <a:t>Vocabulary Ninja Grammar Focus</a:t>
            </a:r>
            <a:r>
              <a:rPr b="1" i="0" lang="en-GB" sz="1600" u="none" cap="none" strike="noStrike">
                <a:solidFill>
                  <a:srgbClr val="02AEEE"/>
                </a:solidFill>
                <a:latin typeface="Gill Sans"/>
                <a:ea typeface="Gill Sans"/>
                <a:cs typeface="Gill Sans"/>
                <a:sym typeface="Gill Sans"/>
              </a:rPr>
              <a:t>: </a:t>
            </a:r>
            <a:r>
              <a:rPr b="0" i="0" lang="en-GB" sz="1600" u="none" cap="none" strike="noStrike">
                <a:solidFill>
                  <a:srgbClr val="000000"/>
                </a:solidFill>
                <a:latin typeface="Gill Sans"/>
                <a:ea typeface="Gill Sans"/>
                <a:cs typeface="Gill Sans"/>
                <a:sym typeface="Gill Sans"/>
              </a:rPr>
              <a:t>Discuss proper, common, abstract and collective nouns. Which features are needed for proper nouns? Can you identify any below?</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89" name="Google Shape;89;p4"/>
          <p:cNvPicPr preferRelativeResize="0"/>
          <p:nvPr/>
        </p:nvPicPr>
        <p:blipFill rotWithShape="1">
          <a:blip r:embed="rId4">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90" name="Google Shape;90;p4"/>
          <p:cNvPicPr preferRelativeResize="0"/>
          <p:nvPr/>
        </p:nvPicPr>
        <p:blipFill rotWithShape="1">
          <a:blip r:embed="rId5">
            <a:alphaModFix/>
          </a:blip>
          <a:srcRect b="73609" l="24913" r="24028" t="9420"/>
          <a:stretch/>
        </p:blipFill>
        <p:spPr>
          <a:xfrm>
            <a:off x="496957" y="364857"/>
            <a:ext cx="8428382" cy="1575932"/>
          </a:xfrm>
          <a:prstGeom prst="rect">
            <a:avLst/>
          </a:prstGeom>
          <a:noFill/>
          <a:ln>
            <a:noFill/>
          </a:ln>
        </p:spPr>
      </p:pic>
      <p:sp>
        <p:nvSpPr>
          <p:cNvPr id="91" name="Google Shape;91;p4"/>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92" name="Google Shape;92;p4"/>
          <p:cNvGraphicFramePr/>
          <p:nvPr/>
        </p:nvGraphicFramePr>
        <p:xfrm>
          <a:off x="210897" y="1940800"/>
          <a:ext cx="3000000" cy="3000000"/>
        </p:xfrm>
        <a:graphic>
          <a:graphicData uri="http://schemas.openxmlformats.org/drawingml/2006/table">
            <a:tbl>
              <a:tblPr>
                <a:noFill/>
                <a:tableStyleId>{DE38E883-1AD7-4C7E-A52E-4CC069D64A06}</a:tableStyleId>
              </a:tblPr>
              <a:tblGrid>
                <a:gridCol w="2516600"/>
                <a:gridCol w="2516600"/>
                <a:gridCol w="2516600"/>
                <a:gridCol w="2516600"/>
                <a:gridCol w="2516600"/>
              </a:tblGrid>
              <a:tr h="9376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toga</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Emperor</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gladius</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invader</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Rome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focal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centurion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forum</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legion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bath</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soldier</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aqueduct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Gaul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army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politics</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Empire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conspiracy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chariot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ampitheatre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scutum</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invasion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standard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religion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Mark Anthony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slave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religion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Boudicca</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tunica</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legionary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Barbarian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ballista</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infrastructure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28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5"/>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5</a:t>
            </a:r>
            <a:endParaRPr b="0" i="0" sz="1400" u="none" cap="none" strike="noStrike">
              <a:solidFill>
                <a:srgbClr val="000000"/>
              </a:solidFill>
              <a:latin typeface="Arial"/>
              <a:ea typeface="Arial"/>
              <a:cs typeface="Arial"/>
              <a:sym typeface="Arial"/>
            </a:endParaRPr>
          </a:p>
        </p:txBody>
      </p:sp>
      <p:sp>
        <p:nvSpPr>
          <p:cNvPr id="98" name="Google Shape;98;p5"/>
          <p:cNvSpPr txBox="1"/>
          <p:nvPr/>
        </p:nvSpPr>
        <p:spPr>
          <a:xfrm>
            <a:off x="9500191" y="240646"/>
            <a:ext cx="3067268"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Remember:</a:t>
            </a:r>
            <a:r>
              <a:rPr b="0" i="0" lang="en-GB" sz="1800" u="none" cap="none" strike="noStrike">
                <a:solidFill>
                  <a:schemeClr val="dk1"/>
                </a:solidFill>
                <a:latin typeface="Gill Sans"/>
                <a:ea typeface="Gill Sans"/>
                <a:cs typeface="Gill Sans"/>
                <a:sym typeface="Gill Sans"/>
              </a:rPr>
              <a:t> </a:t>
            </a:r>
            <a:r>
              <a:rPr b="0" i="0" lang="en-GB" sz="1800" u="none" cap="none" strike="noStrike">
                <a:solidFill>
                  <a:srgbClr val="000000"/>
                </a:solidFill>
                <a:latin typeface="Gill Sans"/>
                <a:ea typeface="Gill Sans"/>
                <a:cs typeface="Gill Sans"/>
                <a:sym typeface="Gill Sans"/>
              </a:rPr>
              <a:t>Depending on how you use these words, they may not act as verbs, but as another word class.</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99" name="Google Shape;99;p5"/>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00" name="Google Shape;100;p5"/>
          <p:cNvPicPr preferRelativeResize="0"/>
          <p:nvPr/>
        </p:nvPicPr>
        <p:blipFill rotWithShape="1">
          <a:blip r:embed="rId4">
            <a:alphaModFix/>
          </a:blip>
          <a:srcRect b="54438" l="26288" r="25714" t="31430"/>
          <a:stretch/>
        </p:blipFill>
        <p:spPr>
          <a:xfrm>
            <a:off x="437341" y="386017"/>
            <a:ext cx="8480963" cy="1404491"/>
          </a:xfrm>
          <a:prstGeom prst="rect">
            <a:avLst/>
          </a:prstGeom>
          <a:noFill/>
          <a:ln>
            <a:noFill/>
          </a:ln>
        </p:spPr>
      </p:pic>
      <p:sp>
        <p:nvSpPr>
          <p:cNvPr id="101" name="Google Shape;101;p5"/>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102" name="Google Shape;102;p5"/>
          <p:cNvGraphicFramePr/>
          <p:nvPr/>
        </p:nvGraphicFramePr>
        <p:xfrm>
          <a:off x="210897" y="1940800"/>
          <a:ext cx="3000000" cy="3000000"/>
        </p:xfrm>
        <a:graphic>
          <a:graphicData uri="http://schemas.openxmlformats.org/drawingml/2006/table">
            <a:tbl>
              <a:tblPr>
                <a:noFill/>
                <a:tableStyleId>{DE38E883-1AD7-4C7E-A52E-4CC069D64A06}</a:tableStyleId>
              </a:tblPr>
              <a:tblGrid>
                <a:gridCol w="2516600"/>
                <a:gridCol w="2516600"/>
                <a:gridCol w="2516600"/>
                <a:gridCol w="2516600"/>
                <a:gridCol w="2516600"/>
              </a:tblGrid>
              <a:tr h="9376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skirmish</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revel</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bicker</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march</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invade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pummel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bribe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quarrel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assualt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rule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annihilate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duel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overpower</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betray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conquer</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vote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occupy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compete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impeach</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safeguard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trade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enslave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crush</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debate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deliver</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socialise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conflict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backstab</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advance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plot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provoke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execution</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2800">
                          <a:latin typeface="Gill Sans"/>
                          <a:ea typeface="Gill Sans"/>
                          <a:cs typeface="Gill Sans"/>
                          <a:sym typeface="Gill Sans"/>
                        </a:rPr>
                        <a:t>celebrate</a:t>
                      </a:r>
                      <a:endParaRPr sz="28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brawl</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invent</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6"/>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6</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108" name="Google Shape;108;p6"/>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09" name="Google Shape;109;p6"/>
          <p:cNvPicPr preferRelativeResize="0"/>
          <p:nvPr/>
        </p:nvPicPr>
        <p:blipFill rotWithShape="1">
          <a:blip r:embed="rId4">
            <a:alphaModFix/>
          </a:blip>
          <a:srcRect b="37862" l="18342" r="17612" t="47735"/>
          <a:stretch/>
        </p:blipFill>
        <p:spPr>
          <a:xfrm>
            <a:off x="1500540" y="448035"/>
            <a:ext cx="9844033" cy="1245188"/>
          </a:xfrm>
          <a:prstGeom prst="rect">
            <a:avLst/>
          </a:prstGeom>
          <a:noFill/>
          <a:ln>
            <a:noFill/>
          </a:ln>
        </p:spPr>
      </p:pic>
      <p:sp>
        <p:nvSpPr>
          <p:cNvPr id="110" name="Google Shape;110;p6"/>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111" name="Google Shape;111;p6"/>
          <p:cNvGraphicFramePr/>
          <p:nvPr/>
        </p:nvGraphicFramePr>
        <p:xfrm>
          <a:off x="210897" y="1940800"/>
          <a:ext cx="3000000" cy="3000000"/>
        </p:xfrm>
        <a:graphic>
          <a:graphicData uri="http://schemas.openxmlformats.org/drawingml/2006/table">
            <a:tbl>
              <a:tblPr>
                <a:noFill/>
                <a:tableStyleId>{DE38E883-1AD7-4C7E-A52E-4CC069D64A06}</a:tableStyleId>
              </a:tblPr>
              <a:tblGrid>
                <a:gridCol w="2516600"/>
                <a:gridCol w="2516600"/>
                <a:gridCol w="2516600"/>
                <a:gridCol w="2516600"/>
                <a:gridCol w="2516600"/>
              </a:tblGrid>
              <a:tr h="9376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lustful</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viscious</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prominent</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loving</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decadent</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ancient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insightful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cultured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wealthy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victorious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distinguished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wise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power-hungry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mighty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enigmatic</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warlike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aristocratic</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illustrious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democratic</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practical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proud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quarrelsome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primitive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visionary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venomous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eminent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ambitious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infamous</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civilised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influential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76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rebellious</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murderous</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2800">
                          <a:latin typeface="Gill Sans"/>
                          <a:ea typeface="Gill Sans"/>
                          <a:cs typeface="Gill Sans"/>
                          <a:sym typeface="Gill Sans"/>
                        </a:rPr>
                        <a:t>confrontational</a:t>
                      </a:r>
                      <a:endParaRPr sz="28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powerful</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adventurous</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7"/>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7</a:t>
            </a:r>
            <a:endParaRPr b="0" i="0" sz="1400" u="none" cap="none" strike="noStrike">
              <a:solidFill>
                <a:srgbClr val="000000"/>
              </a:solidFill>
              <a:latin typeface="Arial"/>
              <a:ea typeface="Arial"/>
              <a:cs typeface="Arial"/>
              <a:sym typeface="Arial"/>
            </a:endParaRPr>
          </a:p>
        </p:txBody>
      </p:sp>
      <p:sp>
        <p:nvSpPr>
          <p:cNvPr id="117" name="Google Shape;117;p7"/>
          <p:cNvSpPr txBox="1"/>
          <p:nvPr/>
        </p:nvSpPr>
        <p:spPr>
          <a:xfrm>
            <a:off x="204392" y="1084369"/>
            <a:ext cx="7107715"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Draw a line from the words on the left to its synonym on the right.</a:t>
            </a:r>
            <a:endParaRPr b="0" i="0" sz="1400" u="none" cap="none" strike="noStrike">
              <a:solidFill>
                <a:srgbClr val="000000"/>
              </a:solidFill>
              <a:latin typeface="Arial"/>
              <a:ea typeface="Arial"/>
              <a:cs typeface="Arial"/>
              <a:sym typeface="Arial"/>
            </a:endParaRPr>
          </a:p>
        </p:txBody>
      </p:sp>
      <p:cxnSp>
        <p:nvCxnSpPr>
          <p:cNvPr id="118" name="Google Shape;118;p7"/>
          <p:cNvCxnSpPr/>
          <p:nvPr/>
        </p:nvCxnSpPr>
        <p:spPr>
          <a:xfrm rot="10800000">
            <a:off x="6346358" y="1688703"/>
            <a:ext cx="0" cy="6402055"/>
          </a:xfrm>
          <a:prstGeom prst="straightConnector1">
            <a:avLst/>
          </a:prstGeom>
          <a:noFill/>
          <a:ln cap="flat" cmpd="sng" w="25400">
            <a:solidFill>
              <a:srgbClr val="000000"/>
            </a:solidFill>
            <a:prstDash val="solid"/>
            <a:miter lim="400000"/>
            <a:headEnd len="sm" w="sm" type="none"/>
            <a:tailEnd len="sm" w="sm" type="none"/>
          </a:ln>
        </p:spPr>
      </p:cxnSp>
      <p:cxnSp>
        <p:nvCxnSpPr>
          <p:cNvPr id="119" name="Google Shape;119;p7"/>
          <p:cNvCxnSpPr/>
          <p:nvPr/>
        </p:nvCxnSpPr>
        <p:spPr>
          <a:xfrm>
            <a:off x="189908" y="5049308"/>
            <a:ext cx="12624985" cy="1"/>
          </a:xfrm>
          <a:prstGeom prst="straightConnector1">
            <a:avLst/>
          </a:prstGeom>
          <a:noFill/>
          <a:ln cap="flat" cmpd="sng" w="25400">
            <a:solidFill>
              <a:srgbClr val="000000"/>
            </a:solidFill>
            <a:prstDash val="solid"/>
            <a:miter lim="400000"/>
            <a:headEnd len="sm" w="sm" type="none"/>
            <a:tailEnd len="sm" w="sm" type="none"/>
          </a:ln>
        </p:spPr>
      </p:cxnSp>
      <p:sp>
        <p:nvSpPr>
          <p:cNvPr id="120" name="Google Shape;120;p7"/>
          <p:cNvSpPr txBox="1"/>
          <p:nvPr/>
        </p:nvSpPr>
        <p:spPr>
          <a:xfrm>
            <a:off x="485475" y="5321375"/>
            <a:ext cx="23064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catapult</a:t>
            </a:r>
            <a:endParaRPr b="0" i="0" sz="3600" u="none" cap="none" strike="noStrike">
              <a:solidFill>
                <a:srgbClr val="000000"/>
              </a:solidFill>
              <a:latin typeface="Gill Sans"/>
              <a:ea typeface="Gill Sans"/>
              <a:cs typeface="Gill Sans"/>
              <a:sym typeface="Gill Sans"/>
            </a:endParaRPr>
          </a:p>
        </p:txBody>
      </p:sp>
      <p:sp>
        <p:nvSpPr>
          <p:cNvPr id="121" name="Google Shape;121;p7"/>
          <p:cNvSpPr txBox="1"/>
          <p:nvPr/>
        </p:nvSpPr>
        <p:spPr>
          <a:xfrm>
            <a:off x="3979700" y="527352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ballista</a:t>
            </a:r>
            <a:endParaRPr b="0" i="0" sz="3600" u="none" cap="none" strike="noStrike">
              <a:solidFill>
                <a:srgbClr val="000000"/>
              </a:solidFill>
              <a:latin typeface="Gill Sans"/>
              <a:ea typeface="Gill Sans"/>
              <a:cs typeface="Gill Sans"/>
              <a:sym typeface="Gill Sans"/>
            </a:endParaRPr>
          </a:p>
        </p:txBody>
      </p:sp>
      <p:sp>
        <p:nvSpPr>
          <p:cNvPr id="122" name="Google Shape;122;p7"/>
          <p:cNvSpPr txBox="1"/>
          <p:nvPr/>
        </p:nvSpPr>
        <p:spPr>
          <a:xfrm>
            <a:off x="77675" y="6627325"/>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house</a:t>
            </a:r>
            <a:endParaRPr b="0" i="0" sz="3600" u="none" cap="none" strike="noStrike">
              <a:solidFill>
                <a:srgbClr val="000000"/>
              </a:solidFill>
              <a:latin typeface="Gill Sans"/>
              <a:ea typeface="Gill Sans"/>
              <a:cs typeface="Gill Sans"/>
              <a:sym typeface="Gill Sans"/>
            </a:endParaRPr>
          </a:p>
        </p:txBody>
      </p:sp>
      <p:sp>
        <p:nvSpPr>
          <p:cNvPr id="123" name="Google Shape;123;p7"/>
          <p:cNvSpPr txBox="1"/>
          <p:nvPr/>
        </p:nvSpPr>
        <p:spPr>
          <a:xfrm>
            <a:off x="4253000" y="785097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villa</a:t>
            </a:r>
            <a:endParaRPr b="0" i="0" sz="3600" u="none" cap="none" strike="noStrike">
              <a:solidFill>
                <a:srgbClr val="000000"/>
              </a:solidFill>
              <a:latin typeface="Gill Sans"/>
              <a:ea typeface="Gill Sans"/>
              <a:cs typeface="Gill Sans"/>
              <a:sym typeface="Gill Sans"/>
            </a:endParaRPr>
          </a:p>
        </p:txBody>
      </p:sp>
      <p:sp>
        <p:nvSpPr>
          <p:cNvPr id="124" name="Google Shape;124;p7"/>
          <p:cNvSpPr txBox="1"/>
          <p:nvPr/>
        </p:nvSpPr>
        <p:spPr>
          <a:xfrm>
            <a:off x="566825" y="79332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enemy</a:t>
            </a:r>
            <a:endParaRPr b="0" i="0" sz="3600" u="none" cap="none" strike="noStrike">
              <a:solidFill>
                <a:srgbClr val="000000"/>
              </a:solidFill>
              <a:latin typeface="Gill Sans"/>
              <a:ea typeface="Gill Sans"/>
              <a:cs typeface="Gill Sans"/>
              <a:sym typeface="Gill Sans"/>
            </a:endParaRPr>
          </a:p>
        </p:txBody>
      </p:sp>
      <p:sp>
        <p:nvSpPr>
          <p:cNvPr id="125" name="Google Shape;125;p7"/>
          <p:cNvSpPr txBox="1"/>
          <p:nvPr/>
        </p:nvSpPr>
        <p:spPr>
          <a:xfrm>
            <a:off x="3212016" y="6562250"/>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foe </a:t>
            </a:r>
            <a:endParaRPr b="0" i="0" sz="3600" u="none" cap="none" strike="noStrike">
              <a:solidFill>
                <a:srgbClr val="000000"/>
              </a:solidFill>
              <a:latin typeface="Gill Sans"/>
              <a:ea typeface="Gill Sans"/>
              <a:cs typeface="Gill Sans"/>
              <a:sym typeface="Gill Sans"/>
            </a:endParaRPr>
          </a:p>
        </p:txBody>
      </p:sp>
      <p:sp>
        <p:nvSpPr>
          <p:cNvPr id="126" name="Google Shape;126;p7"/>
          <p:cNvSpPr txBox="1"/>
          <p:nvPr/>
        </p:nvSpPr>
        <p:spPr>
          <a:xfrm>
            <a:off x="6940201" y="17195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people</a:t>
            </a:r>
            <a:endParaRPr b="0" i="0" sz="3600" u="none" cap="none" strike="noStrike">
              <a:solidFill>
                <a:srgbClr val="000000"/>
              </a:solidFill>
              <a:latin typeface="Gill Sans"/>
              <a:ea typeface="Gill Sans"/>
              <a:cs typeface="Gill Sans"/>
              <a:sym typeface="Gill Sans"/>
            </a:endParaRPr>
          </a:p>
        </p:txBody>
      </p:sp>
      <p:sp>
        <p:nvSpPr>
          <p:cNvPr id="127" name="Google Shape;127;p7"/>
          <p:cNvSpPr txBox="1"/>
          <p:nvPr/>
        </p:nvSpPr>
        <p:spPr>
          <a:xfrm>
            <a:off x="10409900" y="3937550"/>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civilisation</a:t>
            </a:r>
            <a:endParaRPr b="0" i="0" sz="3600" u="none" cap="none" strike="noStrike">
              <a:solidFill>
                <a:srgbClr val="000000"/>
              </a:solidFill>
              <a:latin typeface="Gill Sans"/>
              <a:ea typeface="Gill Sans"/>
              <a:cs typeface="Gill Sans"/>
              <a:sym typeface="Gill Sans"/>
            </a:endParaRPr>
          </a:p>
        </p:txBody>
      </p:sp>
      <p:sp>
        <p:nvSpPr>
          <p:cNvPr id="128" name="Google Shape;128;p7"/>
          <p:cNvSpPr txBox="1"/>
          <p:nvPr/>
        </p:nvSpPr>
        <p:spPr>
          <a:xfrm>
            <a:off x="6956475" y="2814650"/>
            <a:ext cx="20418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robe</a:t>
            </a:r>
            <a:endParaRPr b="0" i="0" sz="3600" u="none" cap="none" strike="noStrike">
              <a:solidFill>
                <a:srgbClr val="000000"/>
              </a:solidFill>
              <a:latin typeface="Gill Sans"/>
              <a:ea typeface="Gill Sans"/>
              <a:cs typeface="Gill Sans"/>
              <a:sym typeface="Gill Sans"/>
            </a:endParaRPr>
          </a:p>
        </p:txBody>
      </p:sp>
      <p:sp>
        <p:nvSpPr>
          <p:cNvPr id="129" name="Google Shape;129;p7"/>
          <p:cNvSpPr txBox="1"/>
          <p:nvPr/>
        </p:nvSpPr>
        <p:spPr>
          <a:xfrm>
            <a:off x="9824575" y="2825788"/>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tunic</a:t>
            </a:r>
            <a:endParaRPr b="0" i="0" sz="3600" u="none" cap="none" strike="noStrike">
              <a:solidFill>
                <a:srgbClr val="000000"/>
              </a:solidFill>
              <a:latin typeface="Gill Sans"/>
              <a:ea typeface="Gill Sans"/>
              <a:cs typeface="Gill Sans"/>
              <a:sym typeface="Gill Sans"/>
            </a:endParaRPr>
          </a:p>
        </p:txBody>
      </p:sp>
      <p:sp>
        <p:nvSpPr>
          <p:cNvPr id="130" name="Google Shape;130;p7"/>
          <p:cNvSpPr txBox="1"/>
          <p:nvPr/>
        </p:nvSpPr>
        <p:spPr>
          <a:xfrm>
            <a:off x="6628000" y="3909800"/>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cheat</a:t>
            </a:r>
            <a:endParaRPr b="0" i="0" sz="3600" u="none" cap="none" strike="noStrike">
              <a:solidFill>
                <a:srgbClr val="000000"/>
              </a:solidFill>
              <a:latin typeface="Gill Sans"/>
              <a:ea typeface="Gill Sans"/>
              <a:cs typeface="Gill Sans"/>
              <a:sym typeface="Gill Sans"/>
            </a:endParaRPr>
          </a:p>
        </p:txBody>
      </p:sp>
      <p:sp>
        <p:nvSpPr>
          <p:cNvPr id="131" name="Google Shape;131;p7"/>
          <p:cNvSpPr txBox="1"/>
          <p:nvPr/>
        </p:nvSpPr>
        <p:spPr>
          <a:xfrm>
            <a:off x="10486093" y="1719575"/>
            <a:ext cx="22251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betray</a:t>
            </a:r>
            <a:endParaRPr b="0" i="0" sz="3600" u="none" cap="none" strike="noStrike">
              <a:solidFill>
                <a:srgbClr val="000000"/>
              </a:solidFill>
              <a:latin typeface="Gill Sans"/>
              <a:ea typeface="Gill Sans"/>
              <a:cs typeface="Gill Sans"/>
              <a:sym typeface="Gill Sans"/>
            </a:endParaRPr>
          </a:p>
        </p:txBody>
      </p:sp>
      <p:sp>
        <p:nvSpPr>
          <p:cNvPr id="132" name="Google Shape;132;p7"/>
          <p:cNvSpPr txBox="1"/>
          <p:nvPr/>
        </p:nvSpPr>
        <p:spPr>
          <a:xfrm>
            <a:off x="9626481" y="379160"/>
            <a:ext cx="2760371" cy="68736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3 sets with space to create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your own.</a:t>
            </a:r>
            <a:endParaRPr b="0" i="0" sz="1400" u="none" cap="none" strike="noStrike">
              <a:solidFill>
                <a:srgbClr val="000000"/>
              </a:solidFill>
              <a:latin typeface="Arial"/>
              <a:ea typeface="Arial"/>
              <a:cs typeface="Arial"/>
              <a:sym typeface="Arial"/>
            </a:endParaRPr>
          </a:p>
        </p:txBody>
      </p:sp>
      <p:sp>
        <p:nvSpPr>
          <p:cNvPr id="133" name="Google Shape;133;p7"/>
          <p:cNvSpPr txBox="1"/>
          <p:nvPr/>
        </p:nvSpPr>
        <p:spPr>
          <a:xfrm>
            <a:off x="485476" y="18251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soldier</a:t>
            </a:r>
            <a:endParaRPr b="0" i="0" sz="3600" u="none" cap="none" strike="noStrike">
              <a:solidFill>
                <a:srgbClr val="000000"/>
              </a:solidFill>
              <a:latin typeface="Gill Sans"/>
              <a:ea typeface="Gill Sans"/>
              <a:cs typeface="Gill Sans"/>
              <a:sym typeface="Gill Sans"/>
            </a:endParaRPr>
          </a:p>
        </p:txBody>
      </p:sp>
      <p:sp>
        <p:nvSpPr>
          <p:cNvPr id="134" name="Google Shape;134;p7"/>
          <p:cNvSpPr txBox="1"/>
          <p:nvPr/>
        </p:nvSpPr>
        <p:spPr>
          <a:xfrm>
            <a:off x="4176790" y="3984800"/>
            <a:ext cx="30237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emperor</a:t>
            </a:r>
            <a:endParaRPr b="0" i="0" sz="3600" u="none" cap="none" strike="noStrike">
              <a:solidFill>
                <a:srgbClr val="000000"/>
              </a:solidFill>
              <a:latin typeface="Gill Sans"/>
              <a:ea typeface="Gill Sans"/>
              <a:cs typeface="Gill Sans"/>
              <a:sym typeface="Gill Sans"/>
            </a:endParaRPr>
          </a:p>
        </p:txBody>
      </p:sp>
      <p:sp>
        <p:nvSpPr>
          <p:cNvPr id="135" name="Google Shape;135;p7"/>
          <p:cNvSpPr txBox="1"/>
          <p:nvPr/>
        </p:nvSpPr>
        <p:spPr>
          <a:xfrm>
            <a:off x="643025" y="2920300"/>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king</a:t>
            </a:r>
            <a:endParaRPr b="0" i="0" sz="3600" u="none" cap="none" strike="noStrike">
              <a:solidFill>
                <a:srgbClr val="000000"/>
              </a:solidFill>
              <a:latin typeface="Gill Sans"/>
              <a:ea typeface="Gill Sans"/>
              <a:cs typeface="Gill Sans"/>
              <a:sym typeface="Gill Sans"/>
            </a:endParaRPr>
          </a:p>
        </p:txBody>
      </p:sp>
      <p:sp>
        <p:nvSpPr>
          <p:cNvPr id="136" name="Google Shape;136;p7"/>
          <p:cNvSpPr txBox="1"/>
          <p:nvPr/>
        </p:nvSpPr>
        <p:spPr>
          <a:xfrm>
            <a:off x="3694525" y="2920300"/>
            <a:ext cx="2423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legionary</a:t>
            </a:r>
            <a:endParaRPr b="0" i="0" sz="3600" u="none" cap="none" strike="noStrike">
              <a:solidFill>
                <a:srgbClr val="000000"/>
              </a:solidFill>
              <a:latin typeface="Gill Sans"/>
              <a:ea typeface="Gill Sans"/>
              <a:cs typeface="Gill Sans"/>
              <a:sym typeface="Gill Sans"/>
            </a:endParaRPr>
          </a:p>
        </p:txBody>
      </p:sp>
      <p:sp>
        <p:nvSpPr>
          <p:cNvPr id="137" name="Google Shape;137;p7"/>
          <p:cNvSpPr txBox="1"/>
          <p:nvPr/>
        </p:nvSpPr>
        <p:spPr>
          <a:xfrm>
            <a:off x="478275" y="4015400"/>
            <a:ext cx="2619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sword</a:t>
            </a:r>
            <a:endParaRPr b="0" i="0" sz="3600" u="none" cap="none" strike="noStrike">
              <a:solidFill>
                <a:srgbClr val="000000"/>
              </a:solidFill>
              <a:latin typeface="Gill Sans"/>
              <a:ea typeface="Gill Sans"/>
              <a:cs typeface="Gill Sans"/>
              <a:sym typeface="Gill Sans"/>
            </a:endParaRPr>
          </a:p>
        </p:txBody>
      </p:sp>
      <p:sp>
        <p:nvSpPr>
          <p:cNvPr id="138" name="Google Shape;138;p7"/>
          <p:cNvSpPr txBox="1"/>
          <p:nvPr/>
        </p:nvSpPr>
        <p:spPr>
          <a:xfrm>
            <a:off x="3558300" y="1776575"/>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gladius</a:t>
            </a:r>
            <a:endParaRPr b="0" i="0" sz="3600" u="none" cap="none" strike="noStrike">
              <a:solidFill>
                <a:srgbClr val="000000"/>
              </a:solidFill>
              <a:latin typeface="Gill Sans"/>
              <a:ea typeface="Gill Sans"/>
              <a:cs typeface="Gill Sans"/>
              <a:sym typeface="Gill Sans"/>
            </a:endParaRPr>
          </a:p>
        </p:txBody>
      </p:sp>
      <p:pic>
        <p:nvPicPr>
          <p:cNvPr descr="Logo, company name&#10;&#10;Description automatically generated" id="139" name="Google Shape;139;p7"/>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40" name="Google Shape;140;p7"/>
          <p:cNvPicPr preferRelativeResize="0"/>
          <p:nvPr/>
        </p:nvPicPr>
        <p:blipFill rotWithShape="1">
          <a:blip r:embed="rId4">
            <a:alphaModFix/>
          </a:blip>
          <a:srcRect b="63678" l="23606" r="21739" t="18336"/>
          <a:stretch/>
        </p:blipFill>
        <p:spPr>
          <a:xfrm>
            <a:off x="189908" y="-26106"/>
            <a:ext cx="7107715" cy="1315660"/>
          </a:xfrm>
          <a:prstGeom prst="rect">
            <a:avLst/>
          </a:prstGeom>
          <a:noFill/>
          <a:ln>
            <a:noFill/>
          </a:ln>
        </p:spPr>
      </p:pic>
      <p:sp>
        <p:nvSpPr>
          <p:cNvPr id="141" name="Google Shape;141;p7"/>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8"/>
          <p:cNvSpPr txBox="1"/>
          <p:nvPr/>
        </p:nvSpPr>
        <p:spPr>
          <a:xfrm>
            <a:off x="4237199" y="4067780"/>
            <a:ext cx="4848825"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Focus Word </a:t>
            </a:r>
            <a:r>
              <a:rPr b="0" i="0" lang="en-GB" sz="1800" u="none" cap="none" strike="noStrike">
                <a:solidFill>
                  <a:schemeClr val="dk1"/>
                </a:solidFill>
                <a:latin typeface="Gill Sans"/>
                <a:ea typeface="Gill Sans"/>
                <a:cs typeface="Gill Sans"/>
                <a:sym typeface="Gill Sans"/>
              </a:rPr>
              <a:t>(write below):</a:t>
            </a:r>
            <a:endParaRPr b="0" i="0" sz="1400" u="none" cap="none" strike="noStrike">
              <a:solidFill>
                <a:srgbClr val="000000"/>
              </a:solidFill>
              <a:latin typeface="Arial"/>
              <a:ea typeface="Arial"/>
              <a:cs typeface="Arial"/>
              <a:sym typeface="Arial"/>
            </a:endParaRPr>
          </a:p>
        </p:txBody>
      </p:sp>
      <p:sp>
        <p:nvSpPr>
          <p:cNvPr id="147" name="Google Shape;147;p8"/>
          <p:cNvSpPr txBox="1"/>
          <p:nvPr/>
        </p:nvSpPr>
        <p:spPr>
          <a:xfrm>
            <a:off x="134969" y="1009378"/>
            <a:ext cx="6301398" cy="533479"/>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Describe / Definition: </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9548254" y="4558715"/>
            <a:ext cx="1941237"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Word Class:</a:t>
            </a:r>
            <a:endParaRPr b="0" i="0" sz="2800" u="none" cap="none" strike="noStrike">
              <a:solidFill>
                <a:schemeClr val="dk1"/>
              </a:solidFill>
              <a:latin typeface="Gill Sans"/>
              <a:ea typeface="Gill Sans"/>
              <a:cs typeface="Gill Sans"/>
              <a:sym typeface="Gill Sans"/>
            </a:endParaRPr>
          </a:p>
        </p:txBody>
      </p:sp>
      <p:grpSp>
        <p:nvGrpSpPr>
          <p:cNvPr id="149" name="Google Shape;149;p8"/>
          <p:cNvGrpSpPr/>
          <p:nvPr/>
        </p:nvGrpSpPr>
        <p:grpSpPr>
          <a:xfrm rot="-1888369">
            <a:off x="11293601" y="-4551319"/>
            <a:ext cx="12553123" cy="16894941"/>
            <a:chOff x="9952355" y="-1492748"/>
            <a:chExt cx="12553123" cy="16894941"/>
          </a:xfrm>
        </p:grpSpPr>
        <p:sp>
          <p:nvSpPr>
            <p:cNvPr id="150" name="Google Shape;150;p8"/>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151" name="Google Shape;151;p8"/>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graphicFrame>
        <p:nvGraphicFramePr>
          <p:cNvPr id="152" name="Google Shape;152;p8"/>
          <p:cNvGraphicFramePr/>
          <p:nvPr/>
        </p:nvGraphicFramePr>
        <p:xfrm>
          <a:off x="0" y="5616398"/>
          <a:ext cx="3000000" cy="3000000"/>
        </p:xfrm>
        <a:graphic>
          <a:graphicData uri="http://schemas.openxmlformats.org/drawingml/2006/table">
            <a:tbl>
              <a:tblPr bandRow="1" firstRow="1">
                <a:noFill/>
                <a:tableStyleId>{02900752-E6A0-45BB-8589-7D91B3721A1C}</a:tableStyleId>
              </a:tblPr>
              <a:tblGrid>
                <a:gridCol w="3261200"/>
                <a:gridCol w="3261200"/>
              </a:tblGrid>
              <a:tr h="716800">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Synonyms: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with same / similar meaning)</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Antonyms: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with opposite meaning)</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1351800">
                <a:tc>
                  <a:txBody>
                    <a:bodyPr/>
                    <a:lstStyle/>
                    <a:p>
                      <a:pPr indent="0" lvl="0" marL="0" marR="0" rtl="0" algn="ctr">
                        <a:lnSpc>
                          <a:spcPct val="100000"/>
                        </a:lnSpc>
                        <a:spcBef>
                          <a:spcPts val="0"/>
                        </a:spcBef>
                        <a:spcAft>
                          <a:spcPts val="0"/>
                        </a:spcAft>
                        <a:buClr>
                          <a:schemeClr val="dk1"/>
                        </a:buClr>
                        <a:buSzPts val="2600"/>
                        <a:buFont typeface="Gill Sans"/>
                        <a:buNone/>
                      </a:pPr>
                      <a:r>
                        <a:rPr lang="en-GB" sz="2600" u="none" cap="none" strike="noStrike">
                          <a:solidFill>
                            <a:schemeClr val="dk1"/>
                          </a:solidFill>
                          <a:latin typeface="Gill Sans"/>
                          <a:ea typeface="Gill Sans"/>
                          <a:cs typeface="Gill Sans"/>
                          <a:sym typeface="Gill Sans"/>
                        </a:rPr>
                        <a:t> </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solidFill>
                          <a:schemeClr val="dk1"/>
                        </a:solidFill>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716800">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Rhymes: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that sound the same)</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Link Words: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(Example: football = pitch, team, player)</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1351800">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bl>
          </a:graphicData>
        </a:graphic>
      </p:graphicFrame>
      <p:sp>
        <p:nvSpPr>
          <p:cNvPr id="153" name="Google Shape;153;p8"/>
          <p:cNvSpPr/>
          <p:nvPr/>
        </p:nvSpPr>
        <p:spPr>
          <a:xfrm>
            <a:off x="4049306" y="4519916"/>
            <a:ext cx="5331577" cy="1099584"/>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cxnSp>
        <p:nvCxnSpPr>
          <p:cNvPr id="154" name="Google Shape;154;p8"/>
          <p:cNvCxnSpPr/>
          <p:nvPr/>
        </p:nvCxnSpPr>
        <p:spPr>
          <a:xfrm>
            <a:off x="9230050" y="4527937"/>
            <a:ext cx="3774750" cy="23084"/>
          </a:xfrm>
          <a:prstGeom prst="straightConnector1">
            <a:avLst/>
          </a:prstGeom>
          <a:noFill/>
          <a:ln cap="flat" cmpd="sng" w="9525">
            <a:solidFill>
              <a:srgbClr val="0365C0"/>
            </a:solidFill>
            <a:prstDash val="dash"/>
            <a:round/>
            <a:headEnd len="sm" w="sm" type="none"/>
            <a:tailEnd len="sm" w="sm" type="none"/>
          </a:ln>
        </p:spPr>
      </p:cxnSp>
      <p:cxnSp>
        <p:nvCxnSpPr>
          <p:cNvPr id="155" name="Google Shape;155;p8"/>
          <p:cNvCxnSpPr/>
          <p:nvPr/>
        </p:nvCxnSpPr>
        <p:spPr>
          <a:xfrm>
            <a:off x="9230050" y="5619500"/>
            <a:ext cx="3774750" cy="0"/>
          </a:xfrm>
          <a:prstGeom prst="straightConnector1">
            <a:avLst/>
          </a:prstGeom>
          <a:noFill/>
          <a:ln cap="flat" cmpd="sng" w="9525">
            <a:solidFill>
              <a:srgbClr val="0365C0"/>
            </a:solidFill>
            <a:prstDash val="dash"/>
            <a:round/>
            <a:headEnd len="sm" w="sm" type="none"/>
            <a:tailEnd len="sm" w="sm" type="none"/>
          </a:ln>
        </p:spPr>
      </p:cxnSp>
      <p:sp>
        <p:nvSpPr>
          <p:cNvPr id="156" name="Google Shape;156;p8"/>
          <p:cNvSpPr txBox="1"/>
          <p:nvPr/>
        </p:nvSpPr>
        <p:spPr>
          <a:xfrm>
            <a:off x="6584702" y="5627194"/>
            <a:ext cx="3170741"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Draw your sentence:</a:t>
            </a:r>
            <a:endParaRPr b="0" i="0" sz="2800" u="none" cap="none" strike="noStrike">
              <a:solidFill>
                <a:schemeClr val="dk1"/>
              </a:solidFill>
              <a:latin typeface="Gill Sans"/>
              <a:ea typeface="Gill Sans"/>
              <a:cs typeface="Gill Sans"/>
              <a:sym typeface="Gill Sans"/>
            </a:endParaRPr>
          </a:p>
        </p:txBody>
      </p:sp>
      <p:cxnSp>
        <p:nvCxnSpPr>
          <p:cNvPr id="157" name="Google Shape;157;p8"/>
          <p:cNvCxnSpPr/>
          <p:nvPr/>
        </p:nvCxnSpPr>
        <p:spPr>
          <a:xfrm>
            <a:off x="6502400" y="834297"/>
            <a:ext cx="0" cy="3443268"/>
          </a:xfrm>
          <a:prstGeom prst="straightConnector1">
            <a:avLst/>
          </a:prstGeom>
          <a:noFill/>
          <a:ln cap="flat" cmpd="sng" w="9525">
            <a:solidFill>
              <a:srgbClr val="0365C0"/>
            </a:solidFill>
            <a:prstDash val="dash"/>
            <a:round/>
            <a:headEnd len="sm" w="sm" type="none"/>
            <a:tailEnd len="sm" w="sm" type="none"/>
          </a:ln>
        </p:spPr>
      </p:cxnSp>
      <p:sp>
        <p:nvSpPr>
          <p:cNvPr id="158" name="Google Shape;158;p8"/>
          <p:cNvSpPr txBox="1"/>
          <p:nvPr/>
        </p:nvSpPr>
        <p:spPr>
          <a:xfrm>
            <a:off x="6584699" y="1015300"/>
            <a:ext cx="5106300" cy="9645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Use it in a sentence (add picture too):</a:t>
            </a:r>
            <a:endParaRPr b="0" i="0" sz="2800" u="none" cap="none" strike="noStrike">
              <a:solidFill>
                <a:schemeClr val="dk1"/>
              </a:solidFill>
              <a:latin typeface="Gill Sans"/>
              <a:ea typeface="Gill Sans"/>
              <a:cs typeface="Gill Sans"/>
              <a:sym typeface="Gill Sans"/>
            </a:endParaRPr>
          </a:p>
        </p:txBody>
      </p:sp>
      <p:pic>
        <p:nvPicPr>
          <p:cNvPr id="159" name="Google Shape;159;p8"/>
          <p:cNvPicPr preferRelativeResize="0"/>
          <p:nvPr/>
        </p:nvPicPr>
        <p:blipFill rotWithShape="1">
          <a:blip r:embed="rId3">
            <a:alphaModFix/>
          </a:blip>
          <a:srcRect b="14893" l="9410" r="12019" t="0"/>
          <a:stretch/>
        </p:blipFill>
        <p:spPr>
          <a:xfrm>
            <a:off x="11489491" y="339363"/>
            <a:ext cx="1622203" cy="1340029"/>
          </a:xfrm>
          <a:prstGeom prst="rect">
            <a:avLst/>
          </a:prstGeom>
          <a:noFill/>
          <a:ln>
            <a:noFill/>
          </a:ln>
        </p:spPr>
      </p:pic>
      <p:grpSp>
        <p:nvGrpSpPr>
          <p:cNvPr id="160" name="Google Shape;160;p8"/>
          <p:cNvGrpSpPr/>
          <p:nvPr/>
        </p:nvGrpSpPr>
        <p:grpSpPr>
          <a:xfrm rot="8845784">
            <a:off x="-10369882" y="1260538"/>
            <a:ext cx="12553124" cy="16894941"/>
            <a:chOff x="9952355" y="-1492748"/>
            <a:chExt cx="12553123" cy="16894941"/>
          </a:xfrm>
        </p:grpSpPr>
        <p:sp>
          <p:nvSpPr>
            <p:cNvPr id="161" name="Google Shape;161;p8"/>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162" name="Google Shape;162;p8"/>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cxnSp>
        <p:nvCxnSpPr>
          <p:cNvPr id="163" name="Google Shape;163;p8"/>
          <p:cNvCxnSpPr/>
          <p:nvPr/>
        </p:nvCxnSpPr>
        <p:spPr>
          <a:xfrm>
            <a:off x="206685" y="1451841"/>
            <a:ext cx="3056466" cy="0"/>
          </a:xfrm>
          <a:prstGeom prst="straightConnector1">
            <a:avLst/>
          </a:prstGeom>
          <a:noFill/>
          <a:ln cap="flat" cmpd="sng" w="9525">
            <a:solidFill>
              <a:srgbClr val="0365C0"/>
            </a:solidFill>
            <a:prstDash val="dash"/>
            <a:round/>
            <a:headEnd len="sm" w="sm" type="none"/>
            <a:tailEnd len="sm" w="sm" type="none"/>
          </a:ln>
        </p:spPr>
      </p:cxnSp>
      <p:cxnSp>
        <p:nvCxnSpPr>
          <p:cNvPr id="164" name="Google Shape;164;p8"/>
          <p:cNvCxnSpPr/>
          <p:nvPr/>
        </p:nvCxnSpPr>
        <p:spPr>
          <a:xfrm>
            <a:off x="6681048" y="1451841"/>
            <a:ext cx="2849277" cy="0"/>
          </a:xfrm>
          <a:prstGeom prst="straightConnector1">
            <a:avLst/>
          </a:prstGeom>
          <a:noFill/>
          <a:ln cap="flat" cmpd="sng" w="9525">
            <a:solidFill>
              <a:srgbClr val="0365C0"/>
            </a:solidFill>
            <a:prstDash val="dash"/>
            <a:round/>
            <a:headEnd len="sm" w="sm" type="none"/>
            <a:tailEnd len="sm" w="sm" type="none"/>
          </a:ln>
        </p:spPr>
      </p:cxnSp>
      <p:pic>
        <p:nvPicPr>
          <p:cNvPr descr="Text&#10;&#10;Description automatically generated" id="165" name="Google Shape;165;p8"/>
          <p:cNvPicPr preferRelativeResize="0"/>
          <p:nvPr/>
        </p:nvPicPr>
        <p:blipFill rotWithShape="1">
          <a:blip r:embed="rId4">
            <a:alphaModFix/>
          </a:blip>
          <a:srcRect b="81285" l="0" r="0" t="3999"/>
          <a:stretch/>
        </p:blipFill>
        <p:spPr>
          <a:xfrm>
            <a:off x="-49763" y="97012"/>
            <a:ext cx="12085981" cy="1000443"/>
          </a:xfrm>
          <a:prstGeom prst="rect">
            <a:avLst/>
          </a:prstGeom>
          <a:noFill/>
          <a:ln>
            <a:noFill/>
          </a:ln>
        </p:spPr>
      </p:pic>
      <p:sp>
        <p:nvSpPr>
          <p:cNvPr id="166" name="Google Shape;166;p8"/>
          <p:cNvSpPr txBox="1"/>
          <p:nvPr/>
        </p:nvSpPr>
        <p:spPr>
          <a:xfrm>
            <a:off x="1110952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9"/>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9</a:t>
            </a:r>
            <a:endParaRPr b="0" i="0" sz="1400" u="none" cap="none" strike="noStrike">
              <a:solidFill>
                <a:srgbClr val="000000"/>
              </a:solidFill>
              <a:latin typeface="Arial"/>
              <a:ea typeface="Arial"/>
              <a:cs typeface="Arial"/>
              <a:sym typeface="Arial"/>
            </a:endParaRPr>
          </a:p>
        </p:txBody>
      </p:sp>
      <p:sp>
        <p:nvSpPr>
          <p:cNvPr id="172" name="Google Shape;172;p9"/>
          <p:cNvSpPr txBox="1"/>
          <p:nvPr/>
        </p:nvSpPr>
        <p:spPr>
          <a:xfrm>
            <a:off x="495673" y="1244703"/>
            <a:ext cx="12013453" cy="7366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1" i="0" lang="en-GB" sz="2000" u="none" cap="none" strike="noStrike">
                <a:solidFill>
                  <a:srgbClr val="000000"/>
                </a:solidFill>
                <a:latin typeface="Gill Sans"/>
                <a:ea typeface="Gill Sans"/>
                <a:cs typeface="Gill Sans"/>
                <a:sym typeface="Gill Sans"/>
              </a:rPr>
              <a:t>The Enthralling Etymology section of </a:t>
            </a:r>
            <a:r>
              <a:rPr b="1" i="0" lang="en-GB" sz="2000" u="none" cap="none" strike="noStrike">
                <a:solidFill>
                  <a:srgbClr val="02AEEE"/>
                </a:solidFill>
                <a:latin typeface="Gill Sans"/>
                <a:ea typeface="Gill Sans"/>
                <a:cs typeface="Gill Sans"/>
                <a:sym typeface="Gill Sans"/>
              </a:rPr>
              <a:t>Vocabulary Ninja </a:t>
            </a:r>
            <a:r>
              <a:rPr b="1" i="0" lang="en-GB" sz="2000" u="none" cap="none" strike="noStrike">
                <a:solidFill>
                  <a:srgbClr val="000000"/>
                </a:solidFill>
                <a:latin typeface="Gill Sans"/>
                <a:ea typeface="Gill Sans"/>
                <a:cs typeface="Gill Sans"/>
                <a:sym typeface="Gill Sans"/>
              </a:rPr>
              <a:t>resource packs selects specific words with interesting heritage. Understanding how and why words are what they are today! </a:t>
            </a:r>
            <a:endParaRPr b="0" i="0" sz="1400" u="none" cap="none" strike="noStrike">
              <a:solidFill>
                <a:srgbClr val="000000"/>
              </a:solidFill>
              <a:latin typeface="Arial"/>
              <a:ea typeface="Arial"/>
              <a:cs typeface="Arial"/>
              <a:sym typeface="Arial"/>
            </a:endParaRPr>
          </a:p>
        </p:txBody>
      </p:sp>
      <p:pic>
        <p:nvPicPr>
          <p:cNvPr descr="Text&#10;&#10;Description automatically generated" id="173" name="Google Shape;173;p9"/>
          <p:cNvPicPr preferRelativeResize="0"/>
          <p:nvPr/>
        </p:nvPicPr>
        <p:blipFill rotWithShape="1">
          <a:blip r:embed="rId3">
            <a:alphaModFix/>
          </a:blip>
          <a:srcRect b="25658" l="5433" r="4462" t="59396"/>
          <a:stretch/>
        </p:blipFill>
        <p:spPr>
          <a:xfrm>
            <a:off x="132086" y="93738"/>
            <a:ext cx="12783274" cy="1192736"/>
          </a:xfrm>
          <a:prstGeom prst="rect">
            <a:avLst/>
          </a:prstGeom>
          <a:noFill/>
          <a:ln>
            <a:noFill/>
          </a:ln>
        </p:spPr>
      </p:pic>
      <p:sp>
        <p:nvSpPr>
          <p:cNvPr id="174" name="Google Shape;174;p9"/>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
        <p:nvSpPr>
          <p:cNvPr id="175" name="Google Shape;175;p9"/>
          <p:cNvSpPr txBox="1"/>
          <p:nvPr/>
        </p:nvSpPr>
        <p:spPr>
          <a:xfrm>
            <a:off x="192500" y="3819025"/>
            <a:ext cx="12619801" cy="9459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300" u="none" cap="none" strike="noStrike">
                <a:solidFill>
                  <a:srgbClr val="00AEEE"/>
                </a:solidFill>
                <a:latin typeface="Gill Sans"/>
                <a:ea typeface="Gill Sans"/>
                <a:cs typeface="Gill Sans"/>
                <a:sym typeface="Gill Sans"/>
              </a:rPr>
              <a:t>villa</a:t>
            </a:r>
            <a:r>
              <a:rPr b="1" i="0" lang="en-GB" sz="2300" u="none" cap="none" strike="noStrike">
                <a:solidFill>
                  <a:srgbClr val="BA120A"/>
                </a:solidFill>
                <a:latin typeface="Gill Sans"/>
                <a:ea typeface="Gill Sans"/>
                <a:cs typeface="Gill Sans"/>
                <a:sym typeface="Gill Sans"/>
              </a:rPr>
              <a:t> </a:t>
            </a:r>
            <a:r>
              <a:rPr b="0" i="0" lang="en-GB" sz="2300" u="none" cap="none" strike="noStrike">
                <a:solidFill>
                  <a:schemeClr val="dk1"/>
                </a:solidFill>
                <a:latin typeface="Gill Sans"/>
                <a:ea typeface="Gill Sans"/>
                <a:cs typeface="Gill Sans"/>
                <a:sym typeface="Gill Sans"/>
              </a:rPr>
              <a:t>- Villa, meaning house in Latin, has a huge range of English derivatives. Because of </a:t>
            </a:r>
            <a:r>
              <a:rPr b="0" i="0" lang="en-GB" sz="2300" u="none" cap="none" strike="noStrike">
                <a:solidFill>
                  <a:srgbClr val="0B4EB3"/>
                </a:solidFill>
                <a:latin typeface="Gill Sans"/>
                <a:ea typeface="Gill Sans"/>
                <a:cs typeface="Gill Sans"/>
                <a:sym typeface="Gill Sans"/>
              </a:rPr>
              <a:t>“villa” </a:t>
            </a:r>
            <a:r>
              <a:rPr b="0" i="0" lang="en-GB" sz="2300" u="none" cap="none" strike="noStrike">
                <a:solidFill>
                  <a:schemeClr val="dk1"/>
                </a:solidFill>
                <a:latin typeface="Gill Sans"/>
                <a:ea typeface="Gill Sans"/>
                <a:cs typeface="Gill Sans"/>
                <a:sym typeface="Gill Sans"/>
              </a:rPr>
              <a:t>meaning house, we now have </a:t>
            </a:r>
            <a:r>
              <a:rPr b="0" i="0" lang="en-GB" sz="2300" u="none" cap="none" strike="noStrike">
                <a:solidFill>
                  <a:srgbClr val="0B4EB3"/>
                </a:solidFill>
                <a:latin typeface="Gill Sans"/>
                <a:ea typeface="Gill Sans"/>
                <a:cs typeface="Gill Sans"/>
                <a:sym typeface="Gill Sans"/>
              </a:rPr>
              <a:t>“villager”</a:t>
            </a:r>
            <a:r>
              <a:rPr b="0" i="0" lang="en-GB" sz="2300" u="none" cap="none" strike="noStrike">
                <a:solidFill>
                  <a:schemeClr val="dk1"/>
                </a:solidFill>
                <a:latin typeface="Gill Sans"/>
                <a:ea typeface="Gill Sans"/>
                <a:cs typeface="Gill Sans"/>
                <a:sym typeface="Gill Sans"/>
              </a:rPr>
              <a:t> and </a:t>
            </a:r>
            <a:r>
              <a:rPr b="0" i="0" lang="en-GB" sz="2300" u="none" cap="none" strike="noStrike">
                <a:solidFill>
                  <a:srgbClr val="0B4EB3"/>
                </a:solidFill>
                <a:latin typeface="Gill Sans"/>
                <a:ea typeface="Gill Sans"/>
                <a:cs typeface="Gill Sans"/>
                <a:sym typeface="Gill Sans"/>
              </a:rPr>
              <a:t>“village”</a:t>
            </a:r>
            <a:r>
              <a:rPr b="0" i="0" lang="en-GB" sz="2300" u="none" cap="none" strike="noStrike">
                <a:solidFill>
                  <a:schemeClr val="dk1"/>
                </a:solidFill>
                <a:latin typeface="Gill Sans"/>
                <a:ea typeface="Gill Sans"/>
                <a:cs typeface="Gill Sans"/>
                <a:sym typeface="Gill Sans"/>
              </a:rPr>
              <a:t>. ‘Thanks Romans!’ </a:t>
            </a:r>
            <a:endParaRPr b="1" i="0" sz="2300" u="none" cap="none" strike="noStrike">
              <a:solidFill>
                <a:srgbClr val="00AEEE"/>
              </a:solidFill>
              <a:latin typeface="Gill Sans"/>
              <a:ea typeface="Gill Sans"/>
              <a:cs typeface="Gill Sans"/>
              <a:sym typeface="Gill Sans"/>
            </a:endParaRPr>
          </a:p>
        </p:txBody>
      </p:sp>
      <p:sp>
        <p:nvSpPr>
          <p:cNvPr id="176" name="Google Shape;176;p9"/>
          <p:cNvSpPr txBox="1"/>
          <p:nvPr/>
        </p:nvSpPr>
        <p:spPr>
          <a:xfrm>
            <a:off x="269163" y="2238450"/>
            <a:ext cx="12509100" cy="13530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300" u="none" cap="none" strike="noStrike">
                <a:solidFill>
                  <a:srgbClr val="00AEEE"/>
                </a:solidFill>
                <a:latin typeface="Gill Sans"/>
                <a:ea typeface="Gill Sans"/>
                <a:cs typeface="Gill Sans"/>
                <a:sym typeface="Gill Sans"/>
              </a:rPr>
              <a:t>malaria</a:t>
            </a:r>
            <a:r>
              <a:rPr b="0" i="0" lang="en-GB" sz="2300" u="none" cap="none" strike="noStrike">
                <a:solidFill>
                  <a:schemeClr val="dk1"/>
                </a:solidFill>
                <a:latin typeface="Gill Sans"/>
                <a:ea typeface="Gill Sans"/>
                <a:cs typeface="Gill Sans"/>
                <a:sym typeface="Gill Sans"/>
              </a:rPr>
              <a:t> - Most would associate this word with Africa, but it originates from Rome. </a:t>
            </a:r>
            <a:r>
              <a:rPr b="0" i="0" lang="en-GB" sz="2300" u="none" cap="none" strike="noStrike">
                <a:solidFill>
                  <a:srgbClr val="0B4EB3"/>
                </a:solidFill>
                <a:latin typeface="Gill Sans"/>
                <a:ea typeface="Gill Sans"/>
                <a:cs typeface="Gill Sans"/>
                <a:sym typeface="Gill Sans"/>
              </a:rPr>
              <a:t>“Mal”</a:t>
            </a:r>
            <a:r>
              <a:rPr b="0" i="0" lang="en-GB" sz="2300" u="none" cap="none" strike="noStrike">
                <a:solidFill>
                  <a:schemeClr val="dk1"/>
                </a:solidFill>
                <a:latin typeface="Gill Sans"/>
                <a:ea typeface="Gill Sans"/>
                <a:cs typeface="Gill Sans"/>
                <a:sym typeface="Gill Sans"/>
              </a:rPr>
              <a:t> meaning bad and </a:t>
            </a:r>
            <a:r>
              <a:rPr b="0" i="0" lang="en-GB" sz="2300" u="none" cap="none" strike="noStrike">
                <a:solidFill>
                  <a:srgbClr val="0B4EB3"/>
                </a:solidFill>
                <a:latin typeface="Gill Sans"/>
                <a:ea typeface="Gill Sans"/>
                <a:cs typeface="Gill Sans"/>
                <a:sym typeface="Gill Sans"/>
              </a:rPr>
              <a:t>“aria”</a:t>
            </a:r>
            <a:r>
              <a:rPr b="0" i="0" lang="en-GB" sz="2300" u="none" cap="none" strike="noStrike">
                <a:solidFill>
                  <a:schemeClr val="dk1"/>
                </a:solidFill>
                <a:latin typeface="Gill Sans"/>
                <a:ea typeface="Gill Sans"/>
                <a:cs typeface="Gill Sans"/>
                <a:sym typeface="Gill Sans"/>
              </a:rPr>
              <a:t> meaning air - so it literally means </a:t>
            </a:r>
            <a:r>
              <a:rPr b="0" i="0" lang="en-GB" sz="2300" u="none" cap="none" strike="noStrike">
                <a:solidFill>
                  <a:srgbClr val="0B4EB3"/>
                </a:solidFill>
                <a:latin typeface="Gill Sans"/>
                <a:ea typeface="Gill Sans"/>
                <a:cs typeface="Gill Sans"/>
                <a:sym typeface="Gill Sans"/>
              </a:rPr>
              <a:t>“bad air”</a:t>
            </a:r>
            <a:r>
              <a:rPr b="0" i="0" lang="en-GB" sz="2300" u="none" cap="none" strike="noStrike">
                <a:solidFill>
                  <a:schemeClr val="dk1"/>
                </a:solidFill>
                <a:latin typeface="Gill Sans"/>
                <a:ea typeface="Gill Sans"/>
                <a:cs typeface="Gill Sans"/>
                <a:sym typeface="Gill Sans"/>
              </a:rPr>
              <a:t>. The term was used to describe the unpleasant air emanating from the marshlands of Rome, which was believed to cause malaria, and its mosquitos. </a:t>
            </a:r>
            <a:endParaRPr b="1" i="0" sz="2300" u="none" cap="none" strike="noStrike">
              <a:solidFill>
                <a:srgbClr val="00AEEE"/>
              </a:solidFill>
              <a:latin typeface="Gill Sans"/>
              <a:ea typeface="Gill Sans"/>
              <a:cs typeface="Gill Sans"/>
              <a:sym typeface="Gill Sans"/>
            </a:endParaRPr>
          </a:p>
        </p:txBody>
      </p:sp>
      <p:sp>
        <p:nvSpPr>
          <p:cNvPr id="177" name="Google Shape;177;p9"/>
          <p:cNvSpPr txBox="1"/>
          <p:nvPr/>
        </p:nvSpPr>
        <p:spPr>
          <a:xfrm>
            <a:off x="263150" y="6337663"/>
            <a:ext cx="12783299" cy="13530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300" u="none" cap="none" strike="noStrike">
                <a:solidFill>
                  <a:srgbClr val="00AEEE"/>
                </a:solidFill>
                <a:latin typeface="Gill Sans"/>
                <a:ea typeface="Gill Sans"/>
                <a:cs typeface="Gill Sans"/>
                <a:sym typeface="Gill Sans"/>
              </a:rPr>
              <a:t>salary</a:t>
            </a:r>
            <a:r>
              <a:rPr b="1" i="0" lang="en-GB" sz="2300" u="none" cap="none" strike="noStrike">
                <a:solidFill>
                  <a:srgbClr val="BA120A"/>
                </a:solidFill>
                <a:latin typeface="Gill Sans"/>
                <a:ea typeface="Gill Sans"/>
                <a:cs typeface="Gill Sans"/>
                <a:sym typeface="Gill Sans"/>
              </a:rPr>
              <a:t> </a:t>
            </a:r>
            <a:r>
              <a:rPr b="0" i="0" lang="en-GB" sz="2300" u="none" cap="none" strike="noStrike">
                <a:solidFill>
                  <a:schemeClr val="dk1"/>
                </a:solidFill>
                <a:latin typeface="Gill Sans"/>
                <a:ea typeface="Gill Sans"/>
                <a:cs typeface="Gill Sans"/>
                <a:sym typeface="Gill Sans"/>
              </a:rPr>
              <a:t>- The word salary comes from the Latin </a:t>
            </a:r>
            <a:r>
              <a:rPr b="0" i="0" lang="en-GB" sz="2300" u="none" cap="none" strike="noStrike">
                <a:solidFill>
                  <a:srgbClr val="0B4EB3"/>
                </a:solidFill>
                <a:latin typeface="Gill Sans"/>
                <a:ea typeface="Gill Sans"/>
                <a:cs typeface="Gill Sans"/>
                <a:sym typeface="Gill Sans"/>
              </a:rPr>
              <a:t>solarium</a:t>
            </a:r>
            <a:r>
              <a:rPr b="0" i="0" lang="en-GB" sz="2300" u="none" cap="none" strike="noStrike">
                <a:solidFill>
                  <a:schemeClr val="dk1"/>
                </a:solidFill>
                <a:latin typeface="Gill Sans"/>
                <a:ea typeface="Gill Sans"/>
                <a:cs typeface="Gill Sans"/>
                <a:sym typeface="Gill Sans"/>
              </a:rPr>
              <a:t>; the payment for salt. In ancient times, salt was used for many important things, and was referred to as white gold. Used as antiseptic, a preservative and as payment.</a:t>
            </a:r>
            <a:endParaRPr b="1" i="0" sz="2300" u="none" cap="none" strike="noStrike">
              <a:solidFill>
                <a:srgbClr val="00AEEE"/>
              </a:solidFill>
              <a:latin typeface="Gill Sans"/>
              <a:ea typeface="Gill Sans"/>
              <a:cs typeface="Gill Sans"/>
              <a:sym typeface="Gill Sans"/>
            </a:endParaRPr>
          </a:p>
        </p:txBody>
      </p:sp>
      <p:sp>
        <p:nvSpPr>
          <p:cNvPr id="178" name="Google Shape;178;p9"/>
          <p:cNvSpPr txBox="1"/>
          <p:nvPr/>
        </p:nvSpPr>
        <p:spPr>
          <a:xfrm>
            <a:off x="110750" y="4965613"/>
            <a:ext cx="12783299" cy="13530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300" u="none" cap="none" strike="noStrike">
                <a:solidFill>
                  <a:srgbClr val="00AEEE"/>
                </a:solidFill>
                <a:latin typeface="Gill Sans"/>
                <a:ea typeface="Gill Sans"/>
                <a:cs typeface="Gill Sans"/>
                <a:sym typeface="Gill Sans"/>
              </a:rPr>
              <a:t>August</a:t>
            </a:r>
            <a:r>
              <a:rPr b="1" i="0" lang="en-GB" sz="2300" u="none" cap="none" strike="noStrike">
                <a:solidFill>
                  <a:srgbClr val="BA120A"/>
                </a:solidFill>
                <a:latin typeface="Gill Sans"/>
                <a:ea typeface="Gill Sans"/>
                <a:cs typeface="Gill Sans"/>
                <a:sym typeface="Gill Sans"/>
              </a:rPr>
              <a:t> </a:t>
            </a:r>
            <a:r>
              <a:rPr b="1" i="0" lang="en-GB" sz="2300" u="none" cap="none" strike="noStrike">
                <a:solidFill>
                  <a:schemeClr val="dk1"/>
                </a:solidFill>
                <a:latin typeface="Gill Sans"/>
                <a:ea typeface="Gill Sans"/>
                <a:cs typeface="Gill Sans"/>
                <a:sym typeface="Gill Sans"/>
              </a:rPr>
              <a:t>- </a:t>
            </a:r>
            <a:r>
              <a:rPr b="0" i="0" lang="en-GB" sz="2300" u="none" cap="none" strike="noStrike">
                <a:solidFill>
                  <a:schemeClr val="dk1"/>
                </a:solidFill>
                <a:latin typeface="Gill Sans"/>
                <a:ea typeface="Gill Sans"/>
                <a:cs typeface="Gill Sans"/>
                <a:sym typeface="Gill Sans"/>
              </a:rPr>
              <a:t>is named after Octavian Caesar, nephew of Julius Caesar. He is better known as Augustus - his official title. Although Augustus was born in September, he selected the month we call August because it is when his career had been successful.’.</a:t>
            </a:r>
            <a:endParaRPr b="1" i="0" sz="2300" u="none" cap="none" strike="noStrike">
              <a:solidFill>
                <a:srgbClr val="00AEEE"/>
              </a:solidFill>
              <a:latin typeface="Gill Sans"/>
              <a:ea typeface="Gill Sans"/>
              <a:cs typeface="Gill Sans"/>
              <a:sym typeface="Gill Sans"/>
            </a:endParaRPr>
          </a:p>
        </p:txBody>
      </p:sp>
      <p:sp>
        <p:nvSpPr>
          <p:cNvPr id="179" name="Google Shape;179;p9"/>
          <p:cNvSpPr txBox="1"/>
          <p:nvPr/>
        </p:nvSpPr>
        <p:spPr>
          <a:xfrm>
            <a:off x="263150" y="7688688"/>
            <a:ext cx="12783299" cy="17601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300" u="none" cap="none" strike="noStrike">
                <a:solidFill>
                  <a:srgbClr val="00AEEE"/>
                </a:solidFill>
                <a:latin typeface="Gill Sans"/>
                <a:ea typeface="Gill Sans"/>
                <a:cs typeface="Gill Sans"/>
                <a:sym typeface="Gill Sans"/>
              </a:rPr>
              <a:t>lunatic</a:t>
            </a:r>
            <a:r>
              <a:rPr b="1" i="0" lang="en-GB" sz="2300" u="none" cap="none" strike="noStrike">
                <a:solidFill>
                  <a:srgbClr val="BA120A"/>
                </a:solidFill>
                <a:latin typeface="Gill Sans"/>
                <a:ea typeface="Gill Sans"/>
                <a:cs typeface="Gill Sans"/>
                <a:sym typeface="Gill Sans"/>
              </a:rPr>
              <a:t> </a:t>
            </a:r>
            <a:r>
              <a:rPr b="0" i="0" lang="en-GB" sz="2300" u="none" cap="none" strike="noStrike">
                <a:solidFill>
                  <a:schemeClr val="dk1"/>
                </a:solidFill>
                <a:latin typeface="Gill Sans"/>
                <a:ea typeface="Gill Sans"/>
                <a:cs typeface="Gill Sans"/>
                <a:sym typeface="Gill Sans"/>
              </a:rPr>
              <a:t>- Lunatic is an interesting one. It’s derived from a late latin word </a:t>
            </a:r>
            <a:r>
              <a:rPr b="0" i="0" lang="en-GB" sz="2300" u="none" cap="none" strike="noStrike">
                <a:solidFill>
                  <a:srgbClr val="0B4EB3"/>
                </a:solidFill>
                <a:latin typeface="Gill Sans"/>
                <a:ea typeface="Gill Sans"/>
                <a:cs typeface="Gill Sans"/>
                <a:sym typeface="Gill Sans"/>
              </a:rPr>
              <a:t>‘lunaticus'</a:t>
            </a:r>
            <a:r>
              <a:rPr b="0" i="0" lang="en-GB" sz="2300" u="none" cap="none" strike="noStrike">
                <a:solidFill>
                  <a:schemeClr val="dk1"/>
                </a:solidFill>
                <a:latin typeface="Gill Sans"/>
                <a:ea typeface="Gill Sans"/>
                <a:cs typeface="Gill Sans"/>
                <a:sym typeface="Gill Sans"/>
              </a:rPr>
              <a:t>, which is a combination of </a:t>
            </a:r>
            <a:r>
              <a:rPr b="0" i="0" lang="en-GB" sz="2300" u="none" cap="none" strike="noStrike">
                <a:solidFill>
                  <a:srgbClr val="0B4EB3"/>
                </a:solidFill>
                <a:latin typeface="Gill Sans"/>
                <a:ea typeface="Gill Sans"/>
                <a:cs typeface="Gill Sans"/>
                <a:sym typeface="Gill Sans"/>
              </a:rPr>
              <a:t>“luna”</a:t>
            </a:r>
            <a:r>
              <a:rPr b="0" i="0" lang="en-GB" sz="2300" u="none" cap="none" strike="noStrike">
                <a:solidFill>
                  <a:schemeClr val="dk1"/>
                </a:solidFill>
                <a:latin typeface="Gill Sans"/>
                <a:ea typeface="Gill Sans"/>
                <a:cs typeface="Gill Sans"/>
                <a:sym typeface="Gill Sans"/>
              </a:rPr>
              <a:t> meaning moon, and </a:t>
            </a:r>
            <a:r>
              <a:rPr b="0" i="0" lang="en-GB" sz="2300" u="none" cap="none" strike="noStrike">
                <a:solidFill>
                  <a:srgbClr val="0B4EB3"/>
                </a:solidFill>
                <a:latin typeface="Gill Sans"/>
                <a:ea typeface="Gill Sans"/>
                <a:cs typeface="Gill Sans"/>
                <a:sym typeface="Gill Sans"/>
              </a:rPr>
              <a:t>“atic”</a:t>
            </a:r>
            <a:r>
              <a:rPr b="0" i="0" lang="en-GB" sz="2300" u="none" cap="none" strike="noStrike">
                <a:solidFill>
                  <a:schemeClr val="dk1"/>
                </a:solidFill>
                <a:latin typeface="Gill Sans"/>
                <a:ea typeface="Gill Sans"/>
                <a:cs typeface="Gill Sans"/>
                <a:sym typeface="Gill Sans"/>
              </a:rPr>
              <a:t> meaning a kind of. Together they mean “moonstruck’ or refer to </a:t>
            </a:r>
            <a:r>
              <a:rPr b="0" i="0" lang="en-GB" sz="2300" u="none" cap="none" strike="noStrike">
                <a:solidFill>
                  <a:srgbClr val="0B4EB3"/>
                </a:solidFill>
                <a:latin typeface="Gill Sans"/>
                <a:ea typeface="Gill Sans"/>
                <a:cs typeface="Gill Sans"/>
                <a:sym typeface="Gill Sans"/>
              </a:rPr>
              <a:t>“the kind of moon”</a:t>
            </a:r>
            <a:r>
              <a:rPr b="0" i="0" lang="en-GB" sz="2300" u="none" cap="none" strike="noStrike">
                <a:solidFill>
                  <a:schemeClr val="dk1"/>
                </a:solidFill>
                <a:latin typeface="Gill Sans"/>
                <a:ea typeface="Gill Sans"/>
                <a:cs typeface="Gill Sans"/>
                <a:sym typeface="Gill Sans"/>
              </a:rPr>
              <a:t>. This originated from the belief that insanity is caused by changes of the moon!.</a:t>
            </a:r>
            <a:endParaRPr b="1" i="0" sz="2300" u="none" cap="none" strike="noStrike">
              <a:solidFill>
                <a:srgbClr val="00AEEE"/>
              </a:solidFill>
              <a:latin typeface="Gill Sans"/>
              <a:ea typeface="Gill Sans"/>
              <a:cs typeface="Gill Sans"/>
              <a:sym typeface="Gill Sans"/>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Amber Moon</dc:creator>
</cp:coreProperties>
</file>