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77" r:id="rId2"/>
    <p:sldId id="281" r:id="rId3"/>
    <p:sldId id="258" r:id="rId4"/>
    <p:sldId id="279" r:id="rId5"/>
    <p:sldId id="280" r:id="rId6"/>
    <p:sldId id="284" r:id="rId7"/>
    <p:sldId id="283" r:id="rId8"/>
    <p:sldId id="278" r:id="rId9"/>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25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1"/>
    <p:restoredTop sz="94646"/>
  </p:normalViewPr>
  <p:slideViewPr>
    <p:cSldViewPr snapToGrid="0" snapToObjects="1">
      <p:cViewPr>
        <p:scale>
          <a:sx n="83" d="100"/>
          <a:sy n="83" d="100"/>
        </p:scale>
        <p:origin x="2288" y="144"/>
      </p:cViewPr>
      <p:guideLst>
        <p:guide orient="horz" pos="3120"/>
        <p:guide pos="2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429055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612245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709062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36612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493923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380175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623533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4051605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292174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1603297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167354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A74DC468-A778-CB47-A3E2-46611E940595}" type="datetimeFigureOut">
              <a:rPr lang="en-GB" smtClean="0"/>
              <a:pPr/>
              <a:t>09/01/2024</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69DCE679-1BFE-BF47-8885-62BD395159A5}" type="slidenum">
              <a:rPr lang="en-GB" smtClean="0"/>
              <a:pPr/>
              <a:t>‹#›</a:t>
            </a:fld>
            <a:endParaRPr lang="en-GB"/>
          </a:p>
        </p:txBody>
      </p:sp>
    </p:spTree>
    <p:extLst>
      <p:ext uri="{BB962C8B-B14F-4D97-AF65-F5344CB8AC3E}">
        <p14:creationId xmlns:p14="http://schemas.microsoft.com/office/powerpoint/2010/main" val="27694260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4">
            <a:extLst>
              <a:ext uri="{FF2B5EF4-FFF2-40B4-BE49-F238E27FC236}">
                <a16:creationId xmlns:a16="http://schemas.microsoft.com/office/drawing/2014/main" id="{2A07BD4A-E853-674D-B4AD-DC8B05D354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8396" y="3492073"/>
            <a:ext cx="9274149" cy="7166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2A94AEC-18C2-4B4A-8C5E-5717436E685F}"/>
              </a:ext>
            </a:extLst>
          </p:cNvPr>
          <p:cNvSpPr txBox="1"/>
          <p:nvPr/>
        </p:nvSpPr>
        <p:spPr>
          <a:xfrm>
            <a:off x="85776" y="283999"/>
            <a:ext cx="6686446" cy="1853713"/>
          </a:xfrm>
          <a:prstGeom prst="rect">
            <a:avLst/>
          </a:prstGeom>
          <a:noFill/>
          <a:effectLst>
            <a:outerShdw blurRad="12700" dist="50800" dir="5400000" algn="ctr" rotWithShape="0">
              <a:schemeClr val="bg1"/>
            </a:outerShdw>
          </a:effectLst>
        </p:spPr>
        <p:txBody>
          <a:bodyPr wrap="none">
            <a:spAutoFit/>
          </a:bodyPr>
          <a:lstStyle/>
          <a:p>
            <a:pPr algn="ctr">
              <a:defRPr/>
            </a:pPr>
            <a:r>
              <a:rPr lang="en-US" sz="5446" b="1" dirty="0">
                <a:solidFill>
                  <a:srgbClr val="C92605"/>
                </a:solidFill>
                <a:latin typeface="Gill Sans MT" panose="020B0502020104020203" pitchFamily="34" charset="77"/>
              </a:rPr>
              <a:t>Vocabulary Ninja</a:t>
            </a:r>
            <a:r>
              <a:rPr lang="en-US" sz="5446" b="1" dirty="0">
                <a:latin typeface="Gill Sans MT" panose="020B0502020104020203" pitchFamily="34" charset="77"/>
              </a:rPr>
              <a:t> </a:t>
            </a:r>
          </a:p>
          <a:p>
            <a:pPr algn="ctr">
              <a:defRPr/>
            </a:pPr>
            <a:r>
              <a:rPr lang="en-US" sz="6000" b="1" dirty="0">
                <a:latin typeface="Castellar" panose="020A0402060406010301" pitchFamily="18" charset="77"/>
              </a:rPr>
              <a:t>Write Like a…</a:t>
            </a:r>
          </a:p>
        </p:txBody>
      </p:sp>
      <p:sp>
        <p:nvSpPr>
          <p:cNvPr id="10" name="TextBox 9">
            <a:extLst>
              <a:ext uri="{FF2B5EF4-FFF2-40B4-BE49-F238E27FC236}">
                <a16:creationId xmlns:a16="http://schemas.microsoft.com/office/drawing/2014/main" id="{510C6E43-6BBA-1044-9A8D-C0E54B03B94F}"/>
              </a:ext>
            </a:extLst>
          </p:cNvPr>
          <p:cNvSpPr txBox="1"/>
          <p:nvPr/>
        </p:nvSpPr>
        <p:spPr>
          <a:xfrm>
            <a:off x="834379" y="1968507"/>
            <a:ext cx="5189241" cy="1877437"/>
          </a:xfrm>
          <a:prstGeom prst="rect">
            <a:avLst/>
          </a:prstGeom>
          <a:noFill/>
          <a:effectLst>
            <a:outerShdw blurRad="12700" dist="50800" dir="5400000" algn="ctr" rotWithShape="0">
              <a:schemeClr val="bg1"/>
            </a:outerShdw>
          </a:effectLst>
        </p:spPr>
        <p:txBody>
          <a:bodyPr wrap="none">
            <a:spAutoFit/>
          </a:bodyPr>
          <a:lstStyle/>
          <a:p>
            <a:pPr algn="ctr">
              <a:defRPr/>
            </a:pPr>
            <a:r>
              <a:rPr lang="en-US" sz="7200" b="1" dirty="0">
                <a:latin typeface="Castellar" panose="020F0502020204030204" pitchFamily="34" charset="0"/>
                <a:ea typeface="Hiragino Kaku Gothic Std W8" panose="020B0800000000000000" pitchFamily="34" charset="-128"/>
                <a:cs typeface="Castellar" panose="020F0502020204030204" pitchFamily="34" charset="0"/>
              </a:rPr>
              <a:t>Scientist</a:t>
            </a:r>
          </a:p>
          <a:p>
            <a:pPr algn="ctr">
              <a:defRPr/>
            </a:pPr>
            <a:r>
              <a:rPr lang="en-US" sz="4400" b="1" dirty="0">
                <a:solidFill>
                  <a:srgbClr val="0070C0"/>
                </a:solidFill>
                <a:latin typeface="Gill Sans MT" panose="020B0502020104020203" pitchFamily="34" charset="77"/>
              </a:rPr>
              <a:t>Climate Zones</a:t>
            </a:r>
            <a:endParaRPr lang="en-US" sz="1100" b="1" dirty="0">
              <a:solidFill>
                <a:srgbClr val="0070C0"/>
              </a:solidFill>
              <a:latin typeface="Gill Sans MT" panose="020B0502020104020203" pitchFamily="34" charset="77"/>
            </a:endParaRPr>
          </a:p>
        </p:txBody>
      </p:sp>
    </p:spTree>
    <p:extLst>
      <p:ext uri="{BB962C8B-B14F-4D97-AF65-F5344CB8AC3E}">
        <p14:creationId xmlns:p14="http://schemas.microsoft.com/office/powerpoint/2010/main" val="349593122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4">
            <a:extLst>
              <a:ext uri="{FF2B5EF4-FFF2-40B4-BE49-F238E27FC236}">
                <a16:creationId xmlns:a16="http://schemas.microsoft.com/office/drawing/2014/main" id="{2A07BD4A-E853-674D-B4AD-DC8B05D354B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643" t="12943" r="21702" b="12978"/>
          <a:stretch/>
        </p:blipFill>
        <p:spPr bwMode="auto">
          <a:xfrm>
            <a:off x="4650808" y="438259"/>
            <a:ext cx="1635690" cy="17450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42A94AEC-18C2-4B4A-8C5E-5717436E685F}"/>
              </a:ext>
            </a:extLst>
          </p:cNvPr>
          <p:cNvSpPr txBox="1"/>
          <p:nvPr/>
        </p:nvSpPr>
        <p:spPr>
          <a:xfrm>
            <a:off x="245814" y="228843"/>
            <a:ext cx="4422173" cy="1200329"/>
          </a:xfrm>
          <a:prstGeom prst="rect">
            <a:avLst/>
          </a:prstGeom>
          <a:noFill/>
          <a:effectLst>
            <a:outerShdw blurRad="12700" dist="50800" dir="5400000" algn="ctr" rotWithShape="0">
              <a:schemeClr val="bg1"/>
            </a:outerShdw>
          </a:effectLst>
        </p:spPr>
        <p:txBody>
          <a:bodyPr wrap="none">
            <a:spAutoFit/>
          </a:bodyPr>
          <a:lstStyle/>
          <a:p>
            <a:pPr>
              <a:defRPr/>
            </a:pPr>
            <a:r>
              <a:rPr lang="en-US" sz="4000" b="1" dirty="0">
                <a:solidFill>
                  <a:srgbClr val="C92605"/>
                </a:solidFill>
                <a:latin typeface="Gill Sans MT" panose="020B0502020104020203" pitchFamily="34" charset="77"/>
              </a:rPr>
              <a:t>Vocabulary Ninja</a:t>
            </a:r>
            <a:r>
              <a:rPr lang="en-US" sz="4000" b="1" dirty="0">
                <a:latin typeface="Gill Sans MT" panose="020B0502020104020203" pitchFamily="34" charset="77"/>
              </a:rPr>
              <a:t> </a:t>
            </a:r>
          </a:p>
          <a:p>
            <a:pPr>
              <a:defRPr/>
            </a:pPr>
            <a:r>
              <a:rPr lang="en-US" sz="3200" b="1" i="1" dirty="0">
                <a:latin typeface="Gill Sans MT" panose="020B0502020104020203" pitchFamily="34" charset="77"/>
              </a:rPr>
              <a:t>Write Like a Scientist</a:t>
            </a:r>
          </a:p>
        </p:txBody>
      </p:sp>
      <p:sp>
        <p:nvSpPr>
          <p:cNvPr id="2" name="TextBox 1">
            <a:extLst>
              <a:ext uri="{FF2B5EF4-FFF2-40B4-BE49-F238E27FC236}">
                <a16:creationId xmlns:a16="http://schemas.microsoft.com/office/drawing/2014/main" id="{F2DE98A0-1A8C-2843-8857-A226F831E38B}"/>
              </a:ext>
            </a:extLst>
          </p:cNvPr>
          <p:cNvSpPr txBox="1"/>
          <p:nvPr/>
        </p:nvSpPr>
        <p:spPr>
          <a:xfrm>
            <a:off x="245814" y="2308061"/>
            <a:ext cx="6428840" cy="1169551"/>
          </a:xfrm>
          <a:prstGeom prst="rect">
            <a:avLst/>
          </a:prstGeom>
          <a:noFill/>
        </p:spPr>
        <p:txBody>
          <a:bodyPr wrap="square" rtlCol="0">
            <a:spAutoFit/>
          </a:bodyPr>
          <a:lstStyle/>
          <a:p>
            <a:r>
              <a:rPr lang="en-GB" sz="1400" dirty="0">
                <a:latin typeface="Gill Sans MT" panose="020B0502020104020203" pitchFamily="34" charset="77"/>
              </a:rPr>
              <a:t>Vocabulary Ninja’s ‘</a:t>
            </a:r>
            <a:r>
              <a:rPr lang="en-GB" sz="1400" b="1" i="1" dirty="0">
                <a:latin typeface="Gill Sans MT" panose="020B0502020104020203" pitchFamily="34" charset="77"/>
              </a:rPr>
              <a:t>Write Like A…</a:t>
            </a:r>
            <a:r>
              <a:rPr lang="en-GB" sz="1400" dirty="0">
                <a:latin typeface="Gill Sans MT" panose="020B0502020104020203" pitchFamily="34" charset="77"/>
              </a:rPr>
              <a:t>’ series has been created to inspire, support and embed authentic writing opportunities across the curriculum, whilst reducing the workload demands of the classroom practitioner.  ‘Write Like A’ resources gather the essential technical and topic vocabulary required to answer a specific question with varying levels on complexity. </a:t>
            </a:r>
          </a:p>
        </p:txBody>
      </p:sp>
      <p:pic>
        <p:nvPicPr>
          <p:cNvPr id="3" name="Picture 2">
            <a:extLst>
              <a:ext uri="{FF2B5EF4-FFF2-40B4-BE49-F238E27FC236}">
                <a16:creationId xmlns:a16="http://schemas.microsoft.com/office/drawing/2014/main" id="{37561736-586B-F94E-8DCE-69300C3699E7}"/>
              </a:ext>
            </a:extLst>
          </p:cNvPr>
          <p:cNvPicPr>
            <a:picLocks noChangeAspect="1"/>
          </p:cNvPicPr>
          <p:nvPr/>
        </p:nvPicPr>
        <p:blipFill>
          <a:blip r:embed="rId3"/>
          <a:stretch>
            <a:fillRect/>
          </a:stretch>
        </p:blipFill>
        <p:spPr>
          <a:xfrm>
            <a:off x="3037114" y="5043394"/>
            <a:ext cx="3637540" cy="1695076"/>
          </a:xfrm>
          <a:prstGeom prst="rect">
            <a:avLst/>
          </a:prstGeom>
        </p:spPr>
      </p:pic>
      <p:sp>
        <p:nvSpPr>
          <p:cNvPr id="8" name="TextBox 7">
            <a:extLst>
              <a:ext uri="{FF2B5EF4-FFF2-40B4-BE49-F238E27FC236}">
                <a16:creationId xmlns:a16="http://schemas.microsoft.com/office/drawing/2014/main" id="{50065FAD-1A10-944B-9A88-DF4090254F33}"/>
              </a:ext>
            </a:extLst>
          </p:cNvPr>
          <p:cNvSpPr txBox="1"/>
          <p:nvPr/>
        </p:nvSpPr>
        <p:spPr>
          <a:xfrm>
            <a:off x="245814" y="1353954"/>
            <a:ext cx="4130243" cy="954107"/>
          </a:xfrm>
          <a:prstGeom prst="rect">
            <a:avLst/>
          </a:prstGeom>
          <a:noFill/>
        </p:spPr>
        <p:txBody>
          <a:bodyPr wrap="square" rtlCol="0">
            <a:spAutoFit/>
          </a:bodyPr>
          <a:lstStyle/>
          <a:p>
            <a:r>
              <a:rPr lang="en-GB" sz="1400" dirty="0">
                <a:latin typeface="Gill Sans MT" panose="020B0502020104020203" pitchFamily="34" charset="77"/>
              </a:rPr>
              <a:t>Each of  Vocabulary Ninja’s ‘</a:t>
            </a:r>
            <a:r>
              <a:rPr lang="en-GB" sz="1400" b="1" i="1" dirty="0">
                <a:latin typeface="Gill Sans MT" panose="020B0502020104020203" pitchFamily="34" charset="77"/>
              </a:rPr>
              <a:t>Write Like A…</a:t>
            </a:r>
            <a:r>
              <a:rPr lang="en-GB" sz="1400" dirty="0">
                <a:latin typeface="Gill Sans MT" panose="020B0502020104020203" pitchFamily="34" charset="77"/>
              </a:rPr>
              <a:t>’ packs have 6 essential question to challenge every classroom pupil, as they demonstrate their understanding from the learning that has taken place during the unit.</a:t>
            </a:r>
            <a:endParaRPr lang="en-GB" sz="1200" dirty="0"/>
          </a:p>
        </p:txBody>
      </p:sp>
      <p:sp>
        <p:nvSpPr>
          <p:cNvPr id="9" name="TextBox 8">
            <a:extLst>
              <a:ext uri="{FF2B5EF4-FFF2-40B4-BE49-F238E27FC236}">
                <a16:creationId xmlns:a16="http://schemas.microsoft.com/office/drawing/2014/main" id="{8BFFCA1F-F1BC-204D-BF80-CEDB569DA934}"/>
              </a:ext>
            </a:extLst>
          </p:cNvPr>
          <p:cNvSpPr txBox="1"/>
          <p:nvPr/>
        </p:nvSpPr>
        <p:spPr>
          <a:xfrm>
            <a:off x="245814" y="3477612"/>
            <a:ext cx="6428840" cy="1384995"/>
          </a:xfrm>
          <a:prstGeom prst="rect">
            <a:avLst/>
          </a:prstGeom>
          <a:noFill/>
        </p:spPr>
        <p:txBody>
          <a:bodyPr wrap="square" rtlCol="0">
            <a:spAutoFit/>
          </a:bodyPr>
          <a:lstStyle/>
          <a:p>
            <a:r>
              <a:rPr lang="en-GB" sz="1400" dirty="0">
                <a:latin typeface="Gill Sans MT" panose="020B0502020104020203" pitchFamily="34" charset="77"/>
              </a:rPr>
              <a:t>Each pack contains 6 different possible questions to be answered. Each set of questions have been carefully crafted to match the essential knowledge and expectations associated with each curriculum unit. In answering the question, pupils are challenged to utilise the increasingly complex vocabulary to scaffold their answer to the question. In doing so, pupils will be able to demonstrate the knowledge and understanding they have developed during that unit of learning. </a:t>
            </a:r>
          </a:p>
        </p:txBody>
      </p:sp>
      <p:sp>
        <p:nvSpPr>
          <p:cNvPr id="11" name="TextBox 10">
            <a:extLst>
              <a:ext uri="{FF2B5EF4-FFF2-40B4-BE49-F238E27FC236}">
                <a16:creationId xmlns:a16="http://schemas.microsoft.com/office/drawing/2014/main" id="{FB411A5C-5200-7B49-BB97-6589DA8D51DE}"/>
              </a:ext>
            </a:extLst>
          </p:cNvPr>
          <p:cNvSpPr txBox="1"/>
          <p:nvPr/>
        </p:nvSpPr>
        <p:spPr>
          <a:xfrm>
            <a:off x="245814" y="6762291"/>
            <a:ext cx="6428840" cy="3200876"/>
          </a:xfrm>
          <a:prstGeom prst="rect">
            <a:avLst/>
          </a:prstGeom>
          <a:noFill/>
        </p:spPr>
        <p:txBody>
          <a:bodyPr wrap="square" rtlCol="0">
            <a:spAutoFit/>
          </a:bodyPr>
          <a:lstStyle/>
          <a:p>
            <a:r>
              <a:rPr lang="en-GB" sz="1400" b="1" dirty="0">
                <a:latin typeface="Gill Sans MT" panose="020B0502020104020203" pitchFamily="34" charset="77"/>
              </a:rPr>
              <a:t>“</a:t>
            </a:r>
            <a:r>
              <a:rPr lang="en-GB" sz="1400" b="1" i="1" dirty="0">
                <a:latin typeface="Gill Sans MT" panose="020B0502020104020203" pitchFamily="34" charset="77"/>
              </a:rPr>
              <a:t>How else can I use the packs</a:t>
            </a:r>
            <a:r>
              <a:rPr lang="en-GB" sz="1400" b="1" dirty="0">
                <a:latin typeface="Gill Sans MT" panose="020B0502020104020203" pitchFamily="34" charset="77"/>
              </a:rPr>
              <a:t>?”</a:t>
            </a:r>
          </a:p>
          <a:p>
            <a:pPr marL="285750" indent="-285750">
              <a:buFont typeface="Arial" panose="020B0604020202020204" pitchFamily="34" charset="0"/>
              <a:buChar char="•"/>
            </a:pPr>
            <a:r>
              <a:rPr lang="en-GB" sz="1400" b="1" dirty="0">
                <a:latin typeface="Gill Sans MT" panose="020B0502020104020203" pitchFamily="34" charset="77"/>
              </a:rPr>
              <a:t>Challenge and Engagement </a:t>
            </a:r>
            <a:r>
              <a:rPr lang="en-GB" sz="1400" dirty="0">
                <a:latin typeface="Gill Sans MT" panose="020B0502020104020203" pitchFamily="34" charset="77"/>
              </a:rPr>
              <a:t>– Use the  level or points system to engage and challenge all pupils of all needs.</a:t>
            </a:r>
          </a:p>
          <a:p>
            <a:endParaRPr lang="en-GB" sz="300" dirty="0">
              <a:latin typeface="Gill Sans MT" panose="020B0502020104020203" pitchFamily="34" charset="77"/>
            </a:endParaRPr>
          </a:p>
          <a:p>
            <a:pPr marL="285750" indent="-285750">
              <a:buFont typeface="Arial" panose="020B0604020202020204" pitchFamily="34" charset="0"/>
              <a:buChar char="•"/>
            </a:pPr>
            <a:r>
              <a:rPr lang="en-GB" sz="1400" b="1" dirty="0">
                <a:latin typeface="Gill Sans MT" panose="020B0502020104020203" pitchFamily="34" charset="77"/>
              </a:rPr>
              <a:t>Assess Knowledge Gained </a:t>
            </a:r>
            <a:r>
              <a:rPr lang="en-GB" sz="1400" dirty="0">
                <a:latin typeface="Gill Sans MT" panose="020B0502020104020203" pitchFamily="34" charset="77"/>
              </a:rPr>
              <a:t>– Use a question at the beginning and end of the unit to demonstrate the increase in knowledge and understanding, or just as a summative unit assessment point, vital for subject leaders! </a:t>
            </a:r>
          </a:p>
          <a:p>
            <a:endParaRPr lang="en-GB" sz="300" dirty="0">
              <a:latin typeface="Gill Sans MT" panose="020B0502020104020203" pitchFamily="34" charset="77"/>
            </a:endParaRPr>
          </a:p>
          <a:p>
            <a:pPr marL="285750" indent="-285750">
              <a:buFont typeface="Arial" panose="020B0604020202020204" pitchFamily="34" charset="0"/>
              <a:buChar char="•"/>
            </a:pPr>
            <a:r>
              <a:rPr lang="en-GB" sz="1400" b="1" dirty="0">
                <a:latin typeface="Gill Sans MT" panose="020B0502020104020203" pitchFamily="34" charset="77"/>
              </a:rPr>
              <a:t>Simplify or Intensify </a:t>
            </a:r>
            <a:r>
              <a:rPr lang="en-GB" sz="1400" dirty="0">
                <a:latin typeface="Gill Sans MT" panose="020B0502020104020203" pitchFamily="34" charset="77"/>
              </a:rPr>
              <a:t>– Edit your ‘Write Like a…’ question prompt by removing rows of language to better support the individual needs of all learners.</a:t>
            </a:r>
          </a:p>
          <a:p>
            <a:pPr marL="285750" indent="-285750">
              <a:buFont typeface="Arial" panose="020B0604020202020204" pitchFamily="34" charset="0"/>
              <a:buChar char="•"/>
            </a:pPr>
            <a:r>
              <a:rPr lang="en-GB" sz="1400" b="1" dirty="0">
                <a:latin typeface="Gill Sans MT" panose="020B0502020104020203" pitchFamily="34" charset="77"/>
              </a:rPr>
              <a:t>Cross Curricular Writing </a:t>
            </a:r>
            <a:r>
              <a:rPr lang="en-GB" sz="1400" dirty="0">
                <a:latin typeface="Gill Sans MT" panose="020B0502020104020203" pitchFamily="34" charset="77"/>
              </a:rPr>
              <a:t>– Ensure as a class teacher or a leader in school that writing opportunities are effectively and consistently embedded across the curriculum.</a:t>
            </a:r>
          </a:p>
          <a:p>
            <a:pPr marL="285750" indent="-285750">
              <a:buFont typeface="Arial" panose="020B0604020202020204" pitchFamily="34" charset="0"/>
              <a:buChar char="•"/>
            </a:pPr>
            <a:r>
              <a:rPr lang="en-GB" sz="1400" b="1" dirty="0">
                <a:latin typeface="Gill Sans MT" panose="020B0502020104020203" pitchFamily="34" charset="77"/>
              </a:rPr>
              <a:t>Curriculum Vocabulary </a:t>
            </a:r>
            <a:r>
              <a:rPr lang="en-GB" sz="1400" dirty="0">
                <a:latin typeface="Gill Sans MT" panose="020B0502020104020203" pitchFamily="34" charset="77"/>
              </a:rPr>
              <a:t>– Use the resource to ensure a whole-school progression of vocabulary across the foundation subject curriculum.</a:t>
            </a:r>
          </a:p>
          <a:p>
            <a:endParaRPr lang="en-GB" sz="1400" dirty="0">
              <a:latin typeface="Gill Sans MT" panose="020B0502020104020203" pitchFamily="34" charset="77"/>
            </a:endParaRPr>
          </a:p>
        </p:txBody>
      </p:sp>
      <p:sp>
        <p:nvSpPr>
          <p:cNvPr id="4" name="Rectangle 3">
            <a:extLst>
              <a:ext uri="{FF2B5EF4-FFF2-40B4-BE49-F238E27FC236}">
                <a16:creationId xmlns:a16="http://schemas.microsoft.com/office/drawing/2014/main" id="{D7C0B5AA-4524-E34F-A574-2FB045A16F7D}"/>
              </a:ext>
            </a:extLst>
          </p:cNvPr>
          <p:cNvSpPr/>
          <p:nvPr/>
        </p:nvSpPr>
        <p:spPr>
          <a:xfrm>
            <a:off x="245814" y="4941674"/>
            <a:ext cx="2791300" cy="1815882"/>
          </a:xfrm>
          <a:prstGeom prst="rect">
            <a:avLst/>
          </a:prstGeom>
        </p:spPr>
        <p:txBody>
          <a:bodyPr wrap="square">
            <a:spAutoFit/>
          </a:bodyPr>
          <a:lstStyle/>
          <a:p>
            <a:r>
              <a:rPr lang="en-GB" sz="1400" dirty="0">
                <a:latin typeface="Gill Sans MT" panose="020B0502020104020203" pitchFamily="34" charset="77"/>
              </a:rPr>
              <a:t>The </a:t>
            </a:r>
            <a:r>
              <a:rPr lang="en-GB" sz="1400" b="1" dirty="0">
                <a:latin typeface="Gill Sans MT" panose="020B0502020104020203" pitchFamily="34" charset="77"/>
              </a:rPr>
              <a:t>’Write Like A…’ </a:t>
            </a:r>
            <a:r>
              <a:rPr lang="en-GB" sz="1400" dirty="0">
                <a:latin typeface="Gill Sans MT" panose="020B0502020104020203" pitchFamily="34" charset="77"/>
              </a:rPr>
              <a:t>series offers a way to focus and drive the content that schools wish for their pupils to learn and more importantly, retain. By choosing a question to begin with, class teachers can tailor units of work toward a final writing outcome.</a:t>
            </a:r>
          </a:p>
        </p:txBody>
      </p:sp>
    </p:spTree>
    <p:extLst>
      <p:ext uri="{BB962C8B-B14F-4D97-AF65-F5344CB8AC3E}">
        <p14:creationId xmlns:p14="http://schemas.microsoft.com/office/powerpoint/2010/main" val="166674663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101492457"/>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What is a tropical climate?</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warm</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insects</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floods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temperature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equator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rain forests</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wildlife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torrential</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atmosphere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excessive rain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wet</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weather</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moist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monsoon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diverse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t>damp</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rain</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mud slides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humid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vegetation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32244013"/>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What is a tropical climate?</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warm</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insects</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floods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temperature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equator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rain forests</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wildlife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torrential</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atmosphere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excessive rain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wet</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weather</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moist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monsoon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diverse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t>damp</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rain</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mud slides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humid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vegetation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705970185"/>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What is a tropical climate?</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warm</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insects</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floods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temperature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equator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rain forests</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wildlife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torrential</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atmosphere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excessive rain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wet</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weather</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moist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monsoon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diverse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t>damp</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rain</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mud slides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humid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vegetation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3271587866"/>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What is a temperate climate?</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seasons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Summer</a:t>
                      </a:r>
                    </a:p>
                  </a:txBody>
                  <a:tcPr anchor="ctr">
                    <a:solidFill>
                      <a:schemeClr val="accent2">
                        <a:lumMod val="20000"/>
                        <a:lumOff val="80000"/>
                      </a:schemeClr>
                    </a:solidFill>
                  </a:tcPr>
                </a:tc>
                <a:tc>
                  <a:txBody>
                    <a:bodyPr/>
                    <a:lstStyle/>
                    <a:p>
                      <a:pPr algn="ctr"/>
                      <a:r>
                        <a:rPr lang="en-GB" sz="1200" dirty="0"/>
                        <a:t>fertile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located</a:t>
                      </a:r>
                    </a:p>
                  </a:txBody>
                  <a:tcPr anchor="ctr">
                    <a:solidFill>
                      <a:schemeClr val="accent6">
                        <a:lumMod val="20000"/>
                        <a:lumOff val="80000"/>
                      </a:schemeClr>
                    </a:solidFill>
                  </a:tcPr>
                </a:tc>
                <a:tc>
                  <a:txBody>
                    <a:bodyPr/>
                    <a:lstStyle/>
                    <a:p>
                      <a:pPr algn="ctr"/>
                      <a:r>
                        <a:rPr lang="en-GB" sz="1200" dirty="0"/>
                        <a:t>moderate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Autumn</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mild</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vegetation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Melbourne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variable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Spring</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weather</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wildlife</a:t>
                      </a:r>
                    </a:p>
                  </a:txBody>
                  <a:tcPr anchor="ctr">
                    <a:solidFill>
                      <a:schemeClr val="accent5">
                        <a:lumMod val="20000"/>
                        <a:lumOff val="80000"/>
                      </a:schemeClr>
                    </a:solidFill>
                  </a:tcPr>
                </a:tc>
                <a:tc>
                  <a:txBody>
                    <a:bodyPr/>
                    <a:lstStyle/>
                    <a:p>
                      <a:pPr algn="ctr"/>
                      <a:r>
                        <a:rPr lang="en-GB" sz="1200" dirty="0"/>
                        <a:t>Helsinki</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inhabited</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Winter</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climate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forest</a:t>
                      </a:r>
                    </a:p>
                  </a:txBody>
                  <a:tcPr anchor="ctr">
                    <a:solidFill>
                      <a:schemeClr val="accent5">
                        <a:lumMod val="20000"/>
                        <a:lumOff val="80000"/>
                      </a:schemeClr>
                    </a:solidFill>
                  </a:tcPr>
                </a:tc>
                <a:tc>
                  <a:txBody>
                    <a:bodyPr/>
                    <a:lstStyle/>
                    <a:p>
                      <a:pPr algn="ctr"/>
                      <a:r>
                        <a:rPr lang="en-GB" sz="1200" dirty="0"/>
                        <a:t>Moscow</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unpredictable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3154126515"/>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What is a temperate climate?</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seasons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Summer</a:t>
                      </a:r>
                    </a:p>
                  </a:txBody>
                  <a:tcPr anchor="ctr">
                    <a:solidFill>
                      <a:schemeClr val="accent2">
                        <a:lumMod val="20000"/>
                        <a:lumOff val="80000"/>
                      </a:schemeClr>
                    </a:solidFill>
                  </a:tcPr>
                </a:tc>
                <a:tc>
                  <a:txBody>
                    <a:bodyPr/>
                    <a:lstStyle/>
                    <a:p>
                      <a:pPr algn="ctr"/>
                      <a:r>
                        <a:rPr lang="en-GB" sz="1200" dirty="0"/>
                        <a:t>fertile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located</a:t>
                      </a:r>
                    </a:p>
                  </a:txBody>
                  <a:tcPr anchor="ctr">
                    <a:solidFill>
                      <a:schemeClr val="accent6">
                        <a:lumMod val="20000"/>
                        <a:lumOff val="80000"/>
                      </a:schemeClr>
                    </a:solidFill>
                  </a:tcPr>
                </a:tc>
                <a:tc>
                  <a:txBody>
                    <a:bodyPr/>
                    <a:lstStyle/>
                    <a:p>
                      <a:pPr algn="ctr"/>
                      <a:r>
                        <a:rPr lang="en-GB" sz="1200" dirty="0"/>
                        <a:t>moderate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Autumn</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mild</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vegetation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Melbourne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variable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Spring</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weather</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wildlife</a:t>
                      </a:r>
                    </a:p>
                  </a:txBody>
                  <a:tcPr anchor="ctr">
                    <a:solidFill>
                      <a:schemeClr val="accent5">
                        <a:lumMod val="20000"/>
                        <a:lumOff val="80000"/>
                      </a:schemeClr>
                    </a:solidFill>
                  </a:tcPr>
                </a:tc>
                <a:tc>
                  <a:txBody>
                    <a:bodyPr/>
                    <a:lstStyle/>
                    <a:p>
                      <a:pPr algn="ctr"/>
                      <a:r>
                        <a:rPr lang="en-GB" sz="1200" dirty="0"/>
                        <a:t>Helsinki</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inhabited</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Winter</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climate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forest</a:t>
                      </a:r>
                    </a:p>
                  </a:txBody>
                  <a:tcPr anchor="ctr">
                    <a:solidFill>
                      <a:schemeClr val="accent5">
                        <a:lumMod val="20000"/>
                        <a:lumOff val="80000"/>
                      </a:schemeClr>
                    </a:solidFill>
                  </a:tcPr>
                </a:tc>
                <a:tc>
                  <a:txBody>
                    <a:bodyPr/>
                    <a:lstStyle/>
                    <a:p>
                      <a:pPr algn="ctr"/>
                      <a:r>
                        <a:rPr lang="en-GB" sz="1200" dirty="0"/>
                        <a:t>Moscow</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unpredictable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845262383"/>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What is a temperate climate?</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seasons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Summer</a:t>
                      </a:r>
                    </a:p>
                  </a:txBody>
                  <a:tcPr anchor="ctr">
                    <a:solidFill>
                      <a:schemeClr val="accent2">
                        <a:lumMod val="20000"/>
                        <a:lumOff val="80000"/>
                      </a:schemeClr>
                    </a:solidFill>
                  </a:tcPr>
                </a:tc>
                <a:tc>
                  <a:txBody>
                    <a:bodyPr/>
                    <a:lstStyle/>
                    <a:p>
                      <a:pPr algn="ctr"/>
                      <a:r>
                        <a:rPr lang="en-GB" sz="1200" dirty="0"/>
                        <a:t>fertile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located</a:t>
                      </a:r>
                    </a:p>
                  </a:txBody>
                  <a:tcPr anchor="ctr">
                    <a:solidFill>
                      <a:schemeClr val="accent6">
                        <a:lumMod val="20000"/>
                        <a:lumOff val="80000"/>
                      </a:schemeClr>
                    </a:solidFill>
                  </a:tcPr>
                </a:tc>
                <a:tc>
                  <a:txBody>
                    <a:bodyPr/>
                    <a:lstStyle/>
                    <a:p>
                      <a:pPr algn="ctr"/>
                      <a:r>
                        <a:rPr lang="en-GB" sz="1200" dirty="0"/>
                        <a:t>moderate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Autumn</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mild</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vegetation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Melbourne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variable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Spring</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weather</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wildlife</a:t>
                      </a:r>
                    </a:p>
                  </a:txBody>
                  <a:tcPr anchor="ctr">
                    <a:solidFill>
                      <a:schemeClr val="accent5">
                        <a:lumMod val="20000"/>
                        <a:lumOff val="80000"/>
                      </a:schemeClr>
                    </a:solidFill>
                  </a:tcPr>
                </a:tc>
                <a:tc>
                  <a:txBody>
                    <a:bodyPr/>
                    <a:lstStyle/>
                    <a:p>
                      <a:pPr algn="ctr"/>
                      <a:r>
                        <a:rPr lang="en-GB" sz="1200" dirty="0"/>
                        <a:t>Helsinki</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inhabited</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Winter</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climate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forest</a:t>
                      </a:r>
                    </a:p>
                  </a:txBody>
                  <a:tcPr anchor="ctr">
                    <a:solidFill>
                      <a:schemeClr val="accent5">
                        <a:lumMod val="20000"/>
                        <a:lumOff val="80000"/>
                      </a:schemeClr>
                    </a:solidFill>
                  </a:tcPr>
                </a:tc>
                <a:tc>
                  <a:txBody>
                    <a:bodyPr/>
                    <a:lstStyle/>
                    <a:p>
                      <a:pPr algn="ctr"/>
                      <a:r>
                        <a:rPr lang="en-GB" sz="1200" dirty="0"/>
                        <a:t>Moscow</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unpredictable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1659577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382932350"/>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kern="1200" dirty="0">
                          <a:solidFill>
                            <a:schemeClr val="tx1"/>
                          </a:solidFill>
                          <a:latin typeface="Gill Sans MT" pitchFamily="34" charset="0"/>
                          <a:ea typeface="+mn-ea"/>
                          <a:cs typeface="+mn-cs"/>
                        </a:rPr>
                        <a:t>What is a desert climate? </a:t>
                      </a:r>
                      <a:endParaRPr lang="en-GB" sz="1800" b="1" i="1" dirty="0">
                        <a:latin typeface="Gill Sans MT" pitchFamily="34" charset="0"/>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t>dry</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dunes</a:t>
                      </a:r>
                    </a:p>
                  </a:txBody>
                  <a:tcPr anchor="ctr">
                    <a:solidFill>
                      <a:schemeClr val="accent2">
                        <a:lumMod val="20000"/>
                        <a:lumOff val="80000"/>
                      </a:schemeClr>
                    </a:solidFill>
                  </a:tcPr>
                </a:tc>
                <a:tc>
                  <a:txBody>
                    <a:bodyPr/>
                    <a:lstStyle/>
                    <a:p>
                      <a:pPr algn="ctr"/>
                      <a:r>
                        <a:rPr lang="en-GB" sz="1200" dirty="0"/>
                        <a:t>temperature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cactus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inhospitable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hot</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itchFamily="34" charset="0"/>
                        </a:rPr>
                        <a:t>climate</a:t>
                      </a:r>
                    </a:p>
                  </a:txBody>
                  <a:tcPr anchor="ctr">
                    <a:solidFill>
                      <a:schemeClr val="accent2">
                        <a:lumMod val="20000"/>
                        <a:lumOff val="80000"/>
                      </a:schemeClr>
                    </a:solidFill>
                  </a:tcPr>
                </a:tc>
                <a:tc>
                  <a:txBody>
                    <a:bodyPr/>
                    <a:lstStyle/>
                    <a:p>
                      <a:pPr algn="ctr"/>
                      <a:r>
                        <a:rPr lang="en-GB" sz="1200" dirty="0"/>
                        <a:t>atmosphere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lizards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hibernate </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weather</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harsh</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The Sahara</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err="1"/>
                        <a:t>meerkats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scorching</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itchFamily="34" charset="0"/>
                        </a:rPr>
                        <a:t>sand</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drought</a:t>
                      </a:r>
                      <a:endParaRPr lang="en-GB" sz="1200" dirty="0">
                        <a:latin typeface="Gill Sans MT" pitchFamily="34" charset="0"/>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burrow</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adapted</a:t>
                      </a:r>
                    </a:p>
                  </a:txBody>
                  <a:tcPr anchor="ctr">
                    <a:solidFill>
                      <a:schemeClr val="accent6">
                        <a:lumMod val="20000"/>
                        <a:lumOff val="80000"/>
                      </a:schemeClr>
                    </a:solidFill>
                  </a:tcPr>
                </a:tc>
                <a:tc>
                  <a:txBody>
                    <a:bodyPr/>
                    <a:lstStyle/>
                    <a:p>
                      <a:pPr algn="ctr"/>
                      <a:r>
                        <a:rPr lang="en-GB" sz="1200" dirty="0"/>
                        <a:t>brutal</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3675319244"/>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kern="1200" dirty="0">
                          <a:solidFill>
                            <a:schemeClr val="tx1"/>
                          </a:solidFill>
                          <a:latin typeface="Gill Sans MT" pitchFamily="34" charset="0"/>
                          <a:ea typeface="+mn-ea"/>
                          <a:cs typeface="+mn-cs"/>
                        </a:rPr>
                        <a:t>What is a desert climate? </a:t>
                      </a:r>
                      <a:endParaRPr lang="en-GB" sz="1800" b="1" i="1" dirty="0">
                        <a:latin typeface="Gill Sans MT" pitchFamily="34" charset="0"/>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t>dry</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dunes</a:t>
                      </a:r>
                    </a:p>
                  </a:txBody>
                  <a:tcPr anchor="ctr">
                    <a:solidFill>
                      <a:schemeClr val="accent2">
                        <a:lumMod val="20000"/>
                        <a:lumOff val="80000"/>
                      </a:schemeClr>
                    </a:solidFill>
                  </a:tcPr>
                </a:tc>
                <a:tc>
                  <a:txBody>
                    <a:bodyPr/>
                    <a:lstStyle/>
                    <a:p>
                      <a:pPr algn="ctr"/>
                      <a:r>
                        <a:rPr lang="en-GB" sz="1200" dirty="0"/>
                        <a:t>temperature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cactus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inhospitable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hot</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itchFamily="34" charset="0"/>
                        </a:rPr>
                        <a:t>climate</a:t>
                      </a:r>
                    </a:p>
                  </a:txBody>
                  <a:tcPr anchor="ctr">
                    <a:solidFill>
                      <a:schemeClr val="accent2">
                        <a:lumMod val="20000"/>
                        <a:lumOff val="80000"/>
                      </a:schemeClr>
                    </a:solidFill>
                  </a:tcPr>
                </a:tc>
                <a:tc>
                  <a:txBody>
                    <a:bodyPr/>
                    <a:lstStyle/>
                    <a:p>
                      <a:pPr algn="ctr"/>
                      <a:r>
                        <a:rPr lang="en-GB" sz="1200" dirty="0"/>
                        <a:t>atmosphere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lizards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hibernate </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weather</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harsh</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The Sahara</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err="1"/>
                        <a:t>meerkats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scorching</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itchFamily="34" charset="0"/>
                        </a:rPr>
                        <a:t>sand</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drought</a:t>
                      </a:r>
                      <a:endParaRPr lang="en-GB" sz="1200" dirty="0">
                        <a:latin typeface="Gill Sans MT" pitchFamily="34" charset="0"/>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burrow</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adapted</a:t>
                      </a:r>
                    </a:p>
                  </a:txBody>
                  <a:tcPr anchor="ctr">
                    <a:solidFill>
                      <a:schemeClr val="accent6">
                        <a:lumMod val="20000"/>
                        <a:lumOff val="80000"/>
                      </a:schemeClr>
                    </a:solidFill>
                  </a:tcPr>
                </a:tc>
                <a:tc>
                  <a:txBody>
                    <a:bodyPr/>
                    <a:lstStyle/>
                    <a:p>
                      <a:pPr algn="ctr"/>
                      <a:r>
                        <a:rPr lang="en-GB" sz="1200" dirty="0"/>
                        <a:t>brutal</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723277386"/>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kern="1200" dirty="0">
                          <a:solidFill>
                            <a:schemeClr val="tx1"/>
                          </a:solidFill>
                          <a:latin typeface="Gill Sans MT" pitchFamily="34" charset="0"/>
                          <a:ea typeface="+mn-ea"/>
                          <a:cs typeface="+mn-cs"/>
                        </a:rPr>
                        <a:t>What is a desert climate? </a:t>
                      </a:r>
                      <a:endParaRPr lang="en-GB" sz="1800" b="1" i="1" dirty="0">
                        <a:latin typeface="Gill Sans MT" pitchFamily="34" charset="0"/>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t>dry</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dunes</a:t>
                      </a:r>
                    </a:p>
                  </a:txBody>
                  <a:tcPr anchor="ctr">
                    <a:solidFill>
                      <a:schemeClr val="accent2">
                        <a:lumMod val="20000"/>
                        <a:lumOff val="80000"/>
                      </a:schemeClr>
                    </a:solidFill>
                  </a:tcPr>
                </a:tc>
                <a:tc>
                  <a:txBody>
                    <a:bodyPr/>
                    <a:lstStyle/>
                    <a:p>
                      <a:pPr algn="ctr"/>
                      <a:r>
                        <a:rPr lang="en-GB" sz="1200" dirty="0"/>
                        <a:t>temperature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cactus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inhospitable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hot</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itchFamily="34" charset="0"/>
                        </a:rPr>
                        <a:t>climate</a:t>
                      </a:r>
                    </a:p>
                  </a:txBody>
                  <a:tcPr anchor="ctr">
                    <a:solidFill>
                      <a:schemeClr val="accent2">
                        <a:lumMod val="20000"/>
                        <a:lumOff val="80000"/>
                      </a:schemeClr>
                    </a:solidFill>
                  </a:tcPr>
                </a:tc>
                <a:tc>
                  <a:txBody>
                    <a:bodyPr/>
                    <a:lstStyle/>
                    <a:p>
                      <a:pPr algn="ctr"/>
                      <a:r>
                        <a:rPr lang="en-GB" sz="1200" dirty="0"/>
                        <a:t>atmosphere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lizards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hibernate </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weather</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harsh</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The Sahara</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err="1"/>
                        <a:t>meerkats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scorching</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itchFamily="34" charset="0"/>
                        </a:rPr>
                        <a:t>sand</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drought</a:t>
                      </a:r>
                      <a:endParaRPr lang="en-GB" sz="1200" dirty="0">
                        <a:latin typeface="Gill Sans MT" pitchFamily="34" charset="0"/>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burrow</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adapted</a:t>
                      </a:r>
                    </a:p>
                  </a:txBody>
                  <a:tcPr anchor="ctr">
                    <a:solidFill>
                      <a:schemeClr val="accent6">
                        <a:lumMod val="20000"/>
                        <a:lumOff val="80000"/>
                      </a:schemeClr>
                    </a:solidFill>
                  </a:tcPr>
                </a:tc>
                <a:tc>
                  <a:txBody>
                    <a:bodyPr/>
                    <a:lstStyle/>
                    <a:p>
                      <a:pPr algn="ctr"/>
                      <a:r>
                        <a:rPr lang="en-GB" sz="1200" dirty="0"/>
                        <a:t>brutal</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2290270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101492457"/>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What factors</a:t>
                      </a:r>
                      <a:r>
                        <a:rPr lang="en-GB" sz="1600" b="1" i="1" baseline="0" dirty="0">
                          <a:latin typeface="Gill Sans MT" panose="020B0502020104020203" pitchFamily="34" charset="77"/>
                        </a:rPr>
                        <a:t> define a climate</a:t>
                      </a:r>
                      <a:r>
                        <a:rPr lang="en-GB" sz="1600" b="1" i="1" dirty="0">
                          <a:latin typeface="Gill Sans MT" panose="020B0502020104020203" pitchFamily="34" charset="77"/>
                        </a:rPr>
                        <a:t>? </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mn-lt"/>
                        </a:rPr>
                        <a:t>water</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b="0" i="0" kern="1200" dirty="0">
                          <a:solidFill>
                            <a:schemeClr val="tx1"/>
                          </a:solidFill>
                          <a:latin typeface="+mn-lt"/>
                          <a:ea typeface="+mn-ea"/>
                          <a:cs typeface="+mn-cs"/>
                        </a:rPr>
                        <a:t>air masses</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b="0" i="0" kern="1200" dirty="0">
                          <a:solidFill>
                            <a:schemeClr val="tx1"/>
                          </a:solidFill>
                          <a:latin typeface="+mn-lt"/>
                          <a:ea typeface="+mn-ea"/>
                          <a:cs typeface="+mn-cs"/>
                        </a:rPr>
                        <a:t>Ocean currents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atmosphere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humidity</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t>soil</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lower </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temperatures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fauna</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b="0" i="0" kern="1200" dirty="0">
                          <a:solidFill>
                            <a:schemeClr val="tx1"/>
                          </a:solidFill>
                          <a:latin typeface="+mn-lt"/>
                          <a:ea typeface="+mn-ea"/>
                          <a:cs typeface="+mn-cs"/>
                        </a:rPr>
                        <a:t>Latitude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rain fall</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higher</a:t>
                      </a:r>
                    </a:p>
                  </a:txBody>
                  <a:tcPr anchor="ctr">
                    <a:solidFill>
                      <a:schemeClr val="accent2">
                        <a:lumMod val="20000"/>
                        <a:lumOff val="80000"/>
                      </a:schemeClr>
                    </a:solidFill>
                  </a:tcPr>
                </a:tc>
                <a:tc>
                  <a:txBody>
                    <a:bodyPr/>
                    <a:lstStyle/>
                    <a:p>
                      <a:pPr algn="ctr"/>
                      <a:r>
                        <a:rPr lang="en-GB" sz="1200" dirty="0"/>
                        <a:t>location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flora</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equator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animals</a:t>
                      </a:r>
                    </a:p>
                  </a:txBody>
                  <a:tcPr anchor="ctr">
                    <a:solidFill>
                      <a:schemeClr val="accent4">
                        <a:lumMod val="20000"/>
                        <a:lumOff val="80000"/>
                      </a:schemeClr>
                    </a:solidFill>
                  </a:tcPr>
                </a:tc>
                <a:tc>
                  <a:txBody>
                    <a:bodyPr/>
                    <a:lstStyle/>
                    <a:p>
                      <a:pPr algn="ctr"/>
                      <a:r>
                        <a:rPr lang="en-GB" sz="1200" b="0" i="0" kern="1200" dirty="0">
                          <a:solidFill>
                            <a:schemeClr val="tx1"/>
                          </a:solidFill>
                          <a:latin typeface="+mn-lt"/>
                          <a:ea typeface="+mn-ea"/>
                          <a:cs typeface="+mn-cs"/>
                        </a:rPr>
                        <a:t>air pressure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wildlife</a:t>
                      </a:r>
                    </a:p>
                  </a:txBody>
                  <a:tcPr anchor="ctr">
                    <a:solidFill>
                      <a:schemeClr val="accent5">
                        <a:lumMod val="20000"/>
                        <a:lumOff val="80000"/>
                      </a:schemeClr>
                    </a:solidFill>
                  </a:tcPr>
                </a:tc>
                <a:tc>
                  <a:txBody>
                    <a:bodyPr/>
                    <a:lstStyle/>
                    <a:p>
                      <a:pPr algn="ctr"/>
                      <a:r>
                        <a:rPr lang="en-GB" sz="1200" dirty="0"/>
                        <a:t>adaptation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vegetation </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32244013"/>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What factors</a:t>
                      </a:r>
                      <a:r>
                        <a:rPr lang="en-GB" sz="1600" b="1" i="1" baseline="0" dirty="0">
                          <a:latin typeface="Gill Sans MT" panose="020B0502020104020203" pitchFamily="34" charset="77"/>
                        </a:rPr>
                        <a:t> define a climate</a:t>
                      </a:r>
                      <a:r>
                        <a:rPr lang="en-GB" sz="1600" b="1" i="1" dirty="0">
                          <a:latin typeface="Gill Sans MT" panose="020B0502020104020203" pitchFamily="34" charset="77"/>
                        </a:rPr>
                        <a:t>? </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mn-lt"/>
                        </a:rPr>
                        <a:t>water</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b="0" i="0" kern="1200" dirty="0">
                          <a:solidFill>
                            <a:schemeClr val="tx1"/>
                          </a:solidFill>
                          <a:latin typeface="+mn-lt"/>
                          <a:ea typeface="+mn-ea"/>
                          <a:cs typeface="+mn-cs"/>
                        </a:rPr>
                        <a:t>air masses</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b="0" i="0" kern="1200" dirty="0">
                          <a:solidFill>
                            <a:schemeClr val="tx1"/>
                          </a:solidFill>
                          <a:latin typeface="+mn-lt"/>
                          <a:ea typeface="+mn-ea"/>
                          <a:cs typeface="+mn-cs"/>
                        </a:rPr>
                        <a:t>Ocean currents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atmosphere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humidity</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t>soil</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lower </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temperatures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fauna</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b="0" i="0" kern="1200" dirty="0">
                          <a:solidFill>
                            <a:schemeClr val="tx1"/>
                          </a:solidFill>
                          <a:latin typeface="+mn-lt"/>
                          <a:ea typeface="+mn-ea"/>
                          <a:cs typeface="+mn-cs"/>
                        </a:rPr>
                        <a:t>Latitude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rain fall</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higher</a:t>
                      </a:r>
                    </a:p>
                  </a:txBody>
                  <a:tcPr anchor="ctr">
                    <a:solidFill>
                      <a:schemeClr val="accent2">
                        <a:lumMod val="20000"/>
                        <a:lumOff val="80000"/>
                      </a:schemeClr>
                    </a:solidFill>
                  </a:tcPr>
                </a:tc>
                <a:tc>
                  <a:txBody>
                    <a:bodyPr/>
                    <a:lstStyle/>
                    <a:p>
                      <a:pPr algn="ctr"/>
                      <a:r>
                        <a:rPr lang="en-GB" sz="1200" dirty="0"/>
                        <a:t>location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flora</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equator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animals</a:t>
                      </a:r>
                    </a:p>
                  </a:txBody>
                  <a:tcPr anchor="ctr">
                    <a:solidFill>
                      <a:schemeClr val="accent4">
                        <a:lumMod val="20000"/>
                        <a:lumOff val="80000"/>
                      </a:schemeClr>
                    </a:solidFill>
                  </a:tcPr>
                </a:tc>
                <a:tc>
                  <a:txBody>
                    <a:bodyPr/>
                    <a:lstStyle/>
                    <a:p>
                      <a:pPr algn="ctr"/>
                      <a:r>
                        <a:rPr lang="en-GB" sz="1200" b="0" i="0" kern="1200" dirty="0">
                          <a:solidFill>
                            <a:schemeClr val="tx1"/>
                          </a:solidFill>
                          <a:latin typeface="+mn-lt"/>
                          <a:ea typeface="+mn-ea"/>
                          <a:cs typeface="+mn-cs"/>
                        </a:rPr>
                        <a:t>air pressure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wildlife</a:t>
                      </a:r>
                    </a:p>
                  </a:txBody>
                  <a:tcPr anchor="ctr">
                    <a:solidFill>
                      <a:schemeClr val="accent5">
                        <a:lumMod val="20000"/>
                        <a:lumOff val="80000"/>
                      </a:schemeClr>
                    </a:solidFill>
                  </a:tcPr>
                </a:tc>
                <a:tc>
                  <a:txBody>
                    <a:bodyPr/>
                    <a:lstStyle/>
                    <a:p>
                      <a:pPr algn="ctr"/>
                      <a:r>
                        <a:rPr lang="en-GB" sz="1200" dirty="0"/>
                        <a:t>adaptation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vegetation </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705970185"/>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What factors</a:t>
                      </a:r>
                      <a:r>
                        <a:rPr lang="en-GB" sz="1600" b="1" i="1" baseline="0" dirty="0">
                          <a:latin typeface="Gill Sans MT" panose="020B0502020104020203" pitchFamily="34" charset="77"/>
                        </a:rPr>
                        <a:t> define a climate</a:t>
                      </a:r>
                      <a:r>
                        <a:rPr lang="en-GB" sz="1600" b="1" i="1" dirty="0">
                          <a:latin typeface="Gill Sans MT" panose="020B0502020104020203" pitchFamily="34" charset="77"/>
                        </a:rPr>
                        <a:t>? </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mn-lt"/>
                        </a:rPr>
                        <a:t>water</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b="0" i="0" kern="1200" dirty="0">
                          <a:solidFill>
                            <a:schemeClr val="tx1"/>
                          </a:solidFill>
                          <a:latin typeface="+mn-lt"/>
                          <a:ea typeface="+mn-ea"/>
                          <a:cs typeface="+mn-cs"/>
                        </a:rPr>
                        <a:t>air masses</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b="0" i="0" kern="1200" dirty="0">
                          <a:solidFill>
                            <a:schemeClr val="tx1"/>
                          </a:solidFill>
                          <a:latin typeface="+mn-lt"/>
                          <a:ea typeface="+mn-ea"/>
                          <a:cs typeface="+mn-cs"/>
                        </a:rPr>
                        <a:t>Ocean currents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atmosphere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humidity</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t>soil</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lower </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temperatures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fauna</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b="0" i="0" kern="1200" dirty="0">
                          <a:solidFill>
                            <a:schemeClr val="tx1"/>
                          </a:solidFill>
                          <a:latin typeface="+mn-lt"/>
                          <a:ea typeface="+mn-ea"/>
                          <a:cs typeface="+mn-cs"/>
                        </a:rPr>
                        <a:t>Latitude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rain fall</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higher</a:t>
                      </a:r>
                    </a:p>
                  </a:txBody>
                  <a:tcPr anchor="ctr">
                    <a:solidFill>
                      <a:schemeClr val="accent2">
                        <a:lumMod val="20000"/>
                        <a:lumOff val="80000"/>
                      </a:schemeClr>
                    </a:solidFill>
                  </a:tcPr>
                </a:tc>
                <a:tc>
                  <a:txBody>
                    <a:bodyPr/>
                    <a:lstStyle/>
                    <a:p>
                      <a:pPr algn="ctr"/>
                      <a:r>
                        <a:rPr lang="en-GB" sz="1200" dirty="0"/>
                        <a:t>location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flora</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equator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animals</a:t>
                      </a:r>
                    </a:p>
                  </a:txBody>
                  <a:tcPr anchor="ctr">
                    <a:solidFill>
                      <a:schemeClr val="accent4">
                        <a:lumMod val="20000"/>
                        <a:lumOff val="80000"/>
                      </a:schemeClr>
                    </a:solidFill>
                  </a:tcPr>
                </a:tc>
                <a:tc>
                  <a:txBody>
                    <a:bodyPr/>
                    <a:lstStyle/>
                    <a:p>
                      <a:pPr algn="ctr"/>
                      <a:r>
                        <a:rPr lang="en-GB" sz="1200" b="0" i="0" kern="1200" dirty="0">
                          <a:solidFill>
                            <a:schemeClr val="tx1"/>
                          </a:solidFill>
                          <a:latin typeface="+mn-lt"/>
                          <a:ea typeface="+mn-ea"/>
                          <a:cs typeface="+mn-cs"/>
                        </a:rPr>
                        <a:t>air pressure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wildlife</a:t>
                      </a:r>
                    </a:p>
                  </a:txBody>
                  <a:tcPr anchor="ctr">
                    <a:solidFill>
                      <a:schemeClr val="accent5">
                        <a:lumMod val="20000"/>
                        <a:lumOff val="80000"/>
                      </a:schemeClr>
                    </a:solidFill>
                  </a:tcPr>
                </a:tc>
                <a:tc>
                  <a:txBody>
                    <a:bodyPr/>
                    <a:lstStyle/>
                    <a:p>
                      <a:pPr algn="ctr"/>
                      <a:r>
                        <a:rPr lang="en-GB" sz="1200" dirty="0"/>
                        <a:t>adaptation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vegetation </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101492457"/>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a:t>
                      </a:r>
                      <a:r>
                        <a:rPr lang="en-GB" sz="1600" b="1" i="1" baseline="0" dirty="0">
                          <a:latin typeface="Gill Sans MT" panose="020B0502020104020203" pitchFamily="34" charset="77"/>
                        </a:rPr>
                        <a:t> do scientists explore different climates</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explore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predict</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temperatures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fauna</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conservation</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scientist</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discover</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weather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flora</a:t>
                      </a:r>
                    </a:p>
                  </a:txBody>
                  <a:tcPr anchor="ctr">
                    <a:solidFill>
                      <a:schemeClr val="accent6">
                        <a:lumMod val="20000"/>
                        <a:lumOff val="80000"/>
                      </a:schemeClr>
                    </a:solidFill>
                  </a:tcPr>
                </a:tc>
                <a:tc>
                  <a:txBody>
                    <a:bodyPr/>
                    <a:lstStyle/>
                    <a:p>
                      <a:pPr algn="ctr"/>
                      <a:r>
                        <a:rPr lang="en-GB" sz="1200" b="0" i="0" kern="1200" dirty="0">
                          <a:solidFill>
                            <a:schemeClr val="tx1"/>
                          </a:solidFill>
                          <a:latin typeface="+mn-lt"/>
                          <a:ea typeface="+mn-ea"/>
                          <a:cs typeface="+mn-cs"/>
                        </a:rPr>
                        <a:t>climatology</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find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climate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observe</a:t>
                      </a:r>
                    </a:p>
                  </a:txBody>
                  <a:tcPr anchor="ctr">
                    <a:solidFill>
                      <a:schemeClr val="accent5">
                        <a:lumMod val="20000"/>
                        <a:lumOff val="80000"/>
                      </a:schemeClr>
                    </a:solidFill>
                  </a:tcPr>
                </a:tc>
                <a:tc>
                  <a:txBody>
                    <a:bodyPr/>
                    <a:lstStyle/>
                    <a:p>
                      <a:pPr algn="ctr"/>
                      <a:r>
                        <a:rPr lang="en-GB" sz="1200" dirty="0"/>
                        <a:t>barometer</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climatologist </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record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estimate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search</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catalogue </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impact</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32244013"/>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a:t>
                      </a:r>
                      <a:r>
                        <a:rPr lang="en-GB" sz="1600" b="1" i="1" baseline="0" dirty="0">
                          <a:latin typeface="Gill Sans MT" panose="020B0502020104020203" pitchFamily="34" charset="77"/>
                        </a:rPr>
                        <a:t> do scientists explore different climates</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explore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predict</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temperatures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fauna</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conservation</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scientist</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discover</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weather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flora</a:t>
                      </a:r>
                    </a:p>
                  </a:txBody>
                  <a:tcPr anchor="ctr">
                    <a:solidFill>
                      <a:schemeClr val="accent6">
                        <a:lumMod val="20000"/>
                        <a:lumOff val="80000"/>
                      </a:schemeClr>
                    </a:solidFill>
                  </a:tcPr>
                </a:tc>
                <a:tc>
                  <a:txBody>
                    <a:bodyPr/>
                    <a:lstStyle/>
                    <a:p>
                      <a:pPr algn="ctr"/>
                      <a:r>
                        <a:rPr lang="en-GB" sz="1200" b="0" i="0" kern="1200" dirty="0">
                          <a:solidFill>
                            <a:schemeClr val="tx1"/>
                          </a:solidFill>
                          <a:latin typeface="+mn-lt"/>
                          <a:ea typeface="+mn-ea"/>
                          <a:cs typeface="+mn-cs"/>
                        </a:rPr>
                        <a:t>climatology</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find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climate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observe</a:t>
                      </a:r>
                    </a:p>
                  </a:txBody>
                  <a:tcPr anchor="ctr">
                    <a:solidFill>
                      <a:schemeClr val="accent5">
                        <a:lumMod val="20000"/>
                        <a:lumOff val="80000"/>
                      </a:schemeClr>
                    </a:solidFill>
                  </a:tcPr>
                </a:tc>
                <a:tc>
                  <a:txBody>
                    <a:bodyPr/>
                    <a:lstStyle/>
                    <a:p>
                      <a:pPr algn="ctr"/>
                      <a:r>
                        <a:rPr lang="en-GB" sz="1200" dirty="0"/>
                        <a:t>barometer</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climatologist </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record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estimate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search</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catalogue </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impact</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705970185"/>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a:t>
                      </a:r>
                      <a:r>
                        <a:rPr lang="en-GB" sz="1600" b="1" i="1" baseline="0" dirty="0">
                          <a:latin typeface="Gill Sans MT" panose="020B0502020104020203" pitchFamily="34" charset="77"/>
                        </a:rPr>
                        <a:t> do scientists explore different climates</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explore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predict</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temperatures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fauna</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conservation</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scientist</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discover</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weather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flora</a:t>
                      </a:r>
                    </a:p>
                  </a:txBody>
                  <a:tcPr anchor="ctr">
                    <a:solidFill>
                      <a:schemeClr val="accent6">
                        <a:lumMod val="20000"/>
                        <a:lumOff val="80000"/>
                      </a:schemeClr>
                    </a:solidFill>
                  </a:tcPr>
                </a:tc>
                <a:tc>
                  <a:txBody>
                    <a:bodyPr/>
                    <a:lstStyle/>
                    <a:p>
                      <a:pPr algn="ctr"/>
                      <a:r>
                        <a:rPr lang="en-GB" sz="1200" b="0" i="0" kern="1200" dirty="0">
                          <a:solidFill>
                            <a:schemeClr val="tx1"/>
                          </a:solidFill>
                          <a:latin typeface="+mn-lt"/>
                          <a:ea typeface="+mn-ea"/>
                          <a:cs typeface="+mn-cs"/>
                        </a:rPr>
                        <a:t>climatology</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find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climate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observe</a:t>
                      </a:r>
                    </a:p>
                  </a:txBody>
                  <a:tcPr anchor="ctr">
                    <a:solidFill>
                      <a:schemeClr val="accent5">
                        <a:lumMod val="20000"/>
                        <a:lumOff val="80000"/>
                      </a:schemeClr>
                    </a:solidFill>
                  </a:tcPr>
                </a:tc>
                <a:tc>
                  <a:txBody>
                    <a:bodyPr/>
                    <a:lstStyle/>
                    <a:p>
                      <a:pPr algn="ctr"/>
                      <a:r>
                        <a:rPr lang="en-GB" sz="1200" dirty="0"/>
                        <a:t>barometer</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climatologist </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record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estimate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search</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catalogue </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impact</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583470768"/>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a:t>
                      </a:r>
                      <a:r>
                        <a:rPr lang="en-GB" sz="1600" b="1" i="1" baseline="0" dirty="0">
                          <a:latin typeface="Gill Sans MT" panose="020B0502020104020203" pitchFamily="34" charset="77"/>
                        </a:rPr>
                        <a:t> can a climate be challenging</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t>heavy</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deadly</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impact</a:t>
                      </a:r>
                    </a:p>
                  </a:txBody>
                  <a:tcPr anchor="ctr">
                    <a:solidFill>
                      <a:schemeClr val="accent5">
                        <a:lumMod val="20000"/>
                        <a:lumOff val="80000"/>
                      </a:schemeClr>
                    </a:solidFill>
                  </a:tcPr>
                </a:tc>
                <a:tc>
                  <a:txBody>
                    <a:bodyPr/>
                    <a:lstStyle/>
                    <a:p>
                      <a:pPr algn="ctr"/>
                      <a:r>
                        <a:rPr lang="en-GB" sz="1200" dirty="0"/>
                        <a:t>torrential</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inhospitable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hot</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dangerous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harsh</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turbulent</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destructive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cold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safety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variable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sweltering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excessive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wet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drought</a:t>
                      </a:r>
                    </a:p>
                  </a:txBody>
                  <a:tcPr anchor="ctr">
                    <a:solidFill>
                      <a:schemeClr val="accent2">
                        <a:lumMod val="20000"/>
                        <a:lumOff val="80000"/>
                      </a:schemeClr>
                    </a:solidFill>
                  </a:tcPr>
                </a:tc>
                <a:tc>
                  <a:txBody>
                    <a:bodyPr/>
                    <a:lstStyle/>
                    <a:p>
                      <a:pPr algn="ctr"/>
                      <a:r>
                        <a:rPr lang="en-GB" sz="1200" dirty="0"/>
                        <a:t>consistent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extreme</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unpredictable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3341162656"/>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a:t>
                      </a:r>
                      <a:r>
                        <a:rPr lang="en-GB" sz="1600" b="1" i="1" baseline="0" dirty="0">
                          <a:latin typeface="Gill Sans MT" panose="020B0502020104020203" pitchFamily="34" charset="77"/>
                        </a:rPr>
                        <a:t> can a climate be challenging</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t>heavy</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deadly</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impact</a:t>
                      </a:r>
                    </a:p>
                  </a:txBody>
                  <a:tcPr anchor="ctr">
                    <a:solidFill>
                      <a:schemeClr val="accent5">
                        <a:lumMod val="20000"/>
                        <a:lumOff val="80000"/>
                      </a:schemeClr>
                    </a:solidFill>
                  </a:tcPr>
                </a:tc>
                <a:tc>
                  <a:txBody>
                    <a:bodyPr/>
                    <a:lstStyle/>
                    <a:p>
                      <a:pPr algn="ctr"/>
                      <a:r>
                        <a:rPr lang="en-GB" sz="1200" dirty="0"/>
                        <a:t>torrential</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inhospitable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hot</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dangerous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harsh</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turbulent</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destructive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cold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safety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variable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sweltering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excessive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wet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drought</a:t>
                      </a:r>
                    </a:p>
                  </a:txBody>
                  <a:tcPr anchor="ctr">
                    <a:solidFill>
                      <a:schemeClr val="accent2">
                        <a:lumMod val="20000"/>
                        <a:lumOff val="80000"/>
                      </a:schemeClr>
                    </a:solidFill>
                  </a:tcPr>
                </a:tc>
                <a:tc>
                  <a:txBody>
                    <a:bodyPr/>
                    <a:lstStyle/>
                    <a:p>
                      <a:pPr algn="ctr"/>
                      <a:r>
                        <a:rPr lang="en-GB" sz="1200" dirty="0"/>
                        <a:t>consistent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extreme</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unpredictable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4166180113"/>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a:t>
                      </a:r>
                      <a:r>
                        <a:rPr lang="en-GB" sz="1600" b="1" i="1" baseline="0" dirty="0">
                          <a:latin typeface="Gill Sans MT" panose="020B0502020104020203" pitchFamily="34" charset="77"/>
                        </a:rPr>
                        <a:t> can a climate be challenging</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t>heavy</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deadly</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impact</a:t>
                      </a:r>
                    </a:p>
                  </a:txBody>
                  <a:tcPr anchor="ctr">
                    <a:solidFill>
                      <a:schemeClr val="accent5">
                        <a:lumMod val="20000"/>
                        <a:lumOff val="80000"/>
                      </a:schemeClr>
                    </a:solidFill>
                  </a:tcPr>
                </a:tc>
                <a:tc>
                  <a:txBody>
                    <a:bodyPr/>
                    <a:lstStyle/>
                    <a:p>
                      <a:pPr algn="ctr"/>
                      <a:r>
                        <a:rPr lang="en-GB" sz="1200" dirty="0"/>
                        <a:t>torrential</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inhospitable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hot</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dangerous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harsh</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turbulent</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destructive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cold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safety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variable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sweltering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excessive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wet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drought</a:t>
                      </a:r>
                    </a:p>
                  </a:txBody>
                  <a:tcPr anchor="ctr">
                    <a:solidFill>
                      <a:schemeClr val="accent2">
                        <a:lumMod val="20000"/>
                        <a:lumOff val="80000"/>
                      </a:schemeClr>
                    </a:solidFill>
                  </a:tcPr>
                </a:tc>
                <a:tc>
                  <a:txBody>
                    <a:bodyPr/>
                    <a:lstStyle/>
                    <a:p>
                      <a:pPr algn="ctr"/>
                      <a:r>
                        <a:rPr lang="en-GB" sz="1200" dirty="0"/>
                        <a:t>consistent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extreme</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unpredictable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17121383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15600</TotalTime>
  <Words>1118</Words>
  <Application>Microsoft Macintosh PowerPoint</Application>
  <PresentationFormat>A4 Paper (210x297 mm)</PresentationFormat>
  <Paragraphs>504</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Castellar</vt:lpstr>
      <vt:lpstr>Gill Sans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68</cp:revision>
  <dcterms:created xsi:type="dcterms:W3CDTF">2019-11-11T14:28:16Z</dcterms:created>
  <dcterms:modified xsi:type="dcterms:W3CDTF">2024-01-09T12:56:40Z</dcterms:modified>
</cp:coreProperties>
</file>