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7"/>
  </p:notesMasterIdLst>
  <p:sldIdLst>
    <p:sldId id="332"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906000" cy="6858000" type="A4"/>
  <p:notesSz cx="6858000" cy="9144000"/>
  <p:embeddedFontLst>
    <p:embeddedFont>
      <p:font typeface="Calibri" panose="020F0502020204030204" pitchFamily="34" charset="0"/>
      <p:regular r:id="rId38"/>
      <p:bold r:id="rId39"/>
      <p:italic r:id="rId40"/>
      <p:boldItalic r:id="rId41"/>
    </p:embeddedFont>
    <p:embeddedFont>
      <p:font typeface="Gill Sans" panose="020B0502020104020203" pitchFamily="34" charset="-79"/>
      <p:regular r:id="rId42"/>
      <p:bold r:id="rId43"/>
    </p:embeddedFont>
    <p:embeddedFont>
      <p:font typeface="Gill Sans MT" panose="020B0502020104020203" pitchFamily="34" charset="77"/>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22F"/>
    <a:srgbClr val="FDE85D"/>
    <a:srgbClr val="4E7C96"/>
    <a:srgbClr val="303E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2FFCBFB-F8B8-4BA0-AD47-B52D48B6508B}">
  <a:tblStyle styleId="{D2FFCBFB-F8B8-4BA0-AD47-B52D48B6508B}"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06"/>
    <p:restoredTop sz="94690"/>
  </p:normalViewPr>
  <p:slideViewPr>
    <p:cSldViewPr snapToGrid="0">
      <p:cViewPr varScale="1">
        <p:scale>
          <a:sx n="99" d="100"/>
          <a:sy n="99" d="100"/>
        </p:scale>
        <p:origin x="664" y="18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87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9" name="Google Shape;179;p1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p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5" name="Google Shape;255;p1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3" name="Google Shape;293;p2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1" name="Google Shape;301;p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2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5" name="Google Shape;315;p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p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5" name="Google Shape;335;p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2" name="Google Shape;342;p3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3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3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2" name="Google Shape;372;p3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0" name="Google Shape;380;p3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 name="Google Shape;15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742950" y="1122363"/>
            <a:ext cx="84201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238250" y="3602038"/>
            <a:ext cx="74295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681038" y="365127"/>
            <a:ext cx="854392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2777332" y="-270669"/>
            <a:ext cx="4351338" cy="85439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5251054" y="2203053"/>
            <a:ext cx="5811838" cy="213598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917179" y="128985"/>
            <a:ext cx="5811838" cy="6284119"/>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681038" y="365127"/>
            <a:ext cx="854392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681038" y="1825625"/>
            <a:ext cx="8543925"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675879" y="1709740"/>
            <a:ext cx="8543925"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675879" y="4589465"/>
            <a:ext cx="8543925"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681038" y="365127"/>
            <a:ext cx="854392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681038" y="1825625"/>
            <a:ext cx="421005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5014913" y="1825625"/>
            <a:ext cx="421005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682328" y="365127"/>
            <a:ext cx="854392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682329" y="1681163"/>
            <a:ext cx="4190702"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682329" y="2505075"/>
            <a:ext cx="4190702"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5014913" y="1681163"/>
            <a:ext cx="4211340"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5014913" y="2505075"/>
            <a:ext cx="4211340"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681038" y="365127"/>
            <a:ext cx="854392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682328" y="457200"/>
            <a:ext cx="3194943"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4211340" y="987427"/>
            <a:ext cx="5014913"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682328" y="2057400"/>
            <a:ext cx="3194943"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682328" y="457200"/>
            <a:ext cx="3194943"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4211340" y="987427"/>
            <a:ext cx="5014913"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682328" y="2057400"/>
            <a:ext cx="3194943"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81038" y="365127"/>
            <a:ext cx="8543925"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81038" y="1825625"/>
            <a:ext cx="8543925"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681038" y="6356352"/>
            <a:ext cx="22288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281363" y="6356352"/>
            <a:ext cx="3343275"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996113" y="6356352"/>
            <a:ext cx="222885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1E33CA-E2D0-6C45-8962-1F272239AFC1}"/>
              </a:ext>
            </a:extLst>
          </p:cNvPr>
          <p:cNvPicPr>
            <a:picLocks noChangeAspect="1"/>
          </p:cNvPicPr>
          <p:nvPr/>
        </p:nvPicPr>
        <p:blipFill>
          <a:blip r:embed="rId2">
            <a:alphaModFix amt="6000"/>
          </a:blip>
          <a:stretch>
            <a:fillRect/>
          </a:stretch>
        </p:blipFill>
        <p:spPr>
          <a:xfrm>
            <a:off x="4164653" y="-871326"/>
            <a:ext cx="7655591" cy="8600651"/>
          </a:xfrm>
          <a:prstGeom prst="rect">
            <a:avLst/>
          </a:prstGeom>
          <a:effectLst/>
        </p:spPr>
      </p:pic>
      <p:sp>
        <p:nvSpPr>
          <p:cNvPr id="6" name="TextBox 5">
            <a:extLst>
              <a:ext uri="{FF2B5EF4-FFF2-40B4-BE49-F238E27FC236}">
                <a16:creationId xmlns:a16="http://schemas.microsoft.com/office/drawing/2014/main" id="{F6281328-4EF0-5F47-B52E-B2016AA25CC7}"/>
              </a:ext>
            </a:extLst>
          </p:cNvPr>
          <p:cNvSpPr txBox="1"/>
          <p:nvPr/>
        </p:nvSpPr>
        <p:spPr>
          <a:xfrm>
            <a:off x="671364" y="1613117"/>
            <a:ext cx="8563271" cy="3631763"/>
          </a:xfrm>
          <a:prstGeom prst="rect">
            <a:avLst/>
          </a:prstGeom>
          <a:noFill/>
          <a:ln w="28575">
            <a:noFill/>
          </a:ln>
          <a:effectLst>
            <a:outerShdw blurRad="50800" dist="38100" dir="5400000" algn="t" rotWithShape="0">
              <a:prstClr val="black">
                <a:alpha val="40000"/>
              </a:prstClr>
            </a:outerShdw>
          </a:effectLst>
        </p:spPr>
        <p:txBody>
          <a:bodyPr wrap="square" rtlCol="0">
            <a:spAutoFit/>
          </a:bodyPr>
          <a:lstStyle/>
          <a:p>
            <a:pPr algn="ctr"/>
            <a:r>
              <a:rPr lang="en-US" sz="11500" b="1" dirty="0">
                <a:ln w="38100">
                  <a:solidFill>
                    <a:schemeClr val="tx1"/>
                  </a:solidFill>
                </a:ln>
                <a:gradFill flip="none" rotWithShape="1">
                  <a:gsLst>
                    <a:gs pos="0">
                      <a:srgbClr val="303E2D"/>
                    </a:gs>
                    <a:gs pos="20000">
                      <a:srgbClr val="4E7C96"/>
                    </a:gs>
                    <a:gs pos="49000">
                      <a:srgbClr val="FDE85D"/>
                    </a:gs>
                    <a:gs pos="87000">
                      <a:srgbClr val="CC622F"/>
                    </a:gs>
                  </a:gsLst>
                  <a:lin ang="2400000" scaled="0"/>
                  <a:tileRect/>
                </a:gradFill>
                <a:latin typeface="Hiragino Kaku Gothic Std W8" panose="020B0800000000000000" pitchFamily="34" charset="-128"/>
                <a:ea typeface="Hiragino Kaku Gothic Std W8" panose="020B0800000000000000" pitchFamily="34" charset="-128"/>
                <a:cs typeface="TH SarabunPSK" panose="020B0500040200020003" pitchFamily="34" charset="-34"/>
              </a:rPr>
              <a:t>Friend or </a:t>
            </a:r>
          </a:p>
          <a:p>
            <a:pPr algn="ctr"/>
            <a:r>
              <a:rPr lang="en-US" sz="11500" b="1" dirty="0">
                <a:ln w="38100">
                  <a:solidFill>
                    <a:schemeClr val="tx1"/>
                  </a:solidFill>
                </a:ln>
                <a:gradFill flip="none" rotWithShape="1">
                  <a:gsLst>
                    <a:gs pos="0">
                      <a:srgbClr val="303E2D"/>
                    </a:gs>
                    <a:gs pos="20000">
                      <a:srgbClr val="4E7C96"/>
                    </a:gs>
                    <a:gs pos="49000">
                      <a:srgbClr val="FDE85D"/>
                    </a:gs>
                    <a:gs pos="87000">
                      <a:srgbClr val="CC622F"/>
                    </a:gs>
                  </a:gsLst>
                  <a:lin ang="2400000" scaled="0"/>
                  <a:tileRect/>
                </a:gradFill>
                <a:latin typeface="Hiragino Kaku Gothic Std W8" panose="020B0800000000000000" pitchFamily="34" charset="-128"/>
                <a:ea typeface="Hiragino Kaku Gothic Std W8" panose="020B0800000000000000" pitchFamily="34" charset="-128"/>
                <a:cs typeface="TH SarabunPSK" panose="020B0500040200020003" pitchFamily="34" charset="-34"/>
              </a:rPr>
              <a:t>Foe</a:t>
            </a:r>
          </a:p>
        </p:txBody>
      </p:sp>
    </p:spTree>
    <p:extLst>
      <p:ext uri="{BB962C8B-B14F-4D97-AF65-F5344CB8AC3E}">
        <p14:creationId xmlns:p14="http://schemas.microsoft.com/office/powerpoint/2010/main" val="866819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graphicFrame>
        <p:nvGraphicFramePr>
          <p:cNvPr id="158" name="Google Shape;158;p22"/>
          <p:cNvGraphicFramePr/>
          <p:nvPr>
            <p:extLst>
              <p:ext uri="{D42A27DB-BD31-4B8C-83A1-F6EECF244321}">
                <p14:modId xmlns:p14="http://schemas.microsoft.com/office/powerpoint/2010/main" val="3170803909"/>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dirty="0">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7</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dirty="0">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99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prehistoric</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Of an ancient time.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cairn</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Stone pile that marks a place. </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pealing</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deep long sound.</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compass</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device to find directions. </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deception</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The act of making one believe.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complicated</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Hard to understand or explain.</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winced</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have an expression of pain.</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bog</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dirty="0">
                          <a:latin typeface="Gill Sans"/>
                          <a:ea typeface="Gill Sans"/>
                          <a:cs typeface="Gill Sans"/>
                          <a:sym typeface="Gill Sans"/>
                        </a:rPr>
                        <a:t>An area of soft wet land.</a:t>
                      </a:r>
                      <a:endParaRPr sz="1400" u="none" strike="noStrike" cap="none" dirty="0">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Hiragino Kaku Gothic Std W8" panose="020B0800000000000000" pitchFamily="34" charset="-128"/>
                          <a:cs typeface="Arial"/>
                          <a:sym typeface="Arial"/>
                        </a:rPr>
                        <a:t>Tier 1 Words </a:t>
                      </a:r>
                      <a:endParaRPr sz="1600" b="1">
                        <a:latin typeface="Gill Sans MT" panose="020B0502020104020203" pitchFamily="34" charset="77"/>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Hiragino Kaku Gothic Std W8" panose="020B0800000000000000" pitchFamily="34" charset="-128"/>
                          <a:cs typeface="Arial"/>
                          <a:sym typeface="Arial"/>
                        </a:rPr>
                        <a:t>Tier 2 Words</a:t>
                      </a:r>
                      <a:endParaRPr sz="1600" b="1">
                        <a:latin typeface="Gill Sans MT" panose="020B0502020104020203" pitchFamily="34" charset="77"/>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Hiragino Kaku Gothic Std W8" panose="020B0800000000000000" pitchFamily="34" charset="-128"/>
                          <a:cs typeface="Arial"/>
                          <a:sym typeface="Arial"/>
                        </a:rPr>
                        <a:t>Tier 3 Words</a:t>
                      </a:r>
                      <a:endParaRPr sz="1600" b="1">
                        <a:latin typeface="Gill Sans MT" panose="020B0502020104020203" pitchFamily="34" charset="77"/>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Hiragino Kaku Gothic Std W8" panose="020B0800000000000000" pitchFamily="34" charset="-128"/>
                          <a:cs typeface="Arial"/>
                          <a:sym typeface="Arial"/>
                        </a:rPr>
                        <a:t>Word of the Chapter </a:t>
                      </a:r>
                      <a:endParaRPr sz="1600" b="1" dirty="0">
                        <a:latin typeface="Gill Sans MT" panose="020B0502020104020203" pitchFamily="34" charset="77"/>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Hiragino Kaku Gothic Std W8" panose="020B0800000000000000" pitchFamily="34" charset="-128"/>
                          <a:cs typeface="Gill Sans"/>
                          <a:sym typeface="Gill Sans"/>
                        </a:rPr>
                        <a:t>close</a:t>
                      </a:r>
                      <a:endParaRPr sz="1400" u="none" strike="noStrike" cap="none">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Hiragino Kaku Gothic Std W8" panose="020B0800000000000000" pitchFamily="34" charset="-128"/>
                          <a:cs typeface="Gill Sans"/>
                          <a:sym typeface="Gill Sans"/>
                        </a:rPr>
                        <a:t>gesture</a:t>
                      </a:r>
                      <a:endParaRPr sz="1400" u="none" strike="noStrike" cap="none">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Hiragino Kaku Gothic Std W8" panose="020B0800000000000000" pitchFamily="34" charset="-128"/>
                          <a:cs typeface="Gill Sans"/>
                          <a:sym typeface="Gill Sans"/>
                        </a:rPr>
                        <a:t>compass</a:t>
                      </a:r>
                      <a:endParaRPr sz="1400" u="none" strike="noStrike" cap="none">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Hiragino Kaku Gothic Std W8" panose="020B0800000000000000" pitchFamily="34" charset="-128"/>
                          <a:cs typeface="Gill Sans"/>
                          <a:sym typeface="Gill Sans"/>
                        </a:rPr>
                        <a:t>triumph</a:t>
                      </a:r>
                      <a:r>
                        <a:rPr lang="en-US" sz="1400" u="none" strike="noStrike" cap="none" dirty="0">
                          <a:solidFill>
                            <a:srgbClr val="FF0000"/>
                          </a:solidFill>
                          <a:latin typeface="Gill Sans MT" panose="020B0502020104020203" pitchFamily="34" charset="77"/>
                          <a:ea typeface="Hiragino Kaku Gothic Std W8" panose="020B0800000000000000" pitchFamily="34" charset="-128"/>
                          <a:cs typeface="Gill Sans"/>
                          <a:sym typeface="Gill Sans"/>
                        </a:rPr>
                        <a:t> – </a:t>
                      </a:r>
                      <a:r>
                        <a:rPr lang="en-US" sz="1400" u="none" strike="noStrike" cap="none" dirty="0">
                          <a:solidFill>
                            <a:schemeClr val="dk1"/>
                          </a:solidFill>
                          <a:latin typeface="Gill Sans MT" panose="020B0502020104020203" pitchFamily="34" charset="77"/>
                          <a:ea typeface="Hiragino Kaku Gothic Std W8" panose="020B0800000000000000" pitchFamily="34" charset="-128"/>
                          <a:cs typeface="Gill Sans"/>
                          <a:sym typeface="Gill Sans"/>
                        </a:rPr>
                        <a:t>A great or important victory.</a:t>
                      </a:r>
                      <a:endParaRPr sz="1400" u="none" strike="noStrike" cap="none" dirty="0">
                        <a:solidFill>
                          <a:srgbClr val="FF0000"/>
                        </a:solidFill>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Hiragino Kaku Gothic Std W8" panose="020B0800000000000000" pitchFamily="34" charset="-128"/>
                          <a:cs typeface="Gill Sans"/>
                          <a:sym typeface="Gill Sans"/>
                        </a:rPr>
                        <a:t>ran</a:t>
                      </a:r>
                      <a:endParaRPr sz="1400" u="none" strike="noStrike" cap="none">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Hiragino Kaku Gothic Std W8" panose="020B0800000000000000" pitchFamily="34" charset="-128"/>
                          <a:cs typeface="Gill Sans"/>
                          <a:sym typeface="Gill Sans"/>
                        </a:rPr>
                        <a:t>determination</a:t>
                      </a:r>
                      <a:endParaRPr sz="1400" u="none" strike="noStrike" cap="none">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dirty="0">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Hiragino Kaku Gothic Std W8" panose="020B0800000000000000" pitchFamily="34" charset="-128"/>
                          <a:cs typeface="Gill Sans"/>
                          <a:sym typeface="Gill Sans"/>
                        </a:rPr>
                        <a:t>waited</a:t>
                      </a:r>
                      <a:endParaRPr sz="1400" u="none" strike="noStrike" cap="none" dirty="0">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Hiragino Kaku Gothic Std W8" panose="020B0800000000000000" pitchFamily="34" charset="-128"/>
                          <a:cs typeface="Gill Sans"/>
                          <a:sym typeface="Gill Sans"/>
                        </a:rPr>
                        <a:t>plodded</a:t>
                      </a:r>
                      <a:endParaRPr sz="1400" u="none" strike="noStrike" cap="none" dirty="0">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dirty="0">
                        <a:latin typeface="Gill Sans MT" panose="020B0502020104020203" pitchFamily="34" charset="77"/>
                        <a:ea typeface="Hiragino Kaku Gothic Std W8" panose="020B0800000000000000" pitchFamily="34" charset="-128"/>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graphicFrame>
        <p:nvGraphicFramePr>
          <p:cNvPr id="164" name="Google Shape;164;p23"/>
          <p:cNvGraphicFramePr/>
          <p:nvPr>
            <p:extLst>
              <p:ext uri="{D42A27DB-BD31-4B8C-83A1-F6EECF244321}">
                <p14:modId xmlns:p14="http://schemas.microsoft.com/office/powerpoint/2010/main" val="4141258847"/>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dirty="0">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8</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dirty="0">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115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frostily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Without good feelings.</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burly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Strong and heavy.</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fortnight</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Two weeks.</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raffle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A fund-raising contest.</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herded</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To gather and move.</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exposure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The start of being affected.</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pinned</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To attach with a sharp wire. </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windswept</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Exposed to strong winds. </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1 Words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2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3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want</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embarrassment</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authorities</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ruffling</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to disturb the smoothness of.</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stood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puzzled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dears</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swallowed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p:nvPr/>
        </p:nvSpPr>
        <p:spPr>
          <a:xfrm>
            <a:off x="233766" y="2301202"/>
            <a:ext cx="9438468" cy="25882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60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rPr>
              <a:t>Teaching Resource</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60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rPr>
              <a:t>Section</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6000" b="0" i="0" u="none" strike="noStrike" cap="none" dirty="0">
              <a:solidFill>
                <a:schemeClr val="dk1"/>
              </a:solidFill>
              <a:latin typeface="Arial"/>
              <a:ea typeface="Arial"/>
              <a:cs typeface="Arial"/>
              <a:sym typeface="Arial"/>
            </a:endParaRPr>
          </a:p>
        </p:txBody>
      </p:sp>
      <p:pic>
        <p:nvPicPr>
          <p:cNvPr id="170" name="Google Shape;170;p24"/>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5"/>
          <p:cNvSpPr/>
          <p:nvPr/>
        </p:nvSpPr>
        <p:spPr>
          <a:xfrm>
            <a:off x="233766" y="1941973"/>
            <a:ext cx="9438468" cy="25882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60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rPr>
              <a:t>Tiered Vocabulary</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60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rPr>
              <a:t>Pyramid</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60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rPr>
              <a:t>Use the Tiered Vocabulary Pyramid to classify words from a specific part of a text. </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b="0" i="0" u="none" strike="noStrike" cap="none" dirty="0">
                <a:solidFill>
                  <a:schemeClr val="dk1"/>
                </a:solidFill>
                <a:latin typeface="Hiragino Kaku Gothic Std W8" panose="020B0800000000000000" pitchFamily="34" charset="-128"/>
                <a:ea typeface="Hiragino Kaku Gothic Std W8" panose="020B0800000000000000" pitchFamily="34" charset="-128"/>
                <a:sym typeface="Arial"/>
              </a:rPr>
              <a:t>Target the book, a chapter, page, paragraph or even a sentence. </a:t>
            </a:r>
            <a:endParaRPr dirty="0">
              <a:latin typeface="Hiragino Kaku Gothic Std W8" panose="020B0800000000000000" pitchFamily="34" charset="-128"/>
              <a:ea typeface="Hiragino Kaku Gothic Std W8" panose="020B0800000000000000" pitchFamily="34" charset="-128"/>
            </a:endParaRPr>
          </a:p>
        </p:txBody>
      </p:sp>
      <p:pic>
        <p:nvPicPr>
          <p:cNvPr id="176" name="Google Shape;176;p25"/>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grpSp>
        <p:nvGrpSpPr>
          <p:cNvPr id="181" name="Google Shape;181;p26"/>
          <p:cNvGrpSpPr/>
          <p:nvPr/>
        </p:nvGrpSpPr>
        <p:grpSpPr>
          <a:xfrm>
            <a:off x="583096" y="940904"/>
            <a:ext cx="9117494" cy="5791200"/>
            <a:chOff x="0" y="0"/>
            <a:chExt cx="9117494" cy="5791200"/>
          </a:xfrm>
        </p:grpSpPr>
        <p:sp>
          <p:nvSpPr>
            <p:cNvPr id="182" name="Google Shape;182;p26"/>
            <p:cNvSpPr/>
            <p:nvPr/>
          </p:nvSpPr>
          <p:spPr>
            <a:xfrm>
              <a:off x="3039164" y="0"/>
              <a:ext cx="3039164" cy="1930400"/>
            </a:xfrm>
            <a:prstGeom prst="trapezoid">
              <a:avLst>
                <a:gd name="adj" fmla="val 78719"/>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6"/>
            <p:cNvSpPr txBox="1"/>
            <p:nvPr/>
          </p:nvSpPr>
          <p:spPr>
            <a:xfrm>
              <a:off x="3039164" y="0"/>
              <a:ext cx="3039164" cy="1930400"/>
            </a:xfrm>
            <a:prstGeom prst="rect">
              <a:avLst/>
            </a:prstGeom>
            <a:noFill/>
            <a:ln>
              <a:noFill/>
            </a:ln>
          </p:spPr>
          <p:txBody>
            <a:bodyPr spcFirstLastPara="1" wrap="square" lIns="67300" tIns="67300" rIns="67300" bIns="67300" anchor="ctr" anchorCtr="0">
              <a:noAutofit/>
            </a:bodyPr>
            <a:lstStyle/>
            <a:p>
              <a:pPr marL="0" marR="0" lvl="0" indent="0" algn="ctr" rtl="0">
                <a:lnSpc>
                  <a:spcPct val="90000"/>
                </a:lnSpc>
                <a:spcBef>
                  <a:spcPts val="0"/>
                </a:spcBef>
                <a:spcAft>
                  <a:spcPts val="0"/>
                </a:spcAft>
                <a:buNone/>
              </a:pPr>
              <a:endParaRPr sz="5300" b="0" i="0" u="none" strike="noStrike" cap="none">
                <a:solidFill>
                  <a:schemeClr val="lt1"/>
                </a:solidFill>
                <a:latin typeface="Calibri"/>
                <a:ea typeface="Calibri"/>
                <a:cs typeface="Calibri"/>
                <a:sym typeface="Calibri"/>
              </a:endParaRPr>
            </a:p>
            <a:p>
              <a:pPr marL="0" marR="0" lvl="0" indent="0" algn="ctr" rtl="0">
                <a:lnSpc>
                  <a:spcPct val="90000"/>
                </a:lnSpc>
                <a:spcBef>
                  <a:spcPts val="1855"/>
                </a:spcBef>
                <a:spcAft>
                  <a:spcPts val="0"/>
                </a:spcAft>
                <a:buNone/>
              </a:pPr>
              <a:endParaRPr sz="5300" b="0" i="0" u="none" strike="noStrike" cap="none">
                <a:solidFill>
                  <a:schemeClr val="lt1"/>
                </a:solidFill>
                <a:latin typeface="Calibri"/>
                <a:ea typeface="Calibri"/>
                <a:cs typeface="Calibri"/>
                <a:sym typeface="Calibri"/>
              </a:endParaRPr>
            </a:p>
          </p:txBody>
        </p:sp>
        <p:sp>
          <p:nvSpPr>
            <p:cNvPr id="184" name="Google Shape;184;p26"/>
            <p:cNvSpPr/>
            <p:nvPr/>
          </p:nvSpPr>
          <p:spPr>
            <a:xfrm>
              <a:off x="1519582" y="1930400"/>
              <a:ext cx="6078329" cy="1930400"/>
            </a:xfrm>
            <a:prstGeom prst="trapezoid">
              <a:avLst>
                <a:gd name="adj" fmla="val 78719"/>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6"/>
            <p:cNvSpPr txBox="1"/>
            <p:nvPr/>
          </p:nvSpPr>
          <p:spPr>
            <a:xfrm>
              <a:off x="2583289" y="1930400"/>
              <a:ext cx="3950914" cy="1930400"/>
            </a:xfrm>
            <a:prstGeom prst="rect">
              <a:avLst/>
            </a:prstGeom>
            <a:noFill/>
            <a:ln>
              <a:noFill/>
            </a:ln>
          </p:spPr>
          <p:txBody>
            <a:bodyPr spcFirstLastPara="1" wrap="square" lIns="67300" tIns="67300" rIns="67300" bIns="67300" anchor="ctr" anchorCtr="0">
              <a:noAutofit/>
            </a:bodyPr>
            <a:lstStyle/>
            <a:p>
              <a:pPr marL="0" marR="0" lvl="0" indent="0" algn="ctr" rtl="0">
                <a:lnSpc>
                  <a:spcPct val="90000"/>
                </a:lnSpc>
                <a:spcBef>
                  <a:spcPts val="0"/>
                </a:spcBef>
                <a:spcAft>
                  <a:spcPts val="0"/>
                </a:spcAft>
                <a:buNone/>
              </a:pPr>
              <a:endParaRPr sz="5300" b="0" i="0" u="none" strike="noStrike" cap="none">
                <a:solidFill>
                  <a:schemeClr val="lt1"/>
                </a:solidFill>
                <a:latin typeface="Calibri"/>
                <a:ea typeface="Calibri"/>
                <a:cs typeface="Calibri"/>
                <a:sym typeface="Calibri"/>
              </a:endParaRPr>
            </a:p>
            <a:p>
              <a:pPr marL="0" marR="0" lvl="0" indent="0" algn="ctr" rtl="0">
                <a:lnSpc>
                  <a:spcPct val="90000"/>
                </a:lnSpc>
                <a:spcBef>
                  <a:spcPts val="1855"/>
                </a:spcBef>
                <a:spcAft>
                  <a:spcPts val="0"/>
                </a:spcAft>
                <a:buNone/>
              </a:pPr>
              <a:endParaRPr sz="5300" b="0" i="0" u="none" strike="noStrike" cap="none">
                <a:solidFill>
                  <a:schemeClr val="lt1"/>
                </a:solidFill>
                <a:latin typeface="Calibri"/>
                <a:ea typeface="Calibri"/>
                <a:cs typeface="Calibri"/>
                <a:sym typeface="Calibri"/>
              </a:endParaRPr>
            </a:p>
          </p:txBody>
        </p:sp>
        <p:sp>
          <p:nvSpPr>
            <p:cNvPr id="186" name="Google Shape;186;p26"/>
            <p:cNvSpPr/>
            <p:nvPr/>
          </p:nvSpPr>
          <p:spPr>
            <a:xfrm>
              <a:off x="0" y="3860800"/>
              <a:ext cx="9117494" cy="1930400"/>
            </a:xfrm>
            <a:prstGeom prst="trapezoid">
              <a:avLst>
                <a:gd name="adj" fmla="val 78719"/>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6"/>
            <p:cNvSpPr txBox="1"/>
            <p:nvPr/>
          </p:nvSpPr>
          <p:spPr>
            <a:xfrm>
              <a:off x="1595561" y="3860800"/>
              <a:ext cx="5926371" cy="1930400"/>
            </a:xfrm>
            <a:prstGeom prst="rect">
              <a:avLst/>
            </a:prstGeom>
            <a:noFill/>
            <a:ln>
              <a:noFill/>
            </a:ln>
          </p:spPr>
          <p:txBody>
            <a:bodyPr spcFirstLastPara="1" wrap="square" lIns="67300" tIns="67300" rIns="67300" bIns="67300" anchor="ctr" anchorCtr="0">
              <a:noAutofit/>
            </a:bodyPr>
            <a:lstStyle/>
            <a:p>
              <a:pPr marL="0" marR="0" lvl="0" indent="0" algn="ctr" rtl="0">
                <a:lnSpc>
                  <a:spcPct val="90000"/>
                </a:lnSpc>
                <a:spcBef>
                  <a:spcPts val="0"/>
                </a:spcBef>
                <a:spcAft>
                  <a:spcPts val="0"/>
                </a:spcAft>
                <a:buNone/>
              </a:pPr>
              <a:endParaRPr sz="5300" b="0" i="0" u="none" strike="noStrike" cap="none">
                <a:solidFill>
                  <a:schemeClr val="lt1"/>
                </a:solidFill>
                <a:latin typeface="Calibri"/>
                <a:ea typeface="Calibri"/>
                <a:cs typeface="Calibri"/>
                <a:sym typeface="Calibri"/>
              </a:endParaRPr>
            </a:p>
            <a:p>
              <a:pPr marL="0" marR="0" lvl="0" indent="0" algn="ctr" rtl="0">
                <a:lnSpc>
                  <a:spcPct val="90000"/>
                </a:lnSpc>
                <a:spcBef>
                  <a:spcPts val="1855"/>
                </a:spcBef>
                <a:spcAft>
                  <a:spcPts val="0"/>
                </a:spcAft>
                <a:buNone/>
              </a:pPr>
              <a:endParaRPr sz="5300" b="0" i="0" u="none" strike="noStrike" cap="none">
                <a:solidFill>
                  <a:schemeClr val="lt1"/>
                </a:solidFill>
                <a:latin typeface="Calibri"/>
                <a:ea typeface="Calibri"/>
                <a:cs typeface="Calibri"/>
                <a:sym typeface="Calibri"/>
              </a:endParaRPr>
            </a:p>
          </p:txBody>
        </p:sp>
      </p:grpSp>
      <p:sp>
        <p:nvSpPr>
          <p:cNvPr id="188" name="Google Shape;188;p26"/>
          <p:cNvSpPr txBox="1"/>
          <p:nvPr/>
        </p:nvSpPr>
        <p:spPr>
          <a:xfrm>
            <a:off x="74187" y="3375154"/>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0" i="0" u="none" strike="noStrike" cap="none">
                <a:solidFill>
                  <a:schemeClr val="dk1"/>
                </a:solidFill>
                <a:latin typeface="Arial"/>
                <a:ea typeface="Arial"/>
                <a:cs typeface="Arial"/>
                <a:sym typeface="Arial"/>
              </a:rPr>
              <a:t>Tier 2</a:t>
            </a:r>
            <a:endParaRPr/>
          </a:p>
        </p:txBody>
      </p:sp>
      <p:sp>
        <p:nvSpPr>
          <p:cNvPr id="189" name="Google Shape;189;p26"/>
          <p:cNvSpPr txBox="1"/>
          <p:nvPr/>
        </p:nvSpPr>
        <p:spPr>
          <a:xfrm>
            <a:off x="74187" y="5174970"/>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1</a:t>
            </a:r>
            <a:endParaRPr/>
          </a:p>
        </p:txBody>
      </p:sp>
      <p:sp>
        <p:nvSpPr>
          <p:cNvPr id="190" name="Google Shape;190;p26"/>
          <p:cNvSpPr txBox="1"/>
          <p:nvPr/>
        </p:nvSpPr>
        <p:spPr>
          <a:xfrm>
            <a:off x="74187" y="1712964"/>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3</a:t>
            </a:r>
            <a:endParaRPr/>
          </a:p>
        </p:txBody>
      </p:sp>
      <p:cxnSp>
        <p:nvCxnSpPr>
          <p:cNvPr id="191" name="Google Shape;191;p26"/>
          <p:cNvCxnSpPr>
            <a:stCxn id="190" idx="3"/>
          </p:cNvCxnSpPr>
          <p:nvPr/>
        </p:nvCxnSpPr>
        <p:spPr>
          <a:xfrm>
            <a:off x="1494769" y="1974574"/>
            <a:ext cx="2441100" cy="0"/>
          </a:xfrm>
          <a:prstGeom prst="straightConnector1">
            <a:avLst/>
          </a:prstGeom>
          <a:noFill/>
          <a:ln w="9525" cap="flat" cmpd="sng">
            <a:solidFill>
              <a:schemeClr val="dk1"/>
            </a:solidFill>
            <a:prstDash val="solid"/>
            <a:miter lim="800000"/>
            <a:headEnd type="none" w="sm" len="sm"/>
            <a:tailEnd type="triangle" w="med" len="med"/>
          </a:ln>
        </p:spPr>
      </p:cxnSp>
      <p:cxnSp>
        <p:nvCxnSpPr>
          <p:cNvPr id="192" name="Google Shape;192;p26"/>
          <p:cNvCxnSpPr/>
          <p:nvPr/>
        </p:nvCxnSpPr>
        <p:spPr>
          <a:xfrm>
            <a:off x="1494769" y="3636764"/>
            <a:ext cx="1220563" cy="0"/>
          </a:xfrm>
          <a:prstGeom prst="straightConnector1">
            <a:avLst/>
          </a:prstGeom>
          <a:noFill/>
          <a:ln w="9525" cap="flat" cmpd="sng">
            <a:solidFill>
              <a:schemeClr val="dk1"/>
            </a:solidFill>
            <a:prstDash val="solid"/>
            <a:miter lim="800000"/>
            <a:headEnd type="none" w="sm" len="sm"/>
            <a:tailEnd type="triangle" w="med" len="med"/>
          </a:ln>
        </p:spPr>
      </p:cxnSp>
      <p:sp>
        <p:nvSpPr>
          <p:cNvPr id="193" name="Google Shape;193;p26"/>
          <p:cNvSpPr txBox="1"/>
          <p:nvPr/>
        </p:nvSpPr>
        <p:spPr>
          <a:xfrm>
            <a:off x="2266121" y="143304"/>
            <a:ext cx="5965095"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dirty="0">
                <a:solidFill>
                  <a:srgbClr val="00B0F0"/>
                </a:solidFill>
                <a:latin typeface="Hiragino Kaku Gothic Std W8" panose="020B0800000000000000" pitchFamily="34" charset="-128"/>
                <a:ea typeface="Hiragino Kaku Gothic Std W8" panose="020B0800000000000000" pitchFamily="34" charset="-128"/>
                <a:sym typeface="Arial"/>
              </a:rPr>
              <a:t>Tiered Vocabulary Pyramid</a:t>
            </a:r>
            <a:endParaRPr dirty="0">
              <a:latin typeface="Hiragino Kaku Gothic Std W8" panose="020B0800000000000000" pitchFamily="34" charset="-128"/>
              <a:ea typeface="Hiragino Kaku Gothic Std W8" panose="020B0800000000000000" pitchFamily="34" charset="-128"/>
            </a:endParaRPr>
          </a:p>
        </p:txBody>
      </p:sp>
      <p:sp>
        <p:nvSpPr>
          <p:cNvPr id="194" name="Google Shape;194;p26"/>
          <p:cNvSpPr/>
          <p:nvPr/>
        </p:nvSpPr>
        <p:spPr>
          <a:xfrm>
            <a:off x="185530" y="685679"/>
            <a:ext cx="4161183" cy="917834"/>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1">
                <a:solidFill>
                  <a:schemeClr val="dk1"/>
                </a:solidFill>
                <a:latin typeface="Gill Sans"/>
                <a:ea typeface="Gill Sans"/>
                <a:cs typeface="Gill Sans"/>
                <a:sym typeface="Gill Sans"/>
              </a:rPr>
              <a:t>Targeted Book, Chapter, Page or Paragraph: </a:t>
            </a:r>
            <a:endParaRPr/>
          </a:p>
        </p:txBody>
      </p:sp>
      <p:sp>
        <p:nvSpPr>
          <p:cNvPr id="195" name="Google Shape;195;p26"/>
          <p:cNvSpPr txBox="1"/>
          <p:nvPr/>
        </p:nvSpPr>
        <p:spPr>
          <a:xfrm>
            <a:off x="5753691" y="710071"/>
            <a:ext cx="3569213"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1">
                <a:solidFill>
                  <a:schemeClr val="dk1"/>
                </a:solidFill>
                <a:latin typeface="Gill Sans"/>
                <a:ea typeface="Gill Sans"/>
                <a:cs typeface="Gill Sans"/>
                <a:sym typeface="Gill Sans"/>
              </a:rPr>
              <a:t>Task 1</a:t>
            </a:r>
            <a:r>
              <a:rPr lang="en-US" sz="1200">
                <a:solidFill>
                  <a:schemeClr val="dk1"/>
                </a:solidFill>
                <a:latin typeface="Gill Sans"/>
                <a:ea typeface="Gill Sans"/>
                <a:cs typeface="Gill Sans"/>
                <a:sym typeface="Gill Sans"/>
              </a:rPr>
              <a:t>: Scan your chosen piece of text for tier 1, tier 2 and tier 3 vocabulary.  </a:t>
            </a:r>
            <a:endParaRPr/>
          </a:p>
        </p:txBody>
      </p:sp>
      <p:sp>
        <p:nvSpPr>
          <p:cNvPr id="196" name="Google Shape;196;p26"/>
          <p:cNvSpPr/>
          <p:nvPr/>
        </p:nvSpPr>
        <p:spPr>
          <a:xfrm rot="10800000">
            <a:off x="5970106" y="1402569"/>
            <a:ext cx="3569213" cy="4514507"/>
          </a:xfrm>
          <a:prstGeom prst="rtTriangle">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26"/>
          <p:cNvSpPr txBox="1"/>
          <p:nvPr/>
        </p:nvSpPr>
        <p:spPr>
          <a:xfrm>
            <a:off x="6050741" y="1402569"/>
            <a:ext cx="3569213"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1">
                <a:solidFill>
                  <a:schemeClr val="dk1"/>
                </a:solidFill>
                <a:latin typeface="Gill Sans"/>
                <a:ea typeface="Gill Sans"/>
                <a:cs typeface="Gill Sans"/>
                <a:sym typeface="Gill Sans"/>
              </a:rPr>
              <a:t>Task 2</a:t>
            </a:r>
            <a:r>
              <a:rPr lang="en-US" sz="1200">
                <a:solidFill>
                  <a:schemeClr val="dk1"/>
                </a:solidFill>
                <a:latin typeface="Gill Sans"/>
                <a:ea typeface="Gill Sans"/>
                <a:cs typeface="Gill Sans"/>
                <a:sym typeface="Gill Sans"/>
              </a:rPr>
              <a:t>: Write a sentence using a tier 2 piece of vocabulary.</a:t>
            </a:r>
            <a:endParaRPr/>
          </a:p>
        </p:txBody>
      </p:sp>
      <p:pic>
        <p:nvPicPr>
          <p:cNvPr id="198" name="Google Shape;198;p26"/>
          <p:cNvPicPr preferRelativeResize="0"/>
          <p:nvPr/>
        </p:nvPicPr>
        <p:blipFill rotWithShape="1">
          <a:blip r:embed="rId3">
            <a:alphaModFix/>
          </a:blip>
          <a:srcRect/>
          <a:stretch/>
        </p:blipFill>
        <p:spPr>
          <a:xfrm rot="-5400000" flipH="1">
            <a:off x="80270" y="-153089"/>
            <a:ext cx="1137009" cy="1269775"/>
          </a:xfrm>
          <a:prstGeom prst="rect">
            <a:avLst/>
          </a:prstGeom>
          <a:noFill/>
          <a:ln>
            <a:noFill/>
          </a:ln>
        </p:spPr>
      </p:pic>
      <p:pic>
        <p:nvPicPr>
          <p:cNvPr id="199" name="Google Shape;199;p26"/>
          <p:cNvPicPr preferRelativeResize="0"/>
          <p:nvPr/>
        </p:nvPicPr>
        <p:blipFill rotWithShape="1">
          <a:blip r:embed="rId4">
            <a:alphaModFix/>
          </a:blip>
          <a:srcRect b="2920"/>
          <a:stretch/>
        </p:blipFill>
        <p:spPr>
          <a:xfrm>
            <a:off x="7016284" y="6378741"/>
            <a:ext cx="2306620" cy="31505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grpSp>
        <p:nvGrpSpPr>
          <p:cNvPr id="204" name="Google Shape;204;p27"/>
          <p:cNvGrpSpPr/>
          <p:nvPr/>
        </p:nvGrpSpPr>
        <p:grpSpPr>
          <a:xfrm>
            <a:off x="205410" y="220924"/>
            <a:ext cx="9495179" cy="6511179"/>
            <a:chOff x="0" y="0"/>
            <a:chExt cx="9495179" cy="6511179"/>
          </a:xfrm>
        </p:grpSpPr>
        <p:sp>
          <p:nvSpPr>
            <p:cNvPr id="205" name="Google Shape;205;p27"/>
            <p:cNvSpPr/>
            <p:nvPr/>
          </p:nvSpPr>
          <p:spPr>
            <a:xfrm>
              <a:off x="2419264" y="0"/>
              <a:ext cx="4656650" cy="3193229"/>
            </a:xfrm>
            <a:prstGeom prst="trapezoid">
              <a:avLst>
                <a:gd name="adj" fmla="val 72914"/>
              </a:avLst>
            </a:prstGeom>
            <a:no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7"/>
            <p:cNvSpPr txBox="1"/>
            <p:nvPr/>
          </p:nvSpPr>
          <p:spPr>
            <a:xfrm>
              <a:off x="2419264" y="0"/>
              <a:ext cx="4656650" cy="3193229"/>
            </a:xfrm>
            <a:prstGeom prst="rect">
              <a:avLst/>
            </a:prstGeom>
            <a:noFill/>
            <a:ln>
              <a:noFill/>
            </a:ln>
          </p:spPr>
          <p:txBody>
            <a:bodyPr spcFirstLastPara="1" wrap="square" lIns="82550" tIns="82550" rIns="82550" bIns="82550" anchor="ctr" anchorCtr="0">
              <a:noAutofit/>
            </a:bodyPr>
            <a:lstStyle/>
            <a:p>
              <a:pPr marL="0" marR="0" lvl="0" indent="0" algn="ctr" rtl="0">
                <a:lnSpc>
                  <a:spcPct val="90000"/>
                </a:lnSpc>
                <a:spcBef>
                  <a:spcPts val="0"/>
                </a:spcBef>
                <a:spcAft>
                  <a:spcPts val="0"/>
                </a:spcAft>
                <a:buNone/>
              </a:pPr>
              <a:endParaRPr sz="6500">
                <a:solidFill>
                  <a:schemeClr val="lt1"/>
                </a:solidFill>
                <a:latin typeface="Calibri"/>
                <a:ea typeface="Calibri"/>
                <a:cs typeface="Calibri"/>
                <a:sym typeface="Calibri"/>
              </a:endParaRPr>
            </a:p>
            <a:p>
              <a:pPr marL="0" marR="0" lvl="0" indent="0" algn="ctr" rtl="0">
                <a:lnSpc>
                  <a:spcPct val="90000"/>
                </a:lnSpc>
                <a:spcBef>
                  <a:spcPts val="2275"/>
                </a:spcBef>
                <a:spcAft>
                  <a:spcPts val="0"/>
                </a:spcAft>
                <a:buNone/>
              </a:pPr>
              <a:endParaRPr sz="6500">
                <a:solidFill>
                  <a:schemeClr val="lt1"/>
                </a:solidFill>
                <a:latin typeface="Calibri"/>
                <a:ea typeface="Calibri"/>
                <a:cs typeface="Calibri"/>
                <a:sym typeface="Calibri"/>
              </a:endParaRPr>
            </a:p>
          </p:txBody>
        </p:sp>
        <p:sp>
          <p:nvSpPr>
            <p:cNvPr id="207" name="Google Shape;207;p27"/>
            <p:cNvSpPr/>
            <p:nvPr/>
          </p:nvSpPr>
          <p:spPr>
            <a:xfrm>
              <a:off x="0" y="3193229"/>
              <a:ext cx="9495179" cy="3317950"/>
            </a:xfrm>
            <a:prstGeom prst="trapezoid">
              <a:avLst>
                <a:gd name="adj" fmla="val 72914"/>
              </a:avLst>
            </a:prstGeom>
            <a:no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7"/>
            <p:cNvSpPr txBox="1"/>
            <p:nvPr/>
          </p:nvSpPr>
          <p:spPr>
            <a:xfrm>
              <a:off x="1661656" y="3193229"/>
              <a:ext cx="6171867" cy="3317950"/>
            </a:xfrm>
            <a:prstGeom prst="rect">
              <a:avLst/>
            </a:prstGeom>
            <a:noFill/>
            <a:ln>
              <a:noFill/>
            </a:ln>
          </p:spPr>
          <p:txBody>
            <a:bodyPr spcFirstLastPara="1" wrap="square" lIns="82550" tIns="82550" rIns="82550" bIns="82550" anchor="ctr" anchorCtr="0">
              <a:noAutofit/>
            </a:bodyPr>
            <a:lstStyle/>
            <a:p>
              <a:pPr marL="0" marR="0" lvl="0" indent="0" algn="ctr" rtl="0">
                <a:lnSpc>
                  <a:spcPct val="90000"/>
                </a:lnSpc>
                <a:spcBef>
                  <a:spcPts val="0"/>
                </a:spcBef>
                <a:spcAft>
                  <a:spcPts val="0"/>
                </a:spcAft>
                <a:buNone/>
              </a:pPr>
              <a:endParaRPr sz="6500">
                <a:solidFill>
                  <a:schemeClr val="lt1"/>
                </a:solidFill>
                <a:latin typeface="Calibri"/>
                <a:ea typeface="Calibri"/>
                <a:cs typeface="Calibri"/>
                <a:sym typeface="Calibri"/>
              </a:endParaRPr>
            </a:p>
            <a:p>
              <a:pPr marL="0" marR="0" lvl="0" indent="0" algn="ctr" rtl="0">
                <a:lnSpc>
                  <a:spcPct val="90000"/>
                </a:lnSpc>
                <a:spcBef>
                  <a:spcPts val="2275"/>
                </a:spcBef>
                <a:spcAft>
                  <a:spcPts val="0"/>
                </a:spcAft>
                <a:buNone/>
              </a:pPr>
              <a:endParaRPr sz="6500">
                <a:solidFill>
                  <a:schemeClr val="lt1"/>
                </a:solidFill>
                <a:latin typeface="Calibri"/>
                <a:ea typeface="Calibri"/>
                <a:cs typeface="Calibri"/>
                <a:sym typeface="Calibri"/>
              </a:endParaRPr>
            </a:p>
          </p:txBody>
        </p:sp>
      </p:grpSp>
      <p:sp>
        <p:nvSpPr>
          <p:cNvPr id="209" name="Google Shape;209;p27"/>
          <p:cNvSpPr txBox="1"/>
          <p:nvPr/>
        </p:nvSpPr>
        <p:spPr>
          <a:xfrm>
            <a:off x="205410" y="3946864"/>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2</a:t>
            </a:r>
            <a:endParaRPr/>
          </a:p>
        </p:txBody>
      </p:sp>
      <p:sp>
        <p:nvSpPr>
          <p:cNvPr id="210" name="Google Shape;210;p27"/>
          <p:cNvSpPr txBox="1"/>
          <p:nvPr/>
        </p:nvSpPr>
        <p:spPr>
          <a:xfrm>
            <a:off x="885723" y="1684845"/>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3</a:t>
            </a:r>
            <a:endParaRPr/>
          </a:p>
        </p:txBody>
      </p:sp>
      <p:cxnSp>
        <p:nvCxnSpPr>
          <p:cNvPr id="211" name="Google Shape;211;p27"/>
          <p:cNvCxnSpPr/>
          <p:nvPr/>
        </p:nvCxnSpPr>
        <p:spPr>
          <a:xfrm>
            <a:off x="1596014" y="4220295"/>
            <a:ext cx="918586" cy="0"/>
          </a:xfrm>
          <a:prstGeom prst="straightConnector1">
            <a:avLst/>
          </a:prstGeom>
          <a:noFill/>
          <a:ln w="9525" cap="flat" cmpd="sng">
            <a:solidFill>
              <a:schemeClr val="dk1"/>
            </a:solidFill>
            <a:prstDash val="solid"/>
            <a:miter lim="800000"/>
            <a:headEnd type="none" w="sm" len="sm"/>
            <a:tailEnd type="triangle" w="med" len="med"/>
          </a:ln>
        </p:spPr>
      </p:cxnSp>
      <p:sp>
        <p:nvSpPr>
          <p:cNvPr id="212" name="Google Shape;212;p27"/>
          <p:cNvSpPr txBox="1"/>
          <p:nvPr/>
        </p:nvSpPr>
        <p:spPr>
          <a:xfrm>
            <a:off x="205410" y="220924"/>
            <a:ext cx="4201791" cy="9541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dirty="0">
                <a:solidFill>
                  <a:srgbClr val="00B0F0"/>
                </a:solidFill>
                <a:latin typeface="Hiragino Kaku Gothic Std W8" panose="020B0800000000000000" pitchFamily="34" charset="-128"/>
                <a:ea typeface="Hiragino Kaku Gothic Std W8" panose="020B0800000000000000" pitchFamily="34" charset="-128"/>
                <a:sym typeface="Arial"/>
              </a:rPr>
              <a:t>Tiered Vocabulary </a:t>
            </a:r>
            <a:endParaRPr dirty="0">
              <a:latin typeface="Hiragino Kaku Gothic Std W8" panose="020B0800000000000000" pitchFamily="34" charset="-128"/>
              <a:ea typeface="Hiragino Kaku Gothic Std W8" panose="020B0800000000000000" pitchFamily="34" charset="-128"/>
            </a:endParaRPr>
          </a:p>
          <a:p>
            <a:pPr marL="0" marR="0" lvl="0" indent="0" algn="l" rtl="0">
              <a:spcBef>
                <a:spcPts val="0"/>
              </a:spcBef>
              <a:spcAft>
                <a:spcPts val="0"/>
              </a:spcAft>
              <a:buNone/>
            </a:pPr>
            <a:r>
              <a:rPr lang="en-US" sz="2800" dirty="0">
                <a:solidFill>
                  <a:srgbClr val="00B0F0"/>
                </a:solidFill>
                <a:latin typeface="Hiragino Kaku Gothic Std W8" panose="020B0800000000000000" pitchFamily="34" charset="-128"/>
                <a:ea typeface="Hiragino Kaku Gothic Std W8" panose="020B0800000000000000" pitchFamily="34" charset="-128"/>
                <a:sym typeface="Arial"/>
              </a:rPr>
              <a:t>Pyramid</a:t>
            </a:r>
            <a:endParaRPr dirty="0">
              <a:latin typeface="Hiragino Kaku Gothic Std W8" panose="020B0800000000000000" pitchFamily="34" charset="-128"/>
              <a:ea typeface="Hiragino Kaku Gothic Std W8" panose="020B0800000000000000" pitchFamily="34" charset="-128"/>
            </a:endParaRPr>
          </a:p>
        </p:txBody>
      </p:sp>
      <p:pic>
        <p:nvPicPr>
          <p:cNvPr id="213" name="Google Shape;213;p27"/>
          <p:cNvPicPr preferRelativeResize="0"/>
          <p:nvPr/>
        </p:nvPicPr>
        <p:blipFill rotWithShape="1">
          <a:blip r:embed="rId3">
            <a:alphaModFix/>
          </a:blip>
          <a:srcRect b="2920"/>
          <a:stretch/>
        </p:blipFill>
        <p:spPr>
          <a:xfrm>
            <a:off x="7393970" y="220924"/>
            <a:ext cx="2306620" cy="315058"/>
          </a:xfrm>
          <a:prstGeom prst="rect">
            <a:avLst/>
          </a:prstGeom>
          <a:noFill/>
          <a:ln>
            <a:noFill/>
          </a:ln>
        </p:spPr>
      </p:pic>
      <p:cxnSp>
        <p:nvCxnSpPr>
          <p:cNvPr id="214" name="Google Shape;214;p27"/>
          <p:cNvCxnSpPr/>
          <p:nvPr/>
        </p:nvCxnSpPr>
        <p:spPr>
          <a:xfrm>
            <a:off x="2306305" y="1943093"/>
            <a:ext cx="1792166" cy="3362"/>
          </a:xfrm>
          <a:prstGeom prst="straightConnector1">
            <a:avLst/>
          </a:prstGeom>
          <a:noFill/>
          <a:ln w="9525" cap="flat" cmpd="sng">
            <a:solidFill>
              <a:schemeClr val="dk1"/>
            </a:solidFill>
            <a:prstDash val="solid"/>
            <a:miter lim="800000"/>
            <a:headEnd type="none" w="sm" len="sm"/>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grpSp>
        <p:nvGrpSpPr>
          <p:cNvPr id="219" name="Google Shape;219;p28"/>
          <p:cNvGrpSpPr/>
          <p:nvPr/>
        </p:nvGrpSpPr>
        <p:grpSpPr>
          <a:xfrm>
            <a:off x="583096" y="940904"/>
            <a:ext cx="9117494" cy="5791200"/>
            <a:chOff x="0" y="0"/>
            <a:chExt cx="9117494" cy="5791200"/>
          </a:xfrm>
        </p:grpSpPr>
        <p:sp>
          <p:nvSpPr>
            <p:cNvPr id="220" name="Google Shape;220;p28"/>
            <p:cNvSpPr/>
            <p:nvPr/>
          </p:nvSpPr>
          <p:spPr>
            <a:xfrm>
              <a:off x="3039164" y="0"/>
              <a:ext cx="3039164" cy="1930400"/>
            </a:xfrm>
            <a:prstGeom prst="trapezoid">
              <a:avLst>
                <a:gd name="adj" fmla="val 78719"/>
              </a:avLst>
            </a:prstGeom>
            <a:solidFill>
              <a:srgbClr val="F7CAAC"/>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8"/>
            <p:cNvSpPr txBox="1"/>
            <p:nvPr/>
          </p:nvSpPr>
          <p:spPr>
            <a:xfrm>
              <a:off x="3039164" y="0"/>
              <a:ext cx="3039164" cy="1930400"/>
            </a:xfrm>
            <a:prstGeom prst="rect">
              <a:avLst/>
            </a:prstGeom>
            <a:noFill/>
            <a:ln>
              <a:noFill/>
            </a:ln>
          </p:spPr>
          <p:txBody>
            <a:bodyPr spcFirstLastPara="1" wrap="square" lIns="67300" tIns="67300" rIns="67300" bIns="67300" anchor="ctr" anchorCtr="0">
              <a:noAutofit/>
            </a:bodyPr>
            <a:lstStyle/>
            <a:p>
              <a:pPr marL="0" marR="0" lvl="0" indent="0" algn="ctr" rtl="0">
                <a:lnSpc>
                  <a:spcPct val="90000"/>
                </a:lnSpc>
                <a:spcBef>
                  <a:spcPts val="0"/>
                </a:spcBef>
                <a:spcAft>
                  <a:spcPts val="0"/>
                </a:spcAft>
                <a:buNone/>
              </a:pPr>
              <a:endParaRPr sz="5300">
                <a:solidFill>
                  <a:schemeClr val="lt1"/>
                </a:solidFill>
                <a:latin typeface="Calibri"/>
                <a:ea typeface="Calibri"/>
                <a:cs typeface="Calibri"/>
                <a:sym typeface="Calibri"/>
              </a:endParaRPr>
            </a:p>
            <a:p>
              <a:pPr marL="0" marR="0" lvl="0" indent="0" algn="ctr" rtl="0">
                <a:lnSpc>
                  <a:spcPct val="90000"/>
                </a:lnSpc>
                <a:spcBef>
                  <a:spcPts val="1855"/>
                </a:spcBef>
                <a:spcAft>
                  <a:spcPts val="0"/>
                </a:spcAft>
                <a:buNone/>
              </a:pPr>
              <a:endParaRPr sz="5300">
                <a:solidFill>
                  <a:schemeClr val="lt1"/>
                </a:solidFill>
                <a:latin typeface="Calibri"/>
                <a:ea typeface="Calibri"/>
                <a:cs typeface="Calibri"/>
                <a:sym typeface="Calibri"/>
              </a:endParaRPr>
            </a:p>
          </p:txBody>
        </p:sp>
        <p:sp>
          <p:nvSpPr>
            <p:cNvPr id="222" name="Google Shape;222;p28"/>
            <p:cNvSpPr/>
            <p:nvPr/>
          </p:nvSpPr>
          <p:spPr>
            <a:xfrm>
              <a:off x="1519582" y="1930400"/>
              <a:ext cx="6078329" cy="1930400"/>
            </a:xfrm>
            <a:prstGeom prst="trapezoid">
              <a:avLst>
                <a:gd name="adj" fmla="val 78719"/>
              </a:avLst>
            </a:prstGeom>
            <a:solidFill>
              <a:srgbClr val="D8D8D8"/>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8"/>
            <p:cNvSpPr txBox="1"/>
            <p:nvPr/>
          </p:nvSpPr>
          <p:spPr>
            <a:xfrm>
              <a:off x="2583289" y="1930400"/>
              <a:ext cx="3950914" cy="1930400"/>
            </a:xfrm>
            <a:prstGeom prst="rect">
              <a:avLst/>
            </a:prstGeom>
            <a:noFill/>
            <a:ln>
              <a:noFill/>
            </a:ln>
          </p:spPr>
          <p:txBody>
            <a:bodyPr spcFirstLastPara="1" wrap="square" lIns="67300" tIns="67300" rIns="67300" bIns="67300" anchor="ctr" anchorCtr="0">
              <a:noAutofit/>
            </a:bodyPr>
            <a:lstStyle/>
            <a:p>
              <a:pPr marL="0" marR="0" lvl="0" indent="0" algn="ctr" rtl="0">
                <a:lnSpc>
                  <a:spcPct val="90000"/>
                </a:lnSpc>
                <a:spcBef>
                  <a:spcPts val="0"/>
                </a:spcBef>
                <a:spcAft>
                  <a:spcPts val="0"/>
                </a:spcAft>
                <a:buNone/>
              </a:pPr>
              <a:endParaRPr sz="5300">
                <a:solidFill>
                  <a:schemeClr val="lt1"/>
                </a:solidFill>
                <a:latin typeface="Calibri"/>
                <a:ea typeface="Calibri"/>
                <a:cs typeface="Calibri"/>
                <a:sym typeface="Calibri"/>
              </a:endParaRPr>
            </a:p>
            <a:p>
              <a:pPr marL="0" marR="0" lvl="0" indent="0" algn="ctr" rtl="0">
                <a:lnSpc>
                  <a:spcPct val="90000"/>
                </a:lnSpc>
                <a:spcBef>
                  <a:spcPts val="1855"/>
                </a:spcBef>
                <a:spcAft>
                  <a:spcPts val="0"/>
                </a:spcAft>
                <a:buNone/>
              </a:pPr>
              <a:endParaRPr sz="5300">
                <a:solidFill>
                  <a:schemeClr val="lt1"/>
                </a:solidFill>
                <a:latin typeface="Calibri"/>
                <a:ea typeface="Calibri"/>
                <a:cs typeface="Calibri"/>
                <a:sym typeface="Calibri"/>
              </a:endParaRPr>
            </a:p>
          </p:txBody>
        </p:sp>
        <p:sp>
          <p:nvSpPr>
            <p:cNvPr id="224" name="Google Shape;224;p28"/>
            <p:cNvSpPr/>
            <p:nvPr/>
          </p:nvSpPr>
          <p:spPr>
            <a:xfrm>
              <a:off x="0" y="3860800"/>
              <a:ext cx="9117494" cy="1930400"/>
            </a:xfrm>
            <a:prstGeom prst="trapezoid">
              <a:avLst>
                <a:gd name="adj" fmla="val 78719"/>
              </a:avLst>
            </a:prstGeom>
            <a:solidFill>
              <a:srgbClr val="FFF2CC"/>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8"/>
            <p:cNvSpPr txBox="1"/>
            <p:nvPr/>
          </p:nvSpPr>
          <p:spPr>
            <a:xfrm>
              <a:off x="1595561" y="3860800"/>
              <a:ext cx="5926371" cy="1930400"/>
            </a:xfrm>
            <a:prstGeom prst="rect">
              <a:avLst/>
            </a:prstGeom>
            <a:noFill/>
            <a:ln>
              <a:noFill/>
            </a:ln>
          </p:spPr>
          <p:txBody>
            <a:bodyPr spcFirstLastPara="1" wrap="square" lIns="67300" tIns="67300" rIns="67300" bIns="67300" anchor="ctr" anchorCtr="0">
              <a:noAutofit/>
            </a:bodyPr>
            <a:lstStyle/>
            <a:p>
              <a:pPr marL="0" marR="0" lvl="0" indent="0" algn="ctr" rtl="0">
                <a:lnSpc>
                  <a:spcPct val="90000"/>
                </a:lnSpc>
                <a:spcBef>
                  <a:spcPts val="0"/>
                </a:spcBef>
                <a:spcAft>
                  <a:spcPts val="0"/>
                </a:spcAft>
                <a:buNone/>
              </a:pPr>
              <a:endParaRPr sz="5300">
                <a:solidFill>
                  <a:schemeClr val="lt1"/>
                </a:solidFill>
                <a:latin typeface="Calibri"/>
                <a:ea typeface="Calibri"/>
                <a:cs typeface="Calibri"/>
                <a:sym typeface="Calibri"/>
              </a:endParaRPr>
            </a:p>
            <a:p>
              <a:pPr marL="0" marR="0" lvl="0" indent="0" algn="ctr" rtl="0">
                <a:lnSpc>
                  <a:spcPct val="90000"/>
                </a:lnSpc>
                <a:spcBef>
                  <a:spcPts val="1855"/>
                </a:spcBef>
                <a:spcAft>
                  <a:spcPts val="0"/>
                </a:spcAft>
                <a:buNone/>
              </a:pPr>
              <a:endParaRPr sz="5300">
                <a:solidFill>
                  <a:schemeClr val="lt1"/>
                </a:solidFill>
                <a:latin typeface="Calibri"/>
                <a:ea typeface="Calibri"/>
                <a:cs typeface="Calibri"/>
                <a:sym typeface="Calibri"/>
              </a:endParaRPr>
            </a:p>
          </p:txBody>
        </p:sp>
      </p:grpSp>
      <p:sp>
        <p:nvSpPr>
          <p:cNvPr id="226" name="Google Shape;226;p28"/>
          <p:cNvSpPr txBox="1"/>
          <p:nvPr/>
        </p:nvSpPr>
        <p:spPr>
          <a:xfrm>
            <a:off x="74187" y="3375154"/>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2</a:t>
            </a:r>
            <a:endParaRPr/>
          </a:p>
        </p:txBody>
      </p:sp>
      <p:sp>
        <p:nvSpPr>
          <p:cNvPr id="227" name="Google Shape;227;p28"/>
          <p:cNvSpPr txBox="1"/>
          <p:nvPr/>
        </p:nvSpPr>
        <p:spPr>
          <a:xfrm>
            <a:off x="74187" y="5174970"/>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1</a:t>
            </a:r>
            <a:endParaRPr/>
          </a:p>
        </p:txBody>
      </p:sp>
      <p:sp>
        <p:nvSpPr>
          <p:cNvPr id="228" name="Google Shape;228;p28"/>
          <p:cNvSpPr txBox="1"/>
          <p:nvPr/>
        </p:nvSpPr>
        <p:spPr>
          <a:xfrm>
            <a:off x="74187" y="1712964"/>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3</a:t>
            </a:r>
            <a:endParaRPr/>
          </a:p>
        </p:txBody>
      </p:sp>
      <p:cxnSp>
        <p:nvCxnSpPr>
          <p:cNvPr id="229" name="Google Shape;229;p28"/>
          <p:cNvCxnSpPr>
            <a:stCxn id="228" idx="3"/>
          </p:cNvCxnSpPr>
          <p:nvPr/>
        </p:nvCxnSpPr>
        <p:spPr>
          <a:xfrm>
            <a:off x="1494769" y="1974574"/>
            <a:ext cx="2441100" cy="0"/>
          </a:xfrm>
          <a:prstGeom prst="straightConnector1">
            <a:avLst/>
          </a:prstGeom>
          <a:noFill/>
          <a:ln w="9525" cap="flat" cmpd="sng">
            <a:solidFill>
              <a:schemeClr val="dk1"/>
            </a:solidFill>
            <a:prstDash val="solid"/>
            <a:miter lim="800000"/>
            <a:headEnd type="none" w="sm" len="sm"/>
            <a:tailEnd type="triangle" w="med" len="med"/>
          </a:ln>
        </p:spPr>
      </p:cxnSp>
      <p:cxnSp>
        <p:nvCxnSpPr>
          <p:cNvPr id="230" name="Google Shape;230;p28"/>
          <p:cNvCxnSpPr/>
          <p:nvPr/>
        </p:nvCxnSpPr>
        <p:spPr>
          <a:xfrm>
            <a:off x="1494769" y="3636764"/>
            <a:ext cx="1220563" cy="0"/>
          </a:xfrm>
          <a:prstGeom prst="straightConnector1">
            <a:avLst/>
          </a:prstGeom>
          <a:noFill/>
          <a:ln w="9525" cap="flat" cmpd="sng">
            <a:solidFill>
              <a:schemeClr val="dk1"/>
            </a:solidFill>
            <a:prstDash val="solid"/>
            <a:miter lim="800000"/>
            <a:headEnd type="none" w="sm" len="sm"/>
            <a:tailEnd type="triangle" w="med" len="med"/>
          </a:ln>
        </p:spPr>
      </p:cxnSp>
      <p:sp>
        <p:nvSpPr>
          <p:cNvPr id="231" name="Google Shape;231;p28"/>
          <p:cNvSpPr txBox="1"/>
          <p:nvPr/>
        </p:nvSpPr>
        <p:spPr>
          <a:xfrm>
            <a:off x="2266121" y="143304"/>
            <a:ext cx="5965095"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dirty="0">
                <a:solidFill>
                  <a:srgbClr val="00B0F0"/>
                </a:solidFill>
                <a:latin typeface="Hiragino Kaku Gothic Std W8" panose="020B0800000000000000" pitchFamily="34" charset="-128"/>
                <a:ea typeface="Hiragino Kaku Gothic Std W8" panose="020B0800000000000000" pitchFamily="34" charset="-128"/>
                <a:sym typeface="Arial"/>
              </a:rPr>
              <a:t>Tiered Vocabulary Pyramid</a:t>
            </a:r>
            <a:endParaRPr dirty="0">
              <a:latin typeface="Hiragino Kaku Gothic Std W8" panose="020B0800000000000000" pitchFamily="34" charset="-128"/>
              <a:ea typeface="Hiragino Kaku Gothic Std W8" panose="020B0800000000000000" pitchFamily="34" charset="-128"/>
            </a:endParaRPr>
          </a:p>
        </p:txBody>
      </p:sp>
      <p:sp>
        <p:nvSpPr>
          <p:cNvPr id="232" name="Google Shape;232;p28"/>
          <p:cNvSpPr/>
          <p:nvPr/>
        </p:nvSpPr>
        <p:spPr>
          <a:xfrm>
            <a:off x="185530" y="685679"/>
            <a:ext cx="4161183" cy="917834"/>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1">
                <a:solidFill>
                  <a:schemeClr val="dk1"/>
                </a:solidFill>
                <a:latin typeface="Gill Sans"/>
                <a:ea typeface="Gill Sans"/>
                <a:cs typeface="Gill Sans"/>
                <a:sym typeface="Gill Sans"/>
              </a:rPr>
              <a:t>Targeted Book, Chapter, Page or Paragraph: </a:t>
            </a:r>
            <a:endParaRPr/>
          </a:p>
        </p:txBody>
      </p:sp>
      <p:sp>
        <p:nvSpPr>
          <p:cNvPr id="233" name="Google Shape;233;p28"/>
          <p:cNvSpPr txBox="1"/>
          <p:nvPr/>
        </p:nvSpPr>
        <p:spPr>
          <a:xfrm>
            <a:off x="5753691" y="710071"/>
            <a:ext cx="3569213"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1">
                <a:solidFill>
                  <a:schemeClr val="dk1"/>
                </a:solidFill>
                <a:latin typeface="Gill Sans"/>
                <a:ea typeface="Gill Sans"/>
                <a:cs typeface="Gill Sans"/>
                <a:sym typeface="Gill Sans"/>
              </a:rPr>
              <a:t>Task 1</a:t>
            </a:r>
            <a:r>
              <a:rPr lang="en-US" sz="1200">
                <a:solidFill>
                  <a:schemeClr val="dk1"/>
                </a:solidFill>
                <a:latin typeface="Gill Sans"/>
                <a:ea typeface="Gill Sans"/>
                <a:cs typeface="Gill Sans"/>
                <a:sym typeface="Gill Sans"/>
              </a:rPr>
              <a:t>: Scan your chosen piece of text for tier 1, tier 2 and tier 3 vocabulary.  </a:t>
            </a:r>
            <a:endParaRPr/>
          </a:p>
        </p:txBody>
      </p:sp>
      <p:sp>
        <p:nvSpPr>
          <p:cNvPr id="234" name="Google Shape;234;p28"/>
          <p:cNvSpPr/>
          <p:nvPr/>
        </p:nvSpPr>
        <p:spPr>
          <a:xfrm rot="10800000">
            <a:off x="5970106" y="1402569"/>
            <a:ext cx="3569213" cy="4514507"/>
          </a:xfrm>
          <a:prstGeom prst="rtTriangle">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5" name="Google Shape;235;p28"/>
          <p:cNvSpPr txBox="1"/>
          <p:nvPr/>
        </p:nvSpPr>
        <p:spPr>
          <a:xfrm>
            <a:off x="6050741" y="1402569"/>
            <a:ext cx="3569213"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1">
                <a:solidFill>
                  <a:schemeClr val="dk1"/>
                </a:solidFill>
                <a:latin typeface="Gill Sans"/>
                <a:ea typeface="Gill Sans"/>
                <a:cs typeface="Gill Sans"/>
                <a:sym typeface="Gill Sans"/>
              </a:rPr>
              <a:t>Task 2</a:t>
            </a:r>
            <a:r>
              <a:rPr lang="en-US" sz="1200">
                <a:solidFill>
                  <a:schemeClr val="dk1"/>
                </a:solidFill>
                <a:latin typeface="Gill Sans"/>
                <a:ea typeface="Gill Sans"/>
                <a:cs typeface="Gill Sans"/>
                <a:sym typeface="Gill Sans"/>
              </a:rPr>
              <a:t>: Write a sentence using a tier 2 piece of vocabulary.</a:t>
            </a:r>
            <a:endParaRPr/>
          </a:p>
        </p:txBody>
      </p:sp>
      <p:pic>
        <p:nvPicPr>
          <p:cNvPr id="236" name="Google Shape;236;p28"/>
          <p:cNvPicPr preferRelativeResize="0"/>
          <p:nvPr/>
        </p:nvPicPr>
        <p:blipFill rotWithShape="1">
          <a:blip r:embed="rId3">
            <a:alphaModFix/>
          </a:blip>
          <a:srcRect/>
          <a:stretch/>
        </p:blipFill>
        <p:spPr>
          <a:xfrm rot="-5400000" flipH="1">
            <a:off x="80270" y="-153089"/>
            <a:ext cx="1137009" cy="1269775"/>
          </a:xfrm>
          <a:prstGeom prst="rect">
            <a:avLst/>
          </a:prstGeom>
          <a:noFill/>
          <a:ln>
            <a:noFill/>
          </a:ln>
        </p:spPr>
      </p:pic>
      <p:pic>
        <p:nvPicPr>
          <p:cNvPr id="237" name="Google Shape;237;p28"/>
          <p:cNvPicPr preferRelativeResize="0"/>
          <p:nvPr/>
        </p:nvPicPr>
        <p:blipFill rotWithShape="1">
          <a:blip r:embed="rId4">
            <a:alphaModFix/>
          </a:blip>
          <a:srcRect b="2920"/>
          <a:stretch/>
        </p:blipFill>
        <p:spPr>
          <a:xfrm>
            <a:off x="7016284" y="6378741"/>
            <a:ext cx="2306620" cy="315058"/>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grpSp>
        <p:nvGrpSpPr>
          <p:cNvPr id="242" name="Google Shape;242;p29"/>
          <p:cNvGrpSpPr/>
          <p:nvPr/>
        </p:nvGrpSpPr>
        <p:grpSpPr>
          <a:xfrm>
            <a:off x="205410" y="220924"/>
            <a:ext cx="9495179" cy="6511179"/>
            <a:chOff x="0" y="0"/>
            <a:chExt cx="9495179" cy="6511179"/>
          </a:xfrm>
        </p:grpSpPr>
        <p:sp>
          <p:nvSpPr>
            <p:cNvPr id="243" name="Google Shape;243;p29"/>
            <p:cNvSpPr/>
            <p:nvPr/>
          </p:nvSpPr>
          <p:spPr>
            <a:xfrm>
              <a:off x="2419264" y="0"/>
              <a:ext cx="4656650" cy="3193229"/>
            </a:xfrm>
            <a:prstGeom prst="trapezoid">
              <a:avLst>
                <a:gd name="adj" fmla="val 72914"/>
              </a:avLst>
            </a:prstGeom>
            <a:solidFill>
              <a:srgbClr val="F7CAAC"/>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9"/>
            <p:cNvSpPr txBox="1"/>
            <p:nvPr/>
          </p:nvSpPr>
          <p:spPr>
            <a:xfrm>
              <a:off x="2419264" y="0"/>
              <a:ext cx="4656650" cy="3193229"/>
            </a:xfrm>
            <a:prstGeom prst="rect">
              <a:avLst/>
            </a:prstGeom>
            <a:noFill/>
            <a:ln>
              <a:noFill/>
            </a:ln>
          </p:spPr>
          <p:txBody>
            <a:bodyPr spcFirstLastPara="1" wrap="square" lIns="82550" tIns="82550" rIns="82550" bIns="82550" anchor="ctr" anchorCtr="0">
              <a:noAutofit/>
            </a:bodyPr>
            <a:lstStyle/>
            <a:p>
              <a:pPr marL="0" marR="0" lvl="0" indent="0" algn="ctr" rtl="0">
                <a:lnSpc>
                  <a:spcPct val="90000"/>
                </a:lnSpc>
                <a:spcBef>
                  <a:spcPts val="0"/>
                </a:spcBef>
                <a:spcAft>
                  <a:spcPts val="0"/>
                </a:spcAft>
                <a:buNone/>
              </a:pPr>
              <a:endParaRPr sz="6500">
                <a:solidFill>
                  <a:schemeClr val="lt1"/>
                </a:solidFill>
                <a:latin typeface="Calibri"/>
                <a:ea typeface="Calibri"/>
                <a:cs typeface="Calibri"/>
                <a:sym typeface="Calibri"/>
              </a:endParaRPr>
            </a:p>
            <a:p>
              <a:pPr marL="0" marR="0" lvl="0" indent="0" algn="ctr" rtl="0">
                <a:lnSpc>
                  <a:spcPct val="90000"/>
                </a:lnSpc>
                <a:spcBef>
                  <a:spcPts val="2275"/>
                </a:spcBef>
                <a:spcAft>
                  <a:spcPts val="0"/>
                </a:spcAft>
                <a:buNone/>
              </a:pPr>
              <a:endParaRPr sz="6500">
                <a:solidFill>
                  <a:schemeClr val="lt1"/>
                </a:solidFill>
                <a:latin typeface="Calibri"/>
                <a:ea typeface="Calibri"/>
                <a:cs typeface="Calibri"/>
                <a:sym typeface="Calibri"/>
              </a:endParaRPr>
            </a:p>
          </p:txBody>
        </p:sp>
        <p:sp>
          <p:nvSpPr>
            <p:cNvPr id="245" name="Google Shape;245;p29"/>
            <p:cNvSpPr/>
            <p:nvPr/>
          </p:nvSpPr>
          <p:spPr>
            <a:xfrm>
              <a:off x="0" y="3193229"/>
              <a:ext cx="9495179" cy="3317950"/>
            </a:xfrm>
            <a:prstGeom prst="trapezoid">
              <a:avLst>
                <a:gd name="adj" fmla="val 72914"/>
              </a:avLst>
            </a:prstGeom>
            <a:solidFill>
              <a:srgbClr val="FFF2CC"/>
            </a:solidFill>
            <a:ln w="127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9"/>
            <p:cNvSpPr txBox="1"/>
            <p:nvPr/>
          </p:nvSpPr>
          <p:spPr>
            <a:xfrm>
              <a:off x="1661656" y="3193229"/>
              <a:ext cx="6171867" cy="3317950"/>
            </a:xfrm>
            <a:prstGeom prst="rect">
              <a:avLst/>
            </a:prstGeom>
            <a:noFill/>
            <a:ln>
              <a:noFill/>
            </a:ln>
          </p:spPr>
          <p:txBody>
            <a:bodyPr spcFirstLastPara="1" wrap="square" lIns="82550" tIns="82550" rIns="82550" bIns="82550" anchor="ctr" anchorCtr="0">
              <a:noAutofit/>
            </a:bodyPr>
            <a:lstStyle/>
            <a:p>
              <a:pPr marL="0" marR="0" lvl="0" indent="0" algn="ctr" rtl="0">
                <a:lnSpc>
                  <a:spcPct val="90000"/>
                </a:lnSpc>
                <a:spcBef>
                  <a:spcPts val="0"/>
                </a:spcBef>
                <a:spcAft>
                  <a:spcPts val="0"/>
                </a:spcAft>
                <a:buNone/>
              </a:pPr>
              <a:endParaRPr sz="6500">
                <a:solidFill>
                  <a:schemeClr val="lt1"/>
                </a:solidFill>
                <a:latin typeface="Calibri"/>
                <a:ea typeface="Calibri"/>
                <a:cs typeface="Calibri"/>
                <a:sym typeface="Calibri"/>
              </a:endParaRPr>
            </a:p>
            <a:p>
              <a:pPr marL="0" marR="0" lvl="0" indent="0" algn="ctr" rtl="0">
                <a:lnSpc>
                  <a:spcPct val="90000"/>
                </a:lnSpc>
                <a:spcBef>
                  <a:spcPts val="2275"/>
                </a:spcBef>
                <a:spcAft>
                  <a:spcPts val="0"/>
                </a:spcAft>
                <a:buNone/>
              </a:pPr>
              <a:endParaRPr sz="6500">
                <a:solidFill>
                  <a:schemeClr val="lt1"/>
                </a:solidFill>
                <a:latin typeface="Calibri"/>
                <a:ea typeface="Calibri"/>
                <a:cs typeface="Calibri"/>
                <a:sym typeface="Calibri"/>
              </a:endParaRPr>
            </a:p>
          </p:txBody>
        </p:sp>
      </p:grpSp>
      <p:sp>
        <p:nvSpPr>
          <p:cNvPr id="247" name="Google Shape;247;p29"/>
          <p:cNvSpPr txBox="1"/>
          <p:nvPr/>
        </p:nvSpPr>
        <p:spPr>
          <a:xfrm>
            <a:off x="205410" y="3946864"/>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2</a:t>
            </a:r>
            <a:endParaRPr/>
          </a:p>
        </p:txBody>
      </p:sp>
      <p:sp>
        <p:nvSpPr>
          <p:cNvPr id="248" name="Google Shape;248;p29"/>
          <p:cNvSpPr txBox="1"/>
          <p:nvPr/>
        </p:nvSpPr>
        <p:spPr>
          <a:xfrm>
            <a:off x="885723" y="1684845"/>
            <a:ext cx="1420582"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Arial"/>
                <a:ea typeface="Arial"/>
                <a:cs typeface="Arial"/>
                <a:sym typeface="Arial"/>
              </a:rPr>
              <a:t>Tier 3</a:t>
            </a:r>
            <a:endParaRPr/>
          </a:p>
        </p:txBody>
      </p:sp>
      <p:cxnSp>
        <p:nvCxnSpPr>
          <p:cNvPr id="249" name="Google Shape;249;p29"/>
          <p:cNvCxnSpPr/>
          <p:nvPr/>
        </p:nvCxnSpPr>
        <p:spPr>
          <a:xfrm>
            <a:off x="1596014" y="4220295"/>
            <a:ext cx="918586" cy="0"/>
          </a:xfrm>
          <a:prstGeom prst="straightConnector1">
            <a:avLst/>
          </a:prstGeom>
          <a:noFill/>
          <a:ln w="9525" cap="flat" cmpd="sng">
            <a:solidFill>
              <a:schemeClr val="dk1"/>
            </a:solidFill>
            <a:prstDash val="solid"/>
            <a:miter lim="800000"/>
            <a:headEnd type="none" w="sm" len="sm"/>
            <a:tailEnd type="triangle" w="med" len="med"/>
          </a:ln>
        </p:spPr>
      </p:cxnSp>
      <p:sp>
        <p:nvSpPr>
          <p:cNvPr id="250" name="Google Shape;250;p29"/>
          <p:cNvSpPr txBox="1"/>
          <p:nvPr/>
        </p:nvSpPr>
        <p:spPr>
          <a:xfrm>
            <a:off x="205410" y="220924"/>
            <a:ext cx="4201791" cy="9541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dirty="0">
                <a:solidFill>
                  <a:srgbClr val="00B0F0"/>
                </a:solidFill>
                <a:latin typeface="Hiragino Kaku Gothic Std W8" panose="020B0800000000000000" pitchFamily="34" charset="-128"/>
                <a:ea typeface="Hiragino Kaku Gothic Std W8" panose="020B0800000000000000" pitchFamily="34" charset="-128"/>
                <a:sym typeface="Arial"/>
              </a:rPr>
              <a:t>Tiered Vocabulary </a:t>
            </a:r>
            <a:endParaRPr dirty="0">
              <a:latin typeface="Hiragino Kaku Gothic Std W8" panose="020B0800000000000000" pitchFamily="34" charset="-128"/>
              <a:ea typeface="Hiragino Kaku Gothic Std W8" panose="020B0800000000000000" pitchFamily="34" charset="-128"/>
            </a:endParaRPr>
          </a:p>
          <a:p>
            <a:pPr marL="0" marR="0" lvl="0" indent="0" algn="l" rtl="0">
              <a:spcBef>
                <a:spcPts val="0"/>
              </a:spcBef>
              <a:spcAft>
                <a:spcPts val="0"/>
              </a:spcAft>
              <a:buNone/>
            </a:pPr>
            <a:r>
              <a:rPr lang="en-US" sz="2800" dirty="0">
                <a:solidFill>
                  <a:srgbClr val="00B0F0"/>
                </a:solidFill>
                <a:latin typeface="Hiragino Kaku Gothic Std W8" panose="020B0800000000000000" pitchFamily="34" charset="-128"/>
                <a:ea typeface="Hiragino Kaku Gothic Std W8" panose="020B0800000000000000" pitchFamily="34" charset="-128"/>
                <a:sym typeface="Arial"/>
              </a:rPr>
              <a:t>Pyramid</a:t>
            </a:r>
            <a:endParaRPr dirty="0">
              <a:latin typeface="Hiragino Kaku Gothic Std W8" panose="020B0800000000000000" pitchFamily="34" charset="-128"/>
              <a:ea typeface="Hiragino Kaku Gothic Std W8" panose="020B0800000000000000" pitchFamily="34" charset="-128"/>
            </a:endParaRPr>
          </a:p>
        </p:txBody>
      </p:sp>
      <p:pic>
        <p:nvPicPr>
          <p:cNvPr id="251" name="Google Shape;251;p29"/>
          <p:cNvPicPr preferRelativeResize="0"/>
          <p:nvPr/>
        </p:nvPicPr>
        <p:blipFill rotWithShape="1">
          <a:blip r:embed="rId3">
            <a:alphaModFix/>
          </a:blip>
          <a:srcRect b="2920"/>
          <a:stretch/>
        </p:blipFill>
        <p:spPr>
          <a:xfrm>
            <a:off x="7393970" y="220924"/>
            <a:ext cx="2306620" cy="315058"/>
          </a:xfrm>
          <a:prstGeom prst="rect">
            <a:avLst/>
          </a:prstGeom>
          <a:noFill/>
          <a:ln>
            <a:noFill/>
          </a:ln>
        </p:spPr>
      </p:pic>
      <p:cxnSp>
        <p:nvCxnSpPr>
          <p:cNvPr id="252" name="Google Shape;252;p29"/>
          <p:cNvCxnSpPr/>
          <p:nvPr/>
        </p:nvCxnSpPr>
        <p:spPr>
          <a:xfrm>
            <a:off x="2306305" y="1943093"/>
            <a:ext cx="1792166" cy="3362"/>
          </a:xfrm>
          <a:prstGeom prst="straightConnector1">
            <a:avLst/>
          </a:prstGeom>
          <a:noFill/>
          <a:ln w="9525" cap="flat" cmpd="sng">
            <a:solidFill>
              <a:schemeClr val="dk1"/>
            </a:solidFill>
            <a:prstDash val="solid"/>
            <a:miter lim="800000"/>
            <a:headEnd type="none" w="sm" len="sm"/>
            <a:tailEnd type="triangl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0"/>
          <p:cNvSpPr/>
          <p:nvPr/>
        </p:nvSpPr>
        <p:spPr>
          <a:xfrm>
            <a:off x="233766" y="1941973"/>
            <a:ext cx="9438468" cy="25882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6000" dirty="0">
                <a:solidFill>
                  <a:schemeClr val="dk1"/>
                </a:solidFill>
                <a:latin typeface="Hiragino Kaku Gothic Std W8" panose="020B0800000000000000" pitchFamily="34" charset="-128"/>
                <a:ea typeface="Hiragino Kaku Gothic Std W8" panose="020B0800000000000000" pitchFamily="34" charset="-128"/>
                <a:sym typeface="Arial"/>
              </a:rPr>
              <a:t>Vocabulary Display</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6000" dirty="0">
                <a:solidFill>
                  <a:schemeClr val="dk1"/>
                </a:solidFill>
                <a:latin typeface="Hiragino Kaku Gothic Std W8" panose="020B0800000000000000" pitchFamily="34" charset="-128"/>
                <a:ea typeface="Hiragino Kaku Gothic Std W8" panose="020B0800000000000000" pitchFamily="34" charset="-128"/>
                <a:sym typeface="Arial"/>
              </a:rPr>
              <a:t>Slips</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6000" dirty="0">
              <a:solidFill>
                <a:schemeClr val="dk1"/>
              </a:solidFill>
              <a:latin typeface="Arial"/>
              <a:ea typeface="Arial"/>
              <a:cs typeface="Arial"/>
              <a:sym typeface="Arial"/>
            </a:endParaRPr>
          </a:p>
          <a:p>
            <a:pPr marL="0" marR="0" lvl="0" indent="0" algn="ctr" rtl="0">
              <a:spcBef>
                <a:spcPts val="0"/>
              </a:spcBef>
              <a:spcAft>
                <a:spcPts val="0"/>
              </a:spcAft>
              <a:buNone/>
            </a:pPr>
            <a:r>
              <a:rPr lang="en-US" sz="2400" dirty="0">
                <a:solidFill>
                  <a:srgbClr val="FF0000"/>
                </a:solidFill>
                <a:latin typeface="Hiragino Kaku Gothic Std W8" panose="020B0800000000000000" pitchFamily="34" charset="-128"/>
                <a:ea typeface="Hiragino Kaku Gothic Std W8" panose="020B0800000000000000" pitchFamily="34" charset="-128"/>
                <a:sym typeface="Arial"/>
              </a:rPr>
              <a:t>Teach, Print, Cut, Display, Refer, Learn, Embed </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dirty="0">
              <a:solidFill>
                <a:schemeClr val="dk1"/>
              </a:solidFill>
              <a:latin typeface="Arial"/>
              <a:ea typeface="Arial"/>
              <a:cs typeface="Arial"/>
              <a:sym typeface="Arial"/>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The following words have been chosen from the book to display within the classroom whilst studying this book.</a:t>
            </a:r>
            <a:endParaRPr dirty="0">
              <a:latin typeface="Hiragino Kaku Gothic Std W8" panose="020B0800000000000000" pitchFamily="34" charset="-128"/>
              <a:ea typeface="Hiragino Kaku Gothic Std W8" panose="020B0800000000000000" pitchFamily="34" charset="-128"/>
            </a:endParaRPr>
          </a:p>
        </p:txBody>
      </p:sp>
      <p:pic>
        <p:nvPicPr>
          <p:cNvPr id="258" name="Google Shape;258;p30"/>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1"/>
          <p:cNvSpPr/>
          <p:nvPr/>
        </p:nvSpPr>
        <p:spPr>
          <a:xfrm>
            <a:off x="233766" y="495945"/>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Luftwaffe</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64" name="Google Shape;264;p31"/>
          <p:cNvPicPr preferRelativeResize="0"/>
          <p:nvPr/>
        </p:nvPicPr>
        <p:blipFill rotWithShape="1">
          <a:blip r:embed="rId3">
            <a:alphaModFix/>
          </a:blip>
          <a:srcRect b="2920"/>
          <a:stretch/>
        </p:blipFill>
        <p:spPr>
          <a:xfrm>
            <a:off x="7224838" y="2689418"/>
            <a:ext cx="2306620" cy="315058"/>
          </a:xfrm>
          <a:prstGeom prst="rect">
            <a:avLst/>
          </a:prstGeom>
          <a:noFill/>
          <a:ln>
            <a:noFill/>
          </a:ln>
        </p:spPr>
      </p:pic>
      <p:sp>
        <p:nvSpPr>
          <p:cNvPr id="265" name="Google Shape;265;p31"/>
          <p:cNvSpPr/>
          <p:nvPr/>
        </p:nvSpPr>
        <p:spPr>
          <a:xfrm>
            <a:off x="233766" y="3773839"/>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evacuated</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66" name="Google Shape;266;p31"/>
          <p:cNvPicPr preferRelativeResize="0"/>
          <p:nvPr/>
        </p:nvPicPr>
        <p:blipFill rotWithShape="1">
          <a:blip r:embed="rId3">
            <a:alphaModFix/>
          </a:blip>
          <a:srcRect b="2920"/>
          <a:stretch/>
        </p:blipFill>
        <p:spPr>
          <a:xfrm>
            <a:off x="7224838" y="5967312"/>
            <a:ext cx="2306620" cy="31505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a:stretch/>
        </p:blipFill>
        <p:spPr>
          <a:xfrm>
            <a:off x="0" y="0"/>
            <a:ext cx="9906000" cy="68580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2"/>
          <p:cNvSpPr/>
          <p:nvPr/>
        </p:nvSpPr>
        <p:spPr>
          <a:xfrm>
            <a:off x="233766" y="495945"/>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erratic</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72" name="Google Shape;272;p32"/>
          <p:cNvPicPr preferRelativeResize="0"/>
          <p:nvPr/>
        </p:nvPicPr>
        <p:blipFill rotWithShape="1">
          <a:blip r:embed="rId3">
            <a:alphaModFix/>
          </a:blip>
          <a:srcRect b="2920"/>
          <a:stretch/>
        </p:blipFill>
        <p:spPr>
          <a:xfrm>
            <a:off x="7224838" y="2689418"/>
            <a:ext cx="2306620" cy="315058"/>
          </a:xfrm>
          <a:prstGeom prst="rect">
            <a:avLst/>
          </a:prstGeom>
          <a:noFill/>
          <a:ln>
            <a:noFill/>
          </a:ln>
        </p:spPr>
      </p:pic>
      <p:sp>
        <p:nvSpPr>
          <p:cNvPr id="273" name="Google Shape;273;p32"/>
          <p:cNvSpPr/>
          <p:nvPr/>
        </p:nvSpPr>
        <p:spPr>
          <a:xfrm>
            <a:off x="233766" y="3773839"/>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monotony</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74" name="Google Shape;274;p32"/>
          <p:cNvPicPr preferRelativeResize="0"/>
          <p:nvPr/>
        </p:nvPicPr>
        <p:blipFill rotWithShape="1">
          <a:blip r:embed="rId3">
            <a:alphaModFix/>
          </a:blip>
          <a:srcRect b="2920"/>
          <a:stretch/>
        </p:blipFill>
        <p:spPr>
          <a:xfrm>
            <a:off x="7224838" y="5967312"/>
            <a:ext cx="2306620" cy="31505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3"/>
          <p:cNvSpPr/>
          <p:nvPr/>
        </p:nvSpPr>
        <p:spPr>
          <a:xfrm>
            <a:off x="233766" y="495945"/>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vulnerable</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80" name="Google Shape;280;p33"/>
          <p:cNvPicPr preferRelativeResize="0"/>
          <p:nvPr/>
        </p:nvPicPr>
        <p:blipFill rotWithShape="1">
          <a:blip r:embed="rId3">
            <a:alphaModFix/>
          </a:blip>
          <a:srcRect b="2920"/>
          <a:stretch/>
        </p:blipFill>
        <p:spPr>
          <a:xfrm>
            <a:off x="7224838" y="2689418"/>
            <a:ext cx="2306620" cy="315058"/>
          </a:xfrm>
          <a:prstGeom prst="rect">
            <a:avLst/>
          </a:prstGeom>
          <a:noFill/>
          <a:ln>
            <a:noFill/>
          </a:ln>
        </p:spPr>
      </p:pic>
      <p:sp>
        <p:nvSpPr>
          <p:cNvPr id="281" name="Google Shape;281;p33"/>
          <p:cNvSpPr/>
          <p:nvPr/>
        </p:nvSpPr>
        <p:spPr>
          <a:xfrm>
            <a:off x="233766" y="3773839"/>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blackout</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82" name="Google Shape;282;p33"/>
          <p:cNvPicPr preferRelativeResize="0"/>
          <p:nvPr/>
        </p:nvPicPr>
        <p:blipFill rotWithShape="1">
          <a:blip r:embed="rId3">
            <a:alphaModFix/>
          </a:blip>
          <a:srcRect b="2920"/>
          <a:stretch/>
        </p:blipFill>
        <p:spPr>
          <a:xfrm>
            <a:off x="7224838" y="5967312"/>
            <a:ext cx="2306620" cy="31505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4"/>
          <p:cNvSpPr/>
          <p:nvPr/>
        </p:nvSpPr>
        <p:spPr>
          <a:xfrm>
            <a:off x="233766" y="495945"/>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lavatory</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88" name="Google Shape;288;p34"/>
          <p:cNvPicPr preferRelativeResize="0"/>
          <p:nvPr/>
        </p:nvPicPr>
        <p:blipFill rotWithShape="1">
          <a:blip r:embed="rId3">
            <a:alphaModFix/>
          </a:blip>
          <a:srcRect b="2920"/>
          <a:stretch/>
        </p:blipFill>
        <p:spPr>
          <a:xfrm>
            <a:off x="7224838" y="2689418"/>
            <a:ext cx="2306620" cy="315058"/>
          </a:xfrm>
          <a:prstGeom prst="rect">
            <a:avLst/>
          </a:prstGeom>
          <a:noFill/>
          <a:ln>
            <a:noFill/>
          </a:ln>
        </p:spPr>
      </p:pic>
      <p:sp>
        <p:nvSpPr>
          <p:cNvPr id="289" name="Google Shape;289;p34"/>
          <p:cNvSpPr/>
          <p:nvPr/>
        </p:nvSpPr>
        <p:spPr>
          <a:xfrm>
            <a:off x="233766" y="3773839"/>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bemused</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90" name="Google Shape;290;p34"/>
          <p:cNvPicPr preferRelativeResize="0"/>
          <p:nvPr/>
        </p:nvPicPr>
        <p:blipFill rotWithShape="1">
          <a:blip r:embed="rId3">
            <a:alphaModFix/>
          </a:blip>
          <a:srcRect b="2920"/>
          <a:stretch/>
        </p:blipFill>
        <p:spPr>
          <a:xfrm>
            <a:off x="7224838" y="5967312"/>
            <a:ext cx="2306620" cy="31505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35"/>
          <p:cNvSpPr/>
          <p:nvPr/>
        </p:nvSpPr>
        <p:spPr>
          <a:xfrm>
            <a:off x="233766" y="495945"/>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impetuous</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96" name="Google Shape;296;p35"/>
          <p:cNvPicPr preferRelativeResize="0"/>
          <p:nvPr/>
        </p:nvPicPr>
        <p:blipFill rotWithShape="1">
          <a:blip r:embed="rId3">
            <a:alphaModFix/>
          </a:blip>
          <a:srcRect b="2920"/>
          <a:stretch/>
        </p:blipFill>
        <p:spPr>
          <a:xfrm>
            <a:off x="7224838" y="2689418"/>
            <a:ext cx="2306620" cy="315058"/>
          </a:xfrm>
          <a:prstGeom prst="rect">
            <a:avLst/>
          </a:prstGeom>
          <a:noFill/>
          <a:ln>
            <a:noFill/>
          </a:ln>
        </p:spPr>
      </p:pic>
      <p:sp>
        <p:nvSpPr>
          <p:cNvPr id="297" name="Google Shape;297;p35"/>
          <p:cNvSpPr/>
          <p:nvPr/>
        </p:nvSpPr>
        <p:spPr>
          <a:xfrm>
            <a:off x="233766" y="3773839"/>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cowered</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298" name="Google Shape;298;p35"/>
          <p:cNvPicPr preferRelativeResize="0"/>
          <p:nvPr/>
        </p:nvPicPr>
        <p:blipFill rotWithShape="1">
          <a:blip r:embed="rId3">
            <a:alphaModFix/>
          </a:blip>
          <a:srcRect b="2920"/>
          <a:stretch/>
        </p:blipFill>
        <p:spPr>
          <a:xfrm>
            <a:off x="7224838" y="5967312"/>
            <a:ext cx="2306620" cy="31505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36"/>
          <p:cNvSpPr/>
          <p:nvPr/>
        </p:nvSpPr>
        <p:spPr>
          <a:xfrm>
            <a:off x="233766" y="495945"/>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compass</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304" name="Google Shape;304;p36"/>
          <p:cNvPicPr preferRelativeResize="0"/>
          <p:nvPr/>
        </p:nvPicPr>
        <p:blipFill rotWithShape="1">
          <a:blip r:embed="rId3">
            <a:alphaModFix/>
          </a:blip>
          <a:srcRect b="2920"/>
          <a:stretch/>
        </p:blipFill>
        <p:spPr>
          <a:xfrm>
            <a:off x="7224838" y="2689418"/>
            <a:ext cx="2306620" cy="315058"/>
          </a:xfrm>
          <a:prstGeom prst="rect">
            <a:avLst/>
          </a:prstGeom>
          <a:noFill/>
          <a:ln>
            <a:noFill/>
          </a:ln>
        </p:spPr>
      </p:pic>
      <p:sp>
        <p:nvSpPr>
          <p:cNvPr id="305" name="Google Shape;305;p36"/>
          <p:cNvSpPr/>
          <p:nvPr/>
        </p:nvSpPr>
        <p:spPr>
          <a:xfrm>
            <a:off x="233766" y="3773839"/>
            <a:ext cx="9438468" cy="2588217"/>
          </a:xfrm>
          <a:prstGeom prst="rect">
            <a:avLst/>
          </a:prstGeom>
          <a:solidFill>
            <a:schemeClr val="lt1"/>
          </a:solidFill>
          <a:ln w="120650" cap="flat" cmpd="thickThin">
            <a:solidFill>
              <a:srgbClr val="C9260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600" dirty="0">
                <a:solidFill>
                  <a:schemeClr val="dk1"/>
                </a:solidFill>
                <a:latin typeface="Hiragino Kaku Gothic Std W8" panose="020B0800000000000000" pitchFamily="34" charset="-128"/>
                <a:ea typeface="Hiragino Kaku Gothic Std W8" panose="020B0800000000000000" pitchFamily="34" charset="-128"/>
                <a:sym typeface="Arial"/>
              </a:rPr>
              <a:t>authorities</a:t>
            </a:r>
            <a:endParaRPr sz="8800" dirty="0">
              <a:solidFill>
                <a:schemeClr val="dk1"/>
              </a:solidFill>
              <a:latin typeface="Hiragino Kaku Gothic Std W8" panose="020B0800000000000000" pitchFamily="34" charset="-128"/>
              <a:ea typeface="Hiragino Kaku Gothic Std W8" panose="020B0800000000000000" pitchFamily="34" charset="-128"/>
              <a:sym typeface="Arial"/>
            </a:endParaRPr>
          </a:p>
        </p:txBody>
      </p:sp>
      <p:pic>
        <p:nvPicPr>
          <p:cNvPr id="306" name="Google Shape;306;p36"/>
          <p:cNvPicPr preferRelativeResize="0"/>
          <p:nvPr/>
        </p:nvPicPr>
        <p:blipFill rotWithShape="1">
          <a:blip r:embed="rId3">
            <a:alphaModFix/>
          </a:blip>
          <a:srcRect b="2920"/>
          <a:stretch/>
        </p:blipFill>
        <p:spPr>
          <a:xfrm>
            <a:off x="7224838" y="5967312"/>
            <a:ext cx="2306620" cy="31505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37"/>
          <p:cNvSpPr/>
          <p:nvPr/>
        </p:nvSpPr>
        <p:spPr>
          <a:xfrm>
            <a:off x="233766" y="1941973"/>
            <a:ext cx="9438468" cy="25882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6000" dirty="0">
                <a:solidFill>
                  <a:schemeClr val="dk1"/>
                </a:solidFill>
                <a:latin typeface="Hiragino Kaku Gothic Std W8" panose="020B0800000000000000" pitchFamily="34" charset="-128"/>
                <a:ea typeface="Hiragino Kaku Gothic Std W8" panose="020B0800000000000000" pitchFamily="34" charset="-128"/>
                <a:sym typeface="Arial"/>
              </a:rPr>
              <a:t>VOCABULARY A-Z</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As the book is read, pupils can record key vocabulary in an alphabetical order.</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Limit the pupils to one word per box or let them accumulate as many words as possible.</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This can be a fabulous resource to support writing, providing a key reference point for pupils.</a:t>
            </a:r>
            <a:endParaRPr dirty="0">
              <a:latin typeface="Hiragino Kaku Gothic Std W8" panose="020B0800000000000000" pitchFamily="34" charset="-128"/>
              <a:ea typeface="Hiragino Kaku Gothic Std W8" panose="020B0800000000000000" pitchFamily="34" charset="-128"/>
            </a:endParaRPr>
          </a:p>
        </p:txBody>
      </p:sp>
      <p:pic>
        <p:nvPicPr>
          <p:cNvPr id="312" name="Google Shape;312;p37"/>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graphicFrame>
        <p:nvGraphicFramePr>
          <p:cNvPr id="317" name="Google Shape;317;p38"/>
          <p:cNvGraphicFramePr/>
          <p:nvPr/>
        </p:nvGraphicFramePr>
        <p:xfrm>
          <a:off x="353828" y="525917"/>
          <a:ext cx="9279300" cy="6045000"/>
        </p:xfrm>
        <a:graphic>
          <a:graphicData uri="http://schemas.openxmlformats.org/drawingml/2006/table">
            <a:tbl>
              <a:tblPr firstRow="1" bandRow="1">
                <a:noFill/>
                <a:tableStyleId>{D2FFCBFB-F8B8-4BA0-AD47-B52D48B6508B}</a:tableStyleId>
              </a:tblPr>
              <a:tblGrid>
                <a:gridCol w="1546550">
                  <a:extLst>
                    <a:ext uri="{9D8B030D-6E8A-4147-A177-3AD203B41FA5}">
                      <a16:colId xmlns:a16="http://schemas.microsoft.com/office/drawing/2014/main" val="20000"/>
                    </a:ext>
                  </a:extLst>
                </a:gridCol>
                <a:gridCol w="1546550">
                  <a:extLst>
                    <a:ext uri="{9D8B030D-6E8A-4147-A177-3AD203B41FA5}">
                      <a16:colId xmlns:a16="http://schemas.microsoft.com/office/drawing/2014/main" val="20001"/>
                    </a:ext>
                  </a:extLst>
                </a:gridCol>
                <a:gridCol w="1546550">
                  <a:extLst>
                    <a:ext uri="{9D8B030D-6E8A-4147-A177-3AD203B41FA5}">
                      <a16:colId xmlns:a16="http://schemas.microsoft.com/office/drawing/2014/main" val="20002"/>
                    </a:ext>
                  </a:extLst>
                </a:gridCol>
                <a:gridCol w="1546550">
                  <a:extLst>
                    <a:ext uri="{9D8B030D-6E8A-4147-A177-3AD203B41FA5}">
                      <a16:colId xmlns:a16="http://schemas.microsoft.com/office/drawing/2014/main" val="20003"/>
                    </a:ext>
                  </a:extLst>
                </a:gridCol>
                <a:gridCol w="1546550">
                  <a:extLst>
                    <a:ext uri="{9D8B030D-6E8A-4147-A177-3AD203B41FA5}">
                      <a16:colId xmlns:a16="http://schemas.microsoft.com/office/drawing/2014/main" val="20004"/>
                    </a:ext>
                  </a:extLst>
                </a:gridCol>
                <a:gridCol w="1546550">
                  <a:extLst>
                    <a:ext uri="{9D8B030D-6E8A-4147-A177-3AD203B41FA5}">
                      <a16:colId xmlns:a16="http://schemas.microsoft.com/office/drawing/2014/main" val="20005"/>
                    </a:ext>
                  </a:extLst>
                </a:gridCol>
              </a:tblGrid>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a</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b</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c</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d</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e</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f</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0"/>
                  </a:ext>
                </a:extLst>
              </a:tr>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g</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h</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i</a:t>
                      </a:r>
                      <a:endParaRPr sz="1600" u="none" strike="noStrike" cap="none">
                        <a:latin typeface="Arial"/>
                        <a:ea typeface="Arial"/>
                        <a:cs typeface="Arial"/>
                        <a:sym typeface="Arial"/>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j</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k</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l</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1"/>
                  </a:ext>
                </a:extLst>
              </a:tr>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m</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n</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o</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p</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q</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r</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2"/>
                  </a:ext>
                </a:extLst>
              </a:tr>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s</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t</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u</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v</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w</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x, y, z</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318" name="Google Shape;318;p38"/>
          <p:cNvPicPr preferRelativeResize="0"/>
          <p:nvPr/>
        </p:nvPicPr>
        <p:blipFill rotWithShape="1">
          <a:blip r:embed="rId3">
            <a:alphaModFix/>
          </a:blip>
          <a:srcRect b="2920"/>
          <a:stretch/>
        </p:blipFill>
        <p:spPr>
          <a:xfrm>
            <a:off x="7278210" y="178201"/>
            <a:ext cx="2306620" cy="315058"/>
          </a:xfrm>
          <a:prstGeom prst="rect">
            <a:avLst/>
          </a:prstGeom>
          <a:noFill/>
          <a:ln>
            <a:noFill/>
          </a:ln>
        </p:spPr>
      </p:pic>
      <p:sp>
        <p:nvSpPr>
          <p:cNvPr id="319" name="Google Shape;319;p38"/>
          <p:cNvSpPr txBox="1"/>
          <p:nvPr/>
        </p:nvSpPr>
        <p:spPr>
          <a:xfrm>
            <a:off x="353828" y="143312"/>
            <a:ext cx="2299027"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dirty="0">
                <a:solidFill>
                  <a:schemeClr val="dk1"/>
                </a:solidFill>
                <a:latin typeface="Hiragino Kaku Gothic Std W8" panose="020B0800000000000000" pitchFamily="34" charset="-128"/>
                <a:ea typeface="Hiragino Kaku Gothic Std W8" panose="020B0800000000000000" pitchFamily="34" charset="-128"/>
                <a:sym typeface="Arial"/>
              </a:rPr>
              <a:t>Vocabulary A-Z</a:t>
            </a:r>
            <a:endParaRPr dirty="0">
              <a:latin typeface="Hiragino Kaku Gothic Std W8" panose="020B0800000000000000" pitchFamily="34" charset="-128"/>
              <a:ea typeface="Hiragino Kaku Gothic Std W8" panose="020B0800000000000000" pitchFamily="34"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graphicFrame>
        <p:nvGraphicFramePr>
          <p:cNvPr id="324" name="Google Shape;324;p39"/>
          <p:cNvGraphicFramePr/>
          <p:nvPr/>
        </p:nvGraphicFramePr>
        <p:xfrm>
          <a:off x="353828" y="525917"/>
          <a:ext cx="9279300" cy="6045000"/>
        </p:xfrm>
        <a:graphic>
          <a:graphicData uri="http://schemas.openxmlformats.org/drawingml/2006/table">
            <a:tbl>
              <a:tblPr firstRow="1" bandRow="1">
                <a:noFill/>
                <a:tableStyleId>{D2FFCBFB-F8B8-4BA0-AD47-B52D48B6508B}</a:tableStyleId>
              </a:tblPr>
              <a:tblGrid>
                <a:gridCol w="1546550">
                  <a:extLst>
                    <a:ext uri="{9D8B030D-6E8A-4147-A177-3AD203B41FA5}">
                      <a16:colId xmlns:a16="http://schemas.microsoft.com/office/drawing/2014/main" val="20000"/>
                    </a:ext>
                  </a:extLst>
                </a:gridCol>
                <a:gridCol w="1546550">
                  <a:extLst>
                    <a:ext uri="{9D8B030D-6E8A-4147-A177-3AD203B41FA5}">
                      <a16:colId xmlns:a16="http://schemas.microsoft.com/office/drawing/2014/main" val="20001"/>
                    </a:ext>
                  </a:extLst>
                </a:gridCol>
                <a:gridCol w="1546550">
                  <a:extLst>
                    <a:ext uri="{9D8B030D-6E8A-4147-A177-3AD203B41FA5}">
                      <a16:colId xmlns:a16="http://schemas.microsoft.com/office/drawing/2014/main" val="20002"/>
                    </a:ext>
                  </a:extLst>
                </a:gridCol>
                <a:gridCol w="1546550">
                  <a:extLst>
                    <a:ext uri="{9D8B030D-6E8A-4147-A177-3AD203B41FA5}">
                      <a16:colId xmlns:a16="http://schemas.microsoft.com/office/drawing/2014/main" val="20003"/>
                    </a:ext>
                  </a:extLst>
                </a:gridCol>
                <a:gridCol w="1546550">
                  <a:extLst>
                    <a:ext uri="{9D8B030D-6E8A-4147-A177-3AD203B41FA5}">
                      <a16:colId xmlns:a16="http://schemas.microsoft.com/office/drawing/2014/main" val="20004"/>
                    </a:ext>
                  </a:extLst>
                </a:gridCol>
                <a:gridCol w="1546550">
                  <a:extLst>
                    <a:ext uri="{9D8B030D-6E8A-4147-A177-3AD203B41FA5}">
                      <a16:colId xmlns:a16="http://schemas.microsoft.com/office/drawing/2014/main" val="20005"/>
                    </a:ext>
                  </a:extLst>
                </a:gridCol>
              </a:tblGrid>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A</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B</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C</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D</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E</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F</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0"/>
                  </a:ext>
                </a:extLst>
              </a:tr>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G</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H</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I</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J</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K</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L</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1"/>
                  </a:ext>
                </a:extLst>
              </a:tr>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M</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N</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O</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P</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Q</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R</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2"/>
                  </a:ext>
                </a:extLst>
              </a:tr>
              <a:tr h="1511250">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S</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T</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U</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V</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W</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latin typeface="Arial"/>
                          <a:ea typeface="Arial"/>
                          <a:cs typeface="Arial"/>
                          <a:sym typeface="Arial"/>
                        </a:rPr>
                        <a:t>X, Y, Z</a:t>
                      </a:r>
                      <a:endParaRPr/>
                    </a:p>
                  </a:txBody>
                  <a:tcPr marL="91450" marR="91450" marT="45725" marB="45725">
                    <a:lnL w="12700" cap="flat" cmpd="sng">
                      <a:solidFill>
                        <a:srgbClr val="A5A5A5"/>
                      </a:solidFill>
                      <a:prstDash val="solid"/>
                      <a:round/>
                      <a:headEnd type="none" w="sm" len="sm"/>
                      <a:tailEnd type="none" w="sm" len="sm"/>
                    </a:lnL>
                    <a:lnR w="12700" cap="flat" cmpd="sng">
                      <a:solidFill>
                        <a:srgbClr val="A5A5A5"/>
                      </a:solidFill>
                      <a:prstDash val="solid"/>
                      <a:round/>
                      <a:headEnd type="none" w="sm" len="sm"/>
                      <a:tailEnd type="none" w="sm" len="sm"/>
                    </a:lnR>
                    <a:lnT w="12700" cap="flat" cmpd="sng">
                      <a:solidFill>
                        <a:srgbClr val="A5A5A5"/>
                      </a:solidFill>
                      <a:prstDash val="solid"/>
                      <a:round/>
                      <a:headEnd type="none" w="sm" len="sm"/>
                      <a:tailEnd type="none" w="sm" len="sm"/>
                    </a:lnT>
                    <a:lnB w="12700" cap="flat" cmpd="sng">
                      <a:solidFill>
                        <a:srgbClr val="A5A5A5"/>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325" name="Google Shape;325;p39"/>
          <p:cNvPicPr preferRelativeResize="0"/>
          <p:nvPr/>
        </p:nvPicPr>
        <p:blipFill rotWithShape="1">
          <a:blip r:embed="rId3">
            <a:alphaModFix/>
          </a:blip>
          <a:srcRect b="2920"/>
          <a:stretch/>
        </p:blipFill>
        <p:spPr>
          <a:xfrm>
            <a:off x="7278210" y="178201"/>
            <a:ext cx="2306620" cy="315058"/>
          </a:xfrm>
          <a:prstGeom prst="rect">
            <a:avLst/>
          </a:prstGeom>
          <a:noFill/>
          <a:ln>
            <a:noFill/>
          </a:ln>
        </p:spPr>
      </p:pic>
      <p:sp>
        <p:nvSpPr>
          <p:cNvPr id="326" name="Google Shape;326;p39"/>
          <p:cNvSpPr txBox="1"/>
          <p:nvPr/>
        </p:nvSpPr>
        <p:spPr>
          <a:xfrm>
            <a:off x="353828" y="194530"/>
            <a:ext cx="2299027"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dirty="0">
                <a:solidFill>
                  <a:schemeClr val="dk1"/>
                </a:solidFill>
                <a:latin typeface="Hiragino Kaku Gothic Std W8" panose="020B0800000000000000" pitchFamily="34" charset="-128"/>
                <a:ea typeface="Hiragino Kaku Gothic Std W8" panose="020B0800000000000000" pitchFamily="34" charset="-128"/>
                <a:sym typeface="Arial"/>
              </a:rPr>
              <a:t>Vocabulary A-Z</a:t>
            </a:r>
            <a:endParaRPr dirty="0">
              <a:latin typeface="Hiragino Kaku Gothic Std W8" panose="020B0800000000000000" pitchFamily="34" charset="-128"/>
              <a:ea typeface="Hiragino Kaku Gothic Std W8" panose="020B0800000000000000" pitchFamily="34"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0"/>
          <p:cNvSpPr/>
          <p:nvPr/>
        </p:nvSpPr>
        <p:spPr>
          <a:xfrm>
            <a:off x="233766" y="1941973"/>
            <a:ext cx="9438468" cy="25882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6000" dirty="0">
                <a:solidFill>
                  <a:schemeClr val="dk1"/>
                </a:solidFill>
                <a:latin typeface="Hiragino Kaku Gothic Std W8" panose="020B0800000000000000" pitchFamily="34" charset="-128"/>
                <a:ea typeface="Hiragino Kaku Gothic Std W8" panose="020B0800000000000000" pitchFamily="34" charset="-128"/>
                <a:sym typeface="Arial"/>
              </a:rPr>
              <a:t>Synonym/Antonym</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6000" dirty="0">
                <a:solidFill>
                  <a:schemeClr val="dk1"/>
                </a:solidFill>
                <a:latin typeface="Hiragino Kaku Gothic Std W8" panose="020B0800000000000000" pitchFamily="34" charset="-128"/>
                <a:ea typeface="Hiragino Kaku Gothic Std W8" panose="020B0800000000000000" pitchFamily="34" charset="-128"/>
                <a:sym typeface="Arial"/>
              </a:rPr>
              <a:t>Alley</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Use the prepopulated version or blank version.</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Can pupils identify appropriate synonyms and antonyms.</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2400" dirty="0">
                <a:solidFill>
                  <a:schemeClr val="dk1"/>
                </a:solidFill>
                <a:latin typeface="Hiragino Kaku Gothic Std W8" panose="020B0800000000000000" pitchFamily="34" charset="-128"/>
                <a:ea typeface="Hiragino Kaku Gothic Std W8" panose="020B0800000000000000" pitchFamily="34" charset="-128"/>
                <a:sym typeface="Arial"/>
              </a:rPr>
              <a:t>Use a thesaurus to support if necessary.</a:t>
            </a:r>
            <a:endParaRPr dirty="0">
              <a:latin typeface="Hiragino Kaku Gothic Std W8" panose="020B0800000000000000" pitchFamily="34" charset="-128"/>
              <a:ea typeface="Hiragino Kaku Gothic Std W8" panose="020B0800000000000000" pitchFamily="34" charset="-128"/>
            </a:endParaRPr>
          </a:p>
        </p:txBody>
      </p:sp>
      <p:pic>
        <p:nvPicPr>
          <p:cNvPr id="332" name="Google Shape;332;p40"/>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41"/>
          <p:cNvPicPr preferRelativeResize="0"/>
          <p:nvPr/>
        </p:nvPicPr>
        <p:blipFill rotWithShape="1">
          <a:blip r:embed="rId3">
            <a:alphaModFix/>
          </a:blip>
          <a:srcRect b="2920"/>
          <a:stretch/>
        </p:blipFill>
        <p:spPr>
          <a:xfrm>
            <a:off x="7278210" y="178201"/>
            <a:ext cx="2306620" cy="315058"/>
          </a:xfrm>
          <a:prstGeom prst="rect">
            <a:avLst/>
          </a:prstGeom>
          <a:noFill/>
          <a:ln>
            <a:noFill/>
          </a:ln>
        </p:spPr>
      </p:pic>
      <p:sp>
        <p:nvSpPr>
          <p:cNvPr id="338" name="Google Shape;338;p41"/>
          <p:cNvSpPr txBox="1"/>
          <p:nvPr/>
        </p:nvSpPr>
        <p:spPr>
          <a:xfrm>
            <a:off x="353828" y="194530"/>
            <a:ext cx="3554178"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dirty="0">
                <a:solidFill>
                  <a:schemeClr val="dk1"/>
                </a:solidFill>
                <a:latin typeface="Hiragino Kaku Gothic Std W8" panose="020B0800000000000000" pitchFamily="34" charset="-128"/>
                <a:ea typeface="Hiragino Kaku Gothic Std W8" panose="020B0800000000000000" pitchFamily="34" charset="-128"/>
                <a:sym typeface="Arial"/>
              </a:rPr>
              <a:t>Synonym/Antonym Alley</a:t>
            </a:r>
            <a:endParaRPr dirty="0">
              <a:latin typeface="Hiragino Kaku Gothic Std W8" panose="020B0800000000000000" pitchFamily="34" charset="-128"/>
              <a:ea typeface="Hiragino Kaku Gothic Std W8" panose="020B0800000000000000" pitchFamily="34" charset="-128"/>
            </a:endParaRPr>
          </a:p>
        </p:txBody>
      </p:sp>
      <p:graphicFrame>
        <p:nvGraphicFramePr>
          <p:cNvPr id="339" name="Google Shape;339;p41"/>
          <p:cNvGraphicFramePr/>
          <p:nvPr>
            <p:extLst>
              <p:ext uri="{D42A27DB-BD31-4B8C-83A1-F6EECF244321}">
                <p14:modId xmlns:p14="http://schemas.microsoft.com/office/powerpoint/2010/main" val="2887243871"/>
              </p:ext>
            </p:extLst>
          </p:nvPr>
        </p:nvGraphicFramePr>
        <p:xfrm>
          <a:off x="353828" y="730030"/>
          <a:ext cx="9231000" cy="5838250"/>
        </p:xfrm>
        <a:graphic>
          <a:graphicData uri="http://schemas.openxmlformats.org/drawingml/2006/table">
            <a:tbl>
              <a:tblPr firstRow="1" bandRow="1">
                <a:noFill/>
                <a:tableStyleId>{D2FFCBFB-F8B8-4BA0-AD47-B52D48B6508B}</a:tableStyleId>
              </a:tblPr>
              <a:tblGrid>
                <a:gridCol w="3077000">
                  <a:extLst>
                    <a:ext uri="{9D8B030D-6E8A-4147-A177-3AD203B41FA5}">
                      <a16:colId xmlns:a16="http://schemas.microsoft.com/office/drawing/2014/main" val="20000"/>
                    </a:ext>
                  </a:extLst>
                </a:gridCol>
                <a:gridCol w="3077000">
                  <a:extLst>
                    <a:ext uri="{9D8B030D-6E8A-4147-A177-3AD203B41FA5}">
                      <a16:colId xmlns:a16="http://schemas.microsoft.com/office/drawing/2014/main" val="20001"/>
                    </a:ext>
                  </a:extLst>
                </a:gridCol>
                <a:gridCol w="3077000">
                  <a:extLst>
                    <a:ext uri="{9D8B030D-6E8A-4147-A177-3AD203B41FA5}">
                      <a16:colId xmlns:a16="http://schemas.microsoft.com/office/drawing/2014/main" val="20002"/>
                    </a:ext>
                  </a:extLst>
                </a:gridCol>
              </a:tblGrid>
              <a:tr h="530750">
                <a:tc>
                  <a:txBody>
                    <a:bodyPr/>
                    <a:lstStyle/>
                    <a:p>
                      <a:pPr marL="0" marR="0" lvl="0" indent="0" algn="ctr" rtl="0">
                        <a:spcBef>
                          <a:spcPts val="0"/>
                        </a:spcBef>
                        <a:spcAft>
                          <a:spcPts val="0"/>
                        </a:spcAft>
                        <a:buNone/>
                      </a:pPr>
                      <a:r>
                        <a:rPr lang="en-US" sz="1600" u="none" strike="noStrike" cap="none" dirty="0">
                          <a:latin typeface="Gill Sans MT" panose="020B0502020104020203" pitchFamily="34" charset="77"/>
                          <a:ea typeface="Arial"/>
                          <a:cs typeface="Arial"/>
                          <a:sym typeface="Arial"/>
                        </a:rPr>
                        <a:t>Synonym</a:t>
                      </a:r>
                      <a:endParaRPr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dirty="0">
                          <a:latin typeface="Gill Sans MT" panose="020B0502020104020203" pitchFamily="34" charset="77"/>
                          <a:ea typeface="Arial"/>
                          <a:cs typeface="Arial"/>
                          <a:sym typeface="Arial"/>
                        </a:rPr>
                        <a:t>Target Word </a:t>
                      </a:r>
                      <a:endParaRPr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dirty="0">
                          <a:latin typeface="Gill Sans MT" panose="020B0502020104020203" pitchFamily="34" charset="77"/>
                          <a:ea typeface="Arial"/>
                          <a:cs typeface="Arial"/>
                          <a:sym typeface="Arial"/>
                        </a:rPr>
                        <a:t>Antonym</a:t>
                      </a:r>
                      <a:endParaRPr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0"/>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comfortable</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1"/>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rPr>
                        <a:t>undress</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2"/>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u="none" strike="noStrike" cap="none">
                          <a:latin typeface="Gill Sans MT" panose="020B0502020104020203" pitchFamily="34" charset="77"/>
                        </a:rPr>
                        <a:t>unreal</a:t>
                      </a:r>
                      <a:endParaRPr sz="1400" u="none" strike="noStrike" cap="none">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3"/>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u="none" strike="noStrike" cap="none">
                          <a:latin typeface="Gill Sans MT" panose="020B0502020104020203" pitchFamily="34" charset="77"/>
                        </a:rPr>
                        <a:t>gruff</a:t>
                      </a:r>
                      <a:endParaRPr sz="1400" u="none" strike="noStrike" cap="none">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4"/>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rPr>
                        <a:t>retracing</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5"/>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rPr>
                        <a:t>deceive</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6"/>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dirty="0">
                          <a:latin typeface="Gill Sans MT" panose="020B0502020104020203" pitchFamily="34" charset="77"/>
                        </a:rPr>
                        <a:t>console</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7"/>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dirty="0">
                          <a:latin typeface="Gill Sans MT" panose="020B0502020104020203" pitchFamily="34" charset="77"/>
                        </a:rPr>
                        <a:t>keen</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8"/>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dirty="0">
                          <a:latin typeface="Gill Sans MT" panose="020B0502020104020203" pitchFamily="34" charset="77"/>
                        </a:rPr>
                        <a:t>dispirited</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9"/>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dirty="0">
                          <a:latin typeface="Gill Sans MT" panose="020B0502020104020203" pitchFamily="34" charset="77"/>
                        </a:rPr>
                        <a:t>burly</a:t>
                      </a:r>
                      <a:endParaRPr sz="1400" u="none" strike="noStrike" cap="none"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dirty="0"/>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p:nvPr/>
        </p:nvSpPr>
        <p:spPr>
          <a:xfrm>
            <a:off x="295142" y="923358"/>
            <a:ext cx="9285668" cy="22467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0" i="0" u="none" strike="noStrike" cap="none">
                <a:solidFill>
                  <a:schemeClr val="dk1"/>
                </a:solidFill>
                <a:latin typeface="Gill Sans"/>
                <a:ea typeface="Gill Sans"/>
                <a:cs typeface="Gill Sans"/>
                <a:sym typeface="Gill Sans"/>
              </a:rPr>
              <a:t>The </a:t>
            </a:r>
            <a:r>
              <a:rPr lang="en-US" sz="1400" b="1" i="0" u="sng" strike="noStrike" cap="none">
                <a:solidFill>
                  <a:srgbClr val="FF0000"/>
                </a:solidFill>
                <a:latin typeface="Gill Sans"/>
                <a:ea typeface="Gill Sans"/>
                <a:cs typeface="Gill Sans"/>
                <a:sym typeface="Gill Sans"/>
              </a:rPr>
              <a:t>Vocabu-Library</a:t>
            </a:r>
            <a:r>
              <a:rPr lang="en-US" sz="1400" b="0" i="0" u="none" strike="noStrike" cap="none">
                <a:solidFill>
                  <a:schemeClr val="dk1"/>
                </a:solidFill>
                <a:latin typeface="Gill Sans"/>
                <a:ea typeface="Gill Sans"/>
                <a:cs typeface="Gill Sans"/>
                <a:sym typeface="Gill Sans"/>
              </a:rPr>
              <a:t> resource from Vocabulary Ninja is a comprehensive vocabulary resource designed to unpick and explain the vocabulary found within classic and modern children’s literature.  Each pack carefully analyses the vocabulary used by authors, chapter by chapter, then provides an explanation of these unfamiliar or meaning-rich words in context. By providing a contextual explanation rather than just a standard definition, we can better help children understand the stories we are sharing with them and widen their vocabulary. </a:t>
            </a:r>
            <a:endParaRPr/>
          </a:p>
          <a:p>
            <a:pPr marL="0" marR="0" lvl="0" indent="0" algn="ctr" rtl="0">
              <a:spcBef>
                <a:spcPts val="0"/>
              </a:spcBef>
              <a:spcAft>
                <a:spcPts val="0"/>
              </a:spcAft>
              <a:buNone/>
            </a:pPr>
            <a:endParaRPr sz="1400" b="0" i="0" u="none" strike="noStrike" cap="none">
              <a:solidFill>
                <a:schemeClr val="dk1"/>
              </a:solidFill>
              <a:latin typeface="Gill Sans"/>
              <a:ea typeface="Gill Sans"/>
              <a:cs typeface="Gill Sans"/>
              <a:sym typeface="Gill Sans"/>
            </a:endParaRPr>
          </a:p>
          <a:p>
            <a:pPr marL="0" marR="0" lvl="0" indent="0" algn="ctr" rtl="0">
              <a:spcBef>
                <a:spcPts val="0"/>
              </a:spcBef>
              <a:spcAft>
                <a:spcPts val="0"/>
              </a:spcAft>
              <a:buNone/>
            </a:pPr>
            <a:r>
              <a:rPr lang="en-US" sz="1400" b="0" i="0" u="none" strike="noStrike" cap="none">
                <a:solidFill>
                  <a:schemeClr val="dk1"/>
                </a:solidFill>
                <a:latin typeface="Gill Sans"/>
                <a:ea typeface="Gill Sans"/>
                <a:cs typeface="Gill Sans"/>
                <a:sym typeface="Gill Sans"/>
              </a:rPr>
              <a:t>The pack even goes a step further by offering a selection of resources and activities at the end of the pack to support teachers in the classroom. These resources will encourage and support pupils to explore unknown vocabulary, classify tiered vocabulary independently, explore the wider application of newly acquired vocabulary and enhance classroom vocabulary display which ultimately leads to improved retention.</a:t>
            </a:r>
            <a:endParaRPr/>
          </a:p>
        </p:txBody>
      </p:sp>
      <p:grpSp>
        <p:nvGrpSpPr>
          <p:cNvPr id="101" name="Google Shape;101;p15"/>
          <p:cNvGrpSpPr/>
          <p:nvPr/>
        </p:nvGrpSpPr>
        <p:grpSpPr>
          <a:xfrm>
            <a:off x="5760434" y="3075038"/>
            <a:ext cx="3835400" cy="3357213"/>
            <a:chOff x="0" y="0"/>
            <a:chExt cx="3835400" cy="3357213"/>
          </a:xfrm>
        </p:grpSpPr>
        <p:sp>
          <p:nvSpPr>
            <p:cNvPr id="102" name="Google Shape;102;p15"/>
            <p:cNvSpPr/>
            <p:nvPr/>
          </p:nvSpPr>
          <p:spPr>
            <a:xfrm>
              <a:off x="1278466" y="0"/>
              <a:ext cx="1278466" cy="1119071"/>
            </a:xfrm>
            <a:prstGeom prst="trapezoid">
              <a:avLst>
                <a:gd name="adj" fmla="val 57122"/>
              </a:avLst>
            </a:prstGeom>
            <a:gradFill>
              <a:gsLst>
                <a:gs pos="0">
                  <a:srgbClr val="F7BCA2"/>
                </a:gs>
                <a:gs pos="50000">
                  <a:srgbClr val="F4B093"/>
                </a:gs>
                <a:gs pos="100000">
                  <a:srgbClr val="F7A47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txBox="1"/>
            <p:nvPr/>
          </p:nvSpPr>
          <p:spPr>
            <a:xfrm>
              <a:off x="1278466" y="0"/>
              <a:ext cx="1278466" cy="1119071"/>
            </a:xfrm>
            <a:prstGeom prst="rect">
              <a:avLst/>
            </a:prstGeom>
            <a:noFill/>
            <a:ln>
              <a:noFill/>
            </a:ln>
          </p:spPr>
          <p:txBody>
            <a:bodyPr spcFirstLastPara="1" wrap="square" lIns="17775" tIns="17775" rIns="17775" bIns="17775" anchor="b" anchorCtr="0">
              <a:noAutofit/>
            </a:bodyPr>
            <a:lstStyle/>
            <a:p>
              <a:pPr marL="0" marR="0" lvl="0" indent="0" algn="ctr" rtl="0">
                <a:lnSpc>
                  <a:spcPct val="90000"/>
                </a:lnSpc>
                <a:spcBef>
                  <a:spcPts val="0"/>
                </a:spcBef>
                <a:spcAft>
                  <a:spcPts val="0"/>
                </a:spcAft>
                <a:buNone/>
              </a:pPr>
              <a:r>
                <a:rPr lang="en-US" sz="1400" b="0" i="0" u="none" strike="noStrike" cap="none">
                  <a:solidFill>
                    <a:schemeClr val="dk1"/>
                  </a:solidFill>
                  <a:latin typeface="Arial"/>
                  <a:ea typeface="Arial"/>
                  <a:cs typeface="Arial"/>
                  <a:sym typeface="Arial"/>
                </a:rPr>
                <a:t>Tier 3</a:t>
              </a:r>
              <a:endParaRPr/>
            </a:p>
          </p:txBody>
        </p:sp>
        <p:sp>
          <p:nvSpPr>
            <p:cNvPr id="104" name="Google Shape;104;p15"/>
            <p:cNvSpPr/>
            <p:nvPr/>
          </p:nvSpPr>
          <p:spPr>
            <a:xfrm>
              <a:off x="639233" y="1119071"/>
              <a:ext cx="2556933" cy="1119071"/>
            </a:xfrm>
            <a:prstGeom prst="trapezoid">
              <a:avLst>
                <a:gd name="adj" fmla="val 57122"/>
              </a:avLst>
            </a:prstGeom>
            <a:gradFill>
              <a:gsLst>
                <a:gs pos="0">
                  <a:srgbClr val="D1D1D1"/>
                </a:gs>
                <a:gs pos="50000">
                  <a:srgbClr val="C7C7C7"/>
                </a:gs>
                <a:gs pos="100000">
                  <a:srgbClr val="C0C0C0"/>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5"/>
            <p:cNvSpPr txBox="1"/>
            <p:nvPr/>
          </p:nvSpPr>
          <p:spPr>
            <a:xfrm>
              <a:off x="1086696" y="1119071"/>
              <a:ext cx="1662006" cy="1119071"/>
            </a:xfrm>
            <a:prstGeom prst="rect">
              <a:avLst/>
            </a:prstGeom>
            <a:noFill/>
            <a:ln>
              <a:noFill/>
            </a:ln>
          </p:spPr>
          <p:txBody>
            <a:bodyPr spcFirstLastPara="1" wrap="square" lIns="22850" tIns="22850" rIns="22850" bIns="22850" anchor="b" anchorCtr="0">
              <a:noAutofit/>
            </a:bodyPr>
            <a:lstStyle/>
            <a:p>
              <a:pPr marL="0" marR="0" lvl="0" indent="0" algn="ctr" rtl="0">
                <a:lnSpc>
                  <a:spcPct val="90000"/>
                </a:lnSpc>
                <a:spcBef>
                  <a:spcPts val="0"/>
                </a:spcBef>
                <a:spcAft>
                  <a:spcPts val="0"/>
                </a:spcAft>
                <a:buNone/>
              </a:pPr>
              <a:r>
                <a:rPr lang="en-US" sz="1800" b="0" i="0" u="none" strike="noStrike" cap="none">
                  <a:solidFill>
                    <a:schemeClr val="dk1"/>
                  </a:solidFill>
                  <a:latin typeface="Arial"/>
                  <a:ea typeface="Arial"/>
                  <a:cs typeface="Arial"/>
                  <a:sym typeface="Arial"/>
                </a:rPr>
                <a:t>Tier 2</a:t>
              </a:r>
              <a:endParaRPr/>
            </a:p>
          </p:txBody>
        </p:sp>
        <p:sp>
          <p:nvSpPr>
            <p:cNvPr id="106" name="Google Shape;106;p15"/>
            <p:cNvSpPr/>
            <p:nvPr/>
          </p:nvSpPr>
          <p:spPr>
            <a:xfrm>
              <a:off x="0" y="2238142"/>
              <a:ext cx="3835400" cy="1119071"/>
            </a:xfrm>
            <a:prstGeom prst="trapezoid">
              <a:avLst>
                <a:gd name="adj" fmla="val 57122"/>
              </a:avLst>
            </a:prstGeom>
            <a:gradFill>
              <a:gsLst>
                <a:gs pos="0">
                  <a:srgbClr val="FFDC9B"/>
                </a:gs>
                <a:gs pos="50000">
                  <a:srgbClr val="FFD68D"/>
                </a:gs>
                <a:gs pos="100000">
                  <a:srgbClr val="FFD47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5"/>
            <p:cNvSpPr txBox="1"/>
            <p:nvPr/>
          </p:nvSpPr>
          <p:spPr>
            <a:xfrm>
              <a:off x="671194" y="2238142"/>
              <a:ext cx="2493010" cy="1119071"/>
            </a:xfrm>
            <a:prstGeom prst="rect">
              <a:avLst/>
            </a:prstGeom>
            <a:noFill/>
            <a:ln>
              <a:noFill/>
            </a:ln>
          </p:spPr>
          <p:txBody>
            <a:bodyPr spcFirstLastPara="1" wrap="square" lIns="30475" tIns="30475" rIns="30475" bIns="30475" anchor="b" anchorCtr="0">
              <a:noAutofit/>
            </a:bodyPr>
            <a:lstStyle/>
            <a:p>
              <a:pPr marL="0" marR="0" lvl="0" indent="0" algn="ctr" rtl="0">
                <a:lnSpc>
                  <a:spcPct val="90000"/>
                </a:lnSpc>
                <a:spcBef>
                  <a:spcPts val="0"/>
                </a:spcBef>
                <a:spcAft>
                  <a:spcPts val="0"/>
                </a:spcAft>
                <a:buNone/>
              </a:pPr>
              <a:r>
                <a:rPr lang="en-US" sz="2400" b="0" i="0" u="none" strike="noStrike" cap="none">
                  <a:solidFill>
                    <a:schemeClr val="dk1"/>
                  </a:solidFill>
                  <a:latin typeface="Arial"/>
                  <a:ea typeface="Arial"/>
                  <a:cs typeface="Arial"/>
                  <a:sym typeface="Arial"/>
                </a:rPr>
                <a:t>Tier 1</a:t>
              </a:r>
              <a:endParaRPr/>
            </a:p>
          </p:txBody>
        </p:sp>
      </p:grpSp>
      <p:sp>
        <p:nvSpPr>
          <p:cNvPr id="108" name="Google Shape;108;p15"/>
          <p:cNvSpPr/>
          <p:nvPr/>
        </p:nvSpPr>
        <p:spPr>
          <a:xfrm>
            <a:off x="2539646" y="3268222"/>
            <a:ext cx="3835400" cy="878030"/>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i="0" u="none" strike="noStrike" cap="none">
                <a:solidFill>
                  <a:schemeClr val="dk1"/>
                </a:solidFill>
                <a:latin typeface="Gill Sans"/>
                <a:ea typeface="Gill Sans"/>
                <a:cs typeface="Gill Sans"/>
                <a:sym typeface="Gill Sans"/>
              </a:rPr>
              <a:t>Tier 3 </a:t>
            </a:r>
            <a:r>
              <a:rPr lang="en-US" sz="1200" b="0" i="0" u="none" strike="noStrike" cap="none">
                <a:solidFill>
                  <a:schemeClr val="dk1"/>
                </a:solidFill>
                <a:latin typeface="Gill Sans"/>
                <a:ea typeface="Gill Sans"/>
                <a:cs typeface="Gill Sans"/>
                <a:sym typeface="Gill Sans"/>
              </a:rPr>
              <a:t>words are subject specific words that will only appear in that context. These would be considered low frequency.  For example: </a:t>
            </a:r>
            <a:r>
              <a:rPr lang="en-US" sz="1200" b="0" i="1" u="none" strike="noStrike" cap="none">
                <a:solidFill>
                  <a:schemeClr val="dk1"/>
                </a:solidFill>
                <a:latin typeface="Gill Sans"/>
                <a:ea typeface="Gill Sans"/>
                <a:cs typeface="Gill Sans"/>
                <a:sym typeface="Gill Sans"/>
              </a:rPr>
              <a:t>photosynthesis, cardiovascular, isotope, pumice,  bubonic etc.</a:t>
            </a:r>
            <a:endParaRPr/>
          </a:p>
        </p:txBody>
      </p:sp>
      <p:sp>
        <p:nvSpPr>
          <p:cNvPr id="109" name="Google Shape;109;p15"/>
          <p:cNvSpPr/>
          <p:nvPr/>
        </p:nvSpPr>
        <p:spPr>
          <a:xfrm>
            <a:off x="2539646" y="4266423"/>
            <a:ext cx="3554569" cy="1002405"/>
          </a:xfrm>
          <a:prstGeom prst="rect">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i="0" u="none" strike="noStrike" cap="none">
                <a:solidFill>
                  <a:schemeClr val="dk1"/>
                </a:solidFill>
                <a:latin typeface="Gill Sans"/>
                <a:ea typeface="Gill Sans"/>
                <a:cs typeface="Gill Sans"/>
                <a:sym typeface="Gill Sans"/>
              </a:rPr>
              <a:t>Tier 2 </a:t>
            </a:r>
            <a:r>
              <a:rPr lang="en-US" sz="1200" b="0" i="0" u="none" strike="noStrike" cap="none">
                <a:solidFill>
                  <a:schemeClr val="dk1"/>
                </a:solidFill>
                <a:latin typeface="Gill Sans"/>
                <a:ea typeface="Gill Sans"/>
                <a:cs typeface="Gill Sans"/>
                <a:sym typeface="Gill Sans"/>
              </a:rPr>
              <a:t>words are found in many content area, are high frequency but often require an element of teaching. Cross-curricular and crucial for widening understanding. For example:  </a:t>
            </a:r>
            <a:r>
              <a:rPr lang="en-US" sz="1200" b="0" i="1" u="none" strike="noStrike" cap="none">
                <a:solidFill>
                  <a:schemeClr val="dk1"/>
                </a:solidFill>
                <a:latin typeface="Gill Sans"/>
                <a:ea typeface="Gill Sans"/>
                <a:cs typeface="Gill Sans"/>
                <a:sym typeface="Gill Sans"/>
              </a:rPr>
              <a:t>hilarious, endure, arrange, exclude, react, concentrate, secure etc.</a:t>
            </a:r>
            <a:endParaRPr/>
          </a:p>
        </p:txBody>
      </p:sp>
      <p:sp>
        <p:nvSpPr>
          <p:cNvPr id="110" name="Google Shape;110;p15"/>
          <p:cNvSpPr/>
          <p:nvPr/>
        </p:nvSpPr>
        <p:spPr>
          <a:xfrm>
            <a:off x="2524261" y="5384525"/>
            <a:ext cx="3169992" cy="1002405"/>
          </a:xfrm>
          <a:prstGeom prst="rect">
            <a:avLst/>
          </a:prstGeom>
          <a:solidFill>
            <a:schemeClr val="lt1"/>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i="0" u="none" strike="noStrike" cap="none">
                <a:solidFill>
                  <a:schemeClr val="dk1"/>
                </a:solidFill>
                <a:latin typeface="Gill Sans"/>
                <a:ea typeface="Gill Sans"/>
                <a:cs typeface="Gill Sans"/>
                <a:sym typeface="Gill Sans"/>
              </a:rPr>
              <a:t>Tier 1 </a:t>
            </a:r>
            <a:r>
              <a:rPr lang="en-US" sz="1200" b="0" i="0" u="none" strike="noStrike" cap="none">
                <a:solidFill>
                  <a:schemeClr val="dk1"/>
                </a:solidFill>
                <a:latin typeface="Gill Sans"/>
                <a:ea typeface="Gill Sans"/>
                <a:cs typeface="Gill Sans"/>
                <a:sym typeface="Gill Sans"/>
              </a:rPr>
              <a:t>words are everyday words that we use in speech and communication. These words rarely need any teaching and are learned through conversation. For example:  </a:t>
            </a:r>
            <a:r>
              <a:rPr lang="en-US" sz="1200" b="0" i="1" u="none" strike="noStrike" cap="none">
                <a:solidFill>
                  <a:schemeClr val="dk1"/>
                </a:solidFill>
                <a:latin typeface="Gill Sans"/>
                <a:ea typeface="Gill Sans"/>
                <a:cs typeface="Gill Sans"/>
                <a:sym typeface="Gill Sans"/>
              </a:rPr>
              <a:t>happy, sad, hungry, scared, run, play etc.</a:t>
            </a:r>
            <a:endParaRPr/>
          </a:p>
        </p:txBody>
      </p:sp>
      <p:cxnSp>
        <p:nvCxnSpPr>
          <p:cNvPr id="111" name="Google Shape;111;p15"/>
          <p:cNvCxnSpPr>
            <a:stCxn id="108" idx="3"/>
          </p:cNvCxnSpPr>
          <p:nvPr/>
        </p:nvCxnSpPr>
        <p:spPr>
          <a:xfrm>
            <a:off x="6375046" y="3707237"/>
            <a:ext cx="914400" cy="0"/>
          </a:xfrm>
          <a:prstGeom prst="straightConnector1">
            <a:avLst/>
          </a:prstGeom>
          <a:noFill/>
          <a:ln w="12700" cap="flat" cmpd="sng">
            <a:solidFill>
              <a:schemeClr val="accent2"/>
            </a:solidFill>
            <a:prstDash val="solid"/>
            <a:miter lim="800000"/>
            <a:headEnd type="none" w="sm" len="sm"/>
            <a:tailEnd type="triangle" w="med" len="med"/>
          </a:ln>
        </p:spPr>
      </p:cxnSp>
      <p:cxnSp>
        <p:nvCxnSpPr>
          <p:cNvPr id="112" name="Google Shape;112;p15"/>
          <p:cNvCxnSpPr/>
          <p:nvPr/>
        </p:nvCxnSpPr>
        <p:spPr>
          <a:xfrm>
            <a:off x="6094215" y="4753644"/>
            <a:ext cx="577041" cy="0"/>
          </a:xfrm>
          <a:prstGeom prst="straightConnector1">
            <a:avLst/>
          </a:prstGeom>
          <a:noFill/>
          <a:ln w="12700" cap="flat" cmpd="sng">
            <a:solidFill>
              <a:schemeClr val="accent3"/>
            </a:solidFill>
            <a:prstDash val="solid"/>
            <a:miter lim="800000"/>
            <a:headEnd type="none" w="sm" len="sm"/>
            <a:tailEnd type="triangle" w="med" len="med"/>
          </a:ln>
        </p:spPr>
      </p:cxnSp>
      <p:cxnSp>
        <p:nvCxnSpPr>
          <p:cNvPr id="113" name="Google Shape;113;p15"/>
          <p:cNvCxnSpPr>
            <a:stCxn id="110" idx="3"/>
          </p:cNvCxnSpPr>
          <p:nvPr/>
        </p:nvCxnSpPr>
        <p:spPr>
          <a:xfrm>
            <a:off x="5694253" y="5885727"/>
            <a:ext cx="399900" cy="0"/>
          </a:xfrm>
          <a:prstGeom prst="straightConnector1">
            <a:avLst/>
          </a:prstGeom>
          <a:noFill/>
          <a:ln w="12700" cap="flat" cmpd="sng">
            <a:solidFill>
              <a:schemeClr val="accent4"/>
            </a:solidFill>
            <a:prstDash val="solid"/>
            <a:miter lim="800000"/>
            <a:headEnd type="none" w="sm" len="sm"/>
            <a:tailEnd type="triangle" w="med" len="med"/>
          </a:ln>
        </p:spPr>
      </p:cxnSp>
      <p:sp>
        <p:nvSpPr>
          <p:cNvPr id="114" name="Google Shape;114;p15"/>
          <p:cNvSpPr txBox="1"/>
          <p:nvPr/>
        </p:nvSpPr>
        <p:spPr>
          <a:xfrm>
            <a:off x="191958" y="3339097"/>
            <a:ext cx="2266122" cy="30931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300" b="1" i="0" u="sng" strike="noStrike" cap="none">
                <a:solidFill>
                  <a:schemeClr val="dk1"/>
                </a:solidFill>
                <a:latin typeface="Gill Sans"/>
                <a:ea typeface="Gill Sans"/>
                <a:cs typeface="Gill Sans"/>
                <a:sym typeface="Gill Sans"/>
              </a:rPr>
              <a:t>Tiered Vocabulary</a:t>
            </a:r>
            <a:endParaRPr sz="1300" b="0" i="0" u="none" strike="noStrike" cap="none">
              <a:solidFill>
                <a:schemeClr val="dk1"/>
              </a:solidFill>
              <a:latin typeface="Gill Sans"/>
              <a:ea typeface="Gill Sans"/>
              <a:cs typeface="Gill Sans"/>
              <a:sym typeface="Gill Sans"/>
            </a:endParaRPr>
          </a:p>
          <a:p>
            <a:pPr marL="0" marR="0" lvl="0" indent="0" algn="ctr" rtl="0">
              <a:spcBef>
                <a:spcPts val="0"/>
              </a:spcBef>
              <a:spcAft>
                <a:spcPts val="0"/>
              </a:spcAft>
              <a:buNone/>
            </a:pPr>
            <a:r>
              <a:rPr lang="en-US" sz="1300" b="0" i="0" u="none" strike="noStrike" cap="none">
                <a:solidFill>
                  <a:schemeClr val="dk1"/>
                </a:solidFill>
                <a:latin typeface="Gill Sans"/>
                <a:ea typeface="Gill Sans"/>
                <a:cs typeface="Gill Sans"/>
                <a:sym typeface="Gill Sans"/>
              </a:rPr>
              <a:t>The Vocabu-Library resource also identifies examples of tier1, tier 2 and tier 3 vocabulary found within each chapter of a book.</a:t>
            </a:r>
            <a:endParaRPr/>
          </a:p>
          <a:p>
            <a:pPr marL="0" marR="0" lvl="0" indent="0" algn="ctr" rtl="0">
              <a:spcBef>
                <a:spcPts val="0"/>
              </a:spcBef>
              <a:spcAft>
                <a:spcPts val="0"/>
              </a:spcAft>
              <a:buNone/>
            </a:pPr>
            <a:r>
              <a:rPr lang="en-US" sz="1300" b="0" i="0" u="none" strike="noStrike" cap="none">
                <a:solidFill>
                  <a:schemeClr val="dk1"/>
                </a:solidFill>
                <a:latin typeface="Gill Sans"/>
                <a:ea typeface="Gill Sans"/>
                <a:cs typeface="Gill Sans"/>
                <a:sym typeface="Gill Sans"/>
              </a:rPr>
              <a:t>For teachers this can be especially important as it offers an opportunity to assess and discuss the understanding of the tier 2 words in particular. These words are crucial in developing cross-curricular understanding and in promoting pupil independence.</a:t>
            </a:r>
            <a:endParaRPr/>
          </a:p>
        </p:txBody>
      </p:sp>
      <p:pic>
        <p:nvPicPr>
          <p:cNvPr id="115" name="Google Shape;115;p15"/>
          <p:cNvPicPr preferRelativeResize="0"/>
          <p:nvPr/>
        </p:nvPicPr>
        <p:blipFill rotWithShape="1">
          <a:blip r:embed="rId3">
            <a:alphaModFix/>
          </a:blip>
          <a:srcRect/>
          <a:stretch/>
        </p:blipFill>
        <p:spPr>
          <a:xfrm rot="-1307598" flipH="1">
            <a:off x="8082115" y="4173524"/>
            <a:ext cx="2354613" cy="2629556"/>
          </a:xfrm>
          <a:prstGeom prst="rect">
            <a:avLst/>
          </a:prstGeom>
          <a:noFill/>
          <a:ln>
            <a:noFill/>
          </a:ln>
        </p:spPr>
      </p:pic>
      <p:pic>
        <p:nvPicPr>
          <p:cNvPr id="116" name="Google Shape;116;p15"/>
          <p:cNvPicPr preferRelativeResize="0"/>
          <p:nvPr/>
        </p:nvPicPr>
        <p:blipFill rotWithShape="1">
          <a:blip r:embed="rId4">
            <a:alphaModFix/>
          </a:blip>
          <a:srcRect b="2920"/>
          <a:stretch/>
        </p:blipFill>
        <p:spPr>
          <a:xfrm>
            <a:off x="1877922" y="101202"/>
            <a:ext cx="6120107" cy="835936"/>
          </a:xfrm>
          <a:prstGeom prst="rect">
            <a:avLst/>
          </a:prstGeom>
          <a:noFill/>
          <a:ln>
            <a:noFill/>
          </a:ln>
        </p:spPr>
      </p:pic>
      <p:sp>
        <p:nvSpPr>
          <p:cNvPr id="19" name="Rectangle 18">
            <a:extLst>
              <a:ext uri="{FF2B5EF4-FFF2-40B4-BE49-F238E27FC236}">
                <a16:creationId xmlns:a16="http://schemas.microsoft.com/office/drawing/2014/main" id="{8BD93014-CC56-F84E-85CC-A382C0F621D5}"/>
              </a:ext>
            </a:extLst>
          </p:cNvPr>
          <p:cNvSpPr/>
          <p:nvPr/>
        </p:nvSpPr>
        <p:spPr>
          <a:xfrm>
            <a:off x="6931027" y="6432251"/>
            <a:ext cx="2328394" cy="276999"/>
          </a:xfrm>
          <a:prstGeom prst="rect">
            <a:avLst/>
          </a:prstGeom>
        </p:spPr>
        <p:txBody>
          <a:bodyPr wrap="none">
            <a:spAutoFit/>
          </a:bodyPr>
          <a:lstStyle/>
          <a:p>
            <a:r>
              <a:rPr lang="en-GB" sz="1200" dirty="0">
                <a:solidFill>
                  <a:srgbClr val="222222"/>
                </a:solidFill>
                <a:latin typeface="Gill Sans MT" panose="020B0502020104020203" pitchFamily="34" charset="77"/>
              </a:rPr>
              <a:t>Beck, McKeown, and </a:t>
            </a:r>
            <a:r>
              <a:rPr lang="en-GB" sz="1200" dirty="0" err="1">
                <a:solidFill>
                  <a:srgbClr val="222222"/>
                </a:solidFill>
                <a:latin typeface="Gill Sans MT" panose="020B0502020104020203" pitchFamily="34" charset="77"/>
              </a:rPr>
              <a:t>Kucan</a:t>
            </a:r>
            <a:r>
              <a:rPr lang="en-GB" sz="1200" dirty="0">
                <a:solidFill>
                  <a:srgbClr val="222222"/>
                </a:solidFill>
                <a:latin typeface="Gill Sans MT" panose="020B0502020104020203" pitchFamily="34" charset="77"/>
              </a:rPr>
              <a:t> (2013)</a:t>
            </a:r>
            <a:endParaRPr lang="en-GB" sz="1200" dirty="0">
              <a:latin typeface="Gill Sans MT" panose="020B0502020104020203" pitchFamily="34" charset="7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42"/>
          <p:cNvPicPr preferRelativeResize="0"/>
          <p:nvPr/>
        </p:nvPicPr>
        <p:blipFill rotWithShape="1">
          <a:blip r:embed="rId3">
            <a:alphaModFix/>
          </a:blip>
          <a:srcRect b="2920"/>
          <a:stretch/>
        </p:blipFill>
        <p:spPr>
          <a:xfrm>
            <a:off x="7278210" y="178201"/>
            <a:ext cx="2306620" cy="315058"/>
          </a:xfrm>
          <a:prstGeom prst="rect">
            <a:avLst/>
          </a:prstGeom>
          <a:noFill/>
          <a:ln>
            <a:noFill/>
          </a:ln>
        </p:spPr>
      </p:pic>
      <p:sp>
        <p:nvSpPr>
          <p:cNvPr id="345" name="Google Shape;345;p42"/>
          <p:cNvSpPr txBox="1"/>
          <p:nvPr/>
        </p:nvSpPr>
        <p:spPr>
          <a:xfrm>
            <a:off x="353828" y="194530"/>
            <a:ext cx="3554178"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dirty="0">
                <a:solidFill>
                  <a:schemeClr val="dk1"/>
                </a:solidFill>
                <a:latin typeface="Hiragino Kaku Gothic Std W8" panose="020B0800000000000000" pitchFamily="34" charset="-128"/>
                <a:ea typeface="Hiragino Kaku Gothic Std W8" panose="020B0800000000000000" pitchFamily="34" charset="-128"/>
                <a:sym typeface="Arial"/>
              </a:rPr>
              <a:t>Synonym/Antonym Alley</a:t>
            </a:r>
            <a:endParaRPr dirty="0">
              <a:latin typeface="Hiragino Kaku Gothic Std W8" panose="020B0800000000000000" pitchFamily="34" charset="-128"/>
              <a:ea typeface="Hiragino Kaku Gothic Std W8" panose="020B0800000000000000" pitchFamily="34" charset="-128"/>
            </a:endParaRPr>
          </a:p>
        </p:txBody>
      </p:sp>
      <p:graphicFrame>
        <p:nvGraphicFramePr>
          <p:cNvPr id="346" name="Google Shape;346;p42"/>
          <p:cNvGraphicFramePr/>
          <p:nvPr>
            <p:extLst>
              <p:ext uri="{D42A27DB-BD31-4B8C-83A1-F6EECF244321}">
                <p14:modId xmlns:p14="http://schemas.microsoft.com/office/powerpoint/2010/main" val="3262636802"/>
              </p:ext>
            </p:extLst>
          </p:nvPr>
        </p:nvGraphicFramePr>
        <p:xfrm>
          <a:off x="353828" y="730030"/>
          <a:ext cx="9231000" cy="5838250"/>
        </p:xfrm>
        <a:graphic>
          <a:graphicData uri="http://schemas.openxmlformats.org/drawingml/2006/table">
            <a:tbl>
              <a:tblPr firstRow="1" bandRow="1">
                <a:noFill/>
                <a:tableStyleId>{D2FFCBFB-F8B8-4BA0-AD47-B52D48B6508B}</a:tableStyleId>
              </a:tblPr>
              <a:tblGrid>
                <a:gridCol w="3077000">
                  <a:extLst>
                    <a:ext uri="{9D8B030D-6E8A-4147-A177-3AD203B41FA5}">
                      <a16:colId xmlns:a16="http://schemas.microsoft.com/office/drawing/2014/main" val="20000"/>
                    </a:ext>
                  </a:extLst>
                </a:gridCol>
                <a:gridCol w="3077000">
                  <a:extLst>
                    <a:ext uri="{9D8B030D-6E8A-4147-A177-3AD203B41FA5}">
                      <a16:colId xmlns:a16="http://schemas.microsoft.com/office/drawing/2014/main" val="20001"/>
                    </a:ext>
                  </a:extLst>
                </a:gridCol>
                <a:gridCol w="3077000">
                  <a:extLst>
                    <a:ext uri="{9D8B030D-6E8A-4147-A177-3AD203B41FA5}">
                      <a16:colId xmlns:a16="http://schemas.microsoft.com/office/drawing/2014/main" val="20002"/>
                    </a:ext>
                  </a:extLst>
                </a:gridCol>
              </a:tblGrid>
              <a:tr h="530750">
                <a:tc>
                  <a:txBody>
                    <a:bodyPr/>
                    <a:lstStyle/>
                    <a:p>
                      <a:pPr marL="0" marR="0" lvl="0" indent="0" algn="ctr" rtl="0">
                        <a:spcBef>
                          <a:spcPts val="0"/>
                        </a:spcBef>
                        <a:spcAft>
                          <a:spcPts val="0"/>
                        </a:spcAft>
                        <a:buNone/>
                      </a:pPr>
                      <a:r>
                        <a:rPr lang="en-US" sz="1600" u="none" strike="noStrike" cap="none" dirty="0">
                          <a:latin typeface="Gill Sans MT" panose="020B0502020104020203" pitchFamily="34" charset="77"/>
                          <a:ea typeface="Arial"/>
                          <a:cs typeface="Arial"/>
                          <a:sym typeface="Arial"/>
                        </a:rPr>
                        <a:t>Synonym</a:t>
                      </a:r>
                      <a:endParaRPr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dirty="0">
                          <a:latin typeface="Gill Sans MT" panose="020B0502020104020203" pitchFamily="34" charset="77"/>
                          <a:ea typeface="Arial"/>
                          <a:cs typeface="Arial"/>
                          <a:sym typeface="Arial"/>
                        </a:rPr>
                        <a:t>Target Word </a:t>
                      </a:r>
                      <a:endParaRPr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dirty="0">
                          <a:latin typeface="Gill Sans MT" panose="020B0502020104020203" pitchFamily="34" charset="77"/>
                          <a:ea typeface="Arial"/>
                          <a:cs typeface="Arial"/>
                          <a:sym typeface="Arial"/>
                        </a:rPr>
                        <a:t>Antonym</a:t>
                      </a:r>
                      <a:endParaRPr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0"/>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1"/>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2"/>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3"/>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4"/>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5"/>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6"/>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7"/>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8"/>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9"/>
                  </a:ext>
                </a:extLst>
              </a:tr>
              <a:tr h="530750">
                <a:tc>
                  <a:txBody>
                    <a:bodyPr/>
                    <a:lstStyle/>
                    <a:p>
                      <a:pPr marL="0" marR="0" lvl="0" indent="0" algn="ctr" rtl="0">
                        <a:spcBef>
                          <a:spcPts val="0"/>
                        </a:spcBef>
                        <a:spcAft>
                          <a:spcPts val="0"/>
                        </a:spcAft>
                        <a:buNone/>
                      </a:pPr>
                      <a:endParaRPr sz="18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Calibri"/>
                        <a:buNone/>
                      </a:pPr>
                      <a:endParaRPr sz="1400" u="none" strike="noStrike" cap="none"/>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dirty="0"/>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43"/>
          <p:cNvSpPr/>
          <p:nvPr/>
        </p:nvSpPr>
        <p:spPr>
          <a:xfrm>
            <a:off x="233766" y="1970108"/>
            <a:ext cx="9438468" cy="258821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6000" dirty="0">
                <a:solidFill>
                  <a:schemeClr val="dk1"/>
                </a:solidFill>
                <a:latin typeface="Hiragino Kaku Gothic Std W8" panose="020B0800000000000000" pitchFamily="34" charset="-128"/>
                <a:ea typeface="Hiragino Kaku Gothic Std W8" panose="020B0800000000000000" pitchFamily="34" charset="-128"/>
                <a:sym typeface="Arial"/>
              </a:rPr>
              <a:t>Zone of Relevance</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0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1600" dirty="0">
                <a:solidFill>
                  <a:schemeClr val="dk1"/>
                </a:solidFill>
                <a:latin typeface="Hiragino Kaku Gothic Std W8" panose="020B0800000000000000" pitchFamily="34" charset="-128"/>
                <a:ea typeface="Hiragino Kaku Gothic Std W8" panose="020B0800000000000000" pitchFamily="34" charset="-128"/>
                <a:sym typeface="Arial"/>
              </a:rPr>
              <a:t>Use the zone of relevance to encourage pupils to </a:t>
            </a:r>
            <a:r>
              <a:rPr lang="en-US" sz="1600" dirty="0" err="1">
                <a:solidFill>
                  <a:schemeClr val="dk1"/>
                </a:solidFill>
                <a:latin typeface="Hiragino Kaku Gothic Std W8" panose="020B0800000000000000" pitchFamily="34" charset="-128"/>
                <a:ea typeface="Hiragino Kaku Gothic Std W8" panose="020B0800000000000000" pitchFamily="34" charset="-128"/>
                <a:sym typeface="Arial"/>
              </a:rPr>
              <a:t>prioritise</a:t>
            </a:r>
            <a:r>
              <a:rPr lang="en-US" sz="1600" dirty="0">
                <a:solidFill>
                  <a:schemeClr val="dk1"/>
                </a:solidFill>
                <a:latin typeface="Hiragino Kaku Gothic Std W8" panose="020B0800000000000000" pitchFamily="34" charset="-128"/>
                <a:ea typeface="Hiragino Kaku Gothic Std W8" panose="020B0800000000000000" pitchFamily="34" charset="-128"/>
                <a:sym typeface="Arial"/>
              </a:rPr>
              <a:t> vocabulary.</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16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1600" dirty="0">
                <a:solidFill>
                  <a:schemeClr val="dk1"/>
                </a:solidFill>
                <a:latin typeface="Hiragino Kaku Gothic Std W8" panose="020B0800000000000000" pitchFamily="34" charset="-128"/>
                <a:ea typeface="Hiragino Kaku Gothic Std W8" panose="020B0800000000000000" pitchFamily="34" charset="-128"/>
                <a:sym typeface="Arial"/>
              </a:rPr>
              <a:t>Set a question specific question about a character or an event in the book or a specific chapter.</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16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1600" dirty="0">
                <a:solidFill>
                  <a:schemeClr val="dk1"/>
                </a:solidFill>
                <a:latin typeface="Hiragino Kaku Gothic Std W8" panose="020B0800000000000000" pitchFamily="34" charset="-128"/>
                <a:ea typeface="Hiragino Kaku Gothic Std W8" panose="020B0800000000000000" pitchFamily="34" charset="-128"/>
                <a:sym typeface="Arial"/>
              </a:rPr>
              <a:t>Essential vocabulary to this question or statement should be written in the smallest central circle. Relevant vocabulary in the middle circle . Irrelevant or unimportant vocabulary should be written in the outer circle.</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16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1600" dirty="0">
                <a:solidFill>
                  <a:schemeClr val="dk1"/>
                </a:solidFill>
                <a:latin typeface="Hiragino Kaku Gothic Std W8" panose="020B0800000000000000" pitchFamily="34" charset="-128"/>
                <a:ea typeface="Hiragino Kaku Gothic Std W8" panose="020B0800000000000000" pitchFamily="34" charset="-128"/>
                <a:sym typeface="Arial"/>
              </a:rPr>
              <a:t>Giving your pupils a bank of vocabulary to sort could also prove extremely useful as well as the subsequent discussions that will ensue.</a:t>
            </a:r>
            <a:endParaRPr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1600" dirty="0">
              <a:solidFill>
                <a:schemeClr val="dk1"/>
              </a:solidFill>
              <a:latin typeface="Hiragino Kaku Gothic Std W8" panose="020B0800000000000000" pitchFamily="34" charset="-128"/>
              <a:ea typeface="Hiragino Kaku Gothic Std W8" panose="020B0800000000000000" pitchFamily="34" charset="-128"/>
              <a:sym typeface="Arial"/>
            </a:endParaRPr>
          </a:p>
          <a:p>
            <a:pPr marL="0" marR="0" lvl="0" indent="0" algn="ctr" rtl="0">
              <a:spcBef>
                <a:spcPts val="0"/>
              </a:spcBef>
              <a:spcAft>
                <a:spcPts val="0"/>
              </a:spcAft>
              <a:buNone/>
            </a:pPr>
            <a:r>
              <a:rPr lang="en-US" sz="1600" dirty="0">
                <a:solidFill>
                  <a:schemeClr val="dk1"/>
                </a:solidFill>
                <a:latin typeface="Hiragino Kaku Gothic Std W8" panose="020B0800000000000000" pitchFamily="34" charset="-128"/>
                <a:ea typeface="Hiragino Kaku Gothic Std W8" panose="020B0800000000000000" pitchFamily="34" charset="-128"/>
                <a:sym typeface="Arial"/>
              </a:rPr>
              <a:t>Or, use the version with four circles. In this activity, only one word can be placed in the center.</a:t>
            </a:r>
            <a:endParaRPr dirty="0">
              <a:latin typeface="Hiragino Kaku Gothic Std W8" panose="020B0800000000000000" pitchFamily="34" charset="-128"/>
              <a:ea typeface="Hiragino Kaku Gothic Std W8" panose="020B0800000000000000" pitchFamily="34" charset="-128"/>
            </a:endParaRPr>
          </a:p>
        </p:txBody>
      </p:sp>
      <p:pic>
        <p:nvPicPr>
          <p:cNvPr id="352" name="Google Shape;352;p43"/>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44"/>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
        <p:nvSpPr>
          <p:cNvPr id="358" name="Google Shape;358;p44"/>
          <p:cNvSpPr/>
          <p:nvPr/>
        </p:nvSpPr>
        <p:spPr>
          <a:xfrm>
            <a:off x="233766" y="323558"/>
            <a:ext cx="9438468" cy="6260122"/>
          </a:xfrm>
          <a:prstGeom prst="ellipse">
            <a:avLst/>
          </a:prstGeom>
          <a:solidFill>
            <a:srgbClr val="FFF2CC">
              <a:alpha val="40784"/>
            </a:srgbClr>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44"/>
          <p:cNvSpPr/>
          <p:nvPr/>
        </p:nvSpPr>
        <p:spPr>
          <a:xfrm>
            <a:off x="1239127" y="1083213"/>
            <a:ext cx="7427741" cy="4740812"/>
          </a:xfrm>
          <a:prstGeom prst="ellipse">
            <a:avLst/>
          </a:prstGeom>
          <a:solidFill>
            <a:srgbClr val="DDEAF6"/>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0" name="Google Shape;360;p44"/>
          <p:cNvSpPr/>
          <p:nvPr/>
        </p:nvSpPr>
        <p:spPr>
          <a:xfrm>
            <a:off x="2863944" y="2106636"/>
            <a:ext cx="4178105" cy="2644727"/>
          </a:xfrm>
          <a:prstGeom prst="ellipse">
            <a:avLst/>
          </a:prstGeom>
          <a:solidFill>
            <a:srgbClr val="EFFFE5">
              <a:alpha val="87843"/>
            </a:srgbClr>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p45"/>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
        <p:nvSpPr>
          <p:cNvPr id="366" name="Google Shape;366;p45"/>
          <p:cNvSpPr/>
          <p:nvPr/>
        </p:nvSpPr>
        <p:spPr>
          <a:xfrm>
            <a:off x="233766" y="323558"/>
            <a:ext cx="9438468" cy="6260122"/>
          </a:xfrm>
          <a:prstGeom prst="ellipse">
            <a:avLst/>
          </a:prstGeom>
          <a:solidFill>
            <a:srgbClr val="FFF2CC">
              <a:alpha val="40784"/>
            </a:srgbClr>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7" name="Google Shape;367;p45"/>
          <p:cNvSpPr/>
          <p:nvPr/>
        </p:nvSpPr>
        <p:spPr>
          <a:xfrm>
            <a:off x="1239127" y="1083213"/>
            <a:ext cx="7427741" cy="4740812"/>
          </a:xfrm>
          <a:prstGeom prst="ellipse">
            <a:avLst/>
          </a:prstGeom>
          <a:solidFill>
            <a:srgbClr val="DDEAF6"/>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8" name="Google Shape;368;p45"/>
          <p:cNvSpPr/>
          <p:nvPr/>
        </p:nvSpPr>
        <p:spPr>
          <a:xfrm>
            <a:off x="2863944" y="2106636"/>
            <a:ext cx="4178105" cy="2644727"/>
          </a:xfrm>
          <a:prstGeom prst="ellipse">
            <a:avLst/>
          </a:prstGeom>
          <a:solidFill>
            <a:srgbClr val="EFFFE5">
              <a:alpha val="87843"/>
            </a:srgbClr>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9" name="Google Shape;369;p45"/>
          <p:cNvSpPr/>
          <p:nvPr/>
        </p:nvSpPr>
        <p:spPr>
          <a:xfrm>
            <a:off x="3996393" y="2997003"/>
            <a:ext cx="1913205" cy="863992"/>
          </a:xfrm>
          <a:prstGeom prst="ellipse">
            <a:avLst/>
          </a:prstGeom>
          <a:solidFill>
            <a:srgbClr val="FF988C">
              <a:alpha val="61960"/>
            </a:srgbClr>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46"/>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
        <p:nvSpPr>
          <p:cNvPr id="375" name="Google Shape;375;p46"/>
          <p:cNvSpPr/>
          <p:nvPr/>
        </p:nvSpPr>
        <p:spPr>
          <a:xfrm>
            <a:off x="233766" y="323558"/>
            <a:ext cx="9438468" cy="6260122"/>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6" name="Google Shape;376;p46"/>
          <p:cNvSpPr/>
          <p:nvPr/>
        </p:nvSpPr>
        <p:spPr>
          <a:xfrm>
            <a:off x="1239127" y="1083213"/>
            <a:ext cx="7427741" cy="4740812"/>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7" name="Google Shape;377;p46"/>
          <p:cNvSpPr/>
          <p:nvPr/>
        </p:nvSpPr>
        <p:spPr>
          <a:xfrm>
            <a:off x="2863944" y="2106636"/>
            <a:ext cx="4178105" cy="2644727"/>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p47"/>
          <p:cNvPicPr preferRelativeResize="0"/>
          <p:nvPr/>
        </p:nvPicPr>
        <p:blipFill rotWithShape="1">
          <a:blip r:embed="rId3">
            <a:alphaModFix/>
          </a:blip>
          <a:srcRect b="2920"/>
          <a:stretch/>
        </p:blipFill>
        <p:spPr>
          <a:xfrm>
            <a:off x="7365614" y="6408183"/>
            <a:ext cx="2306620" cy="315058"/>
          </a:xfrm>
          <a:prstGeom prst="rect">
            <a:avLst/>
          </a:prstGeom>
          <a:noFill/>
          <a:ln>
            <a:noFill/>
          </a:ln>
        </p:spPr>
      </p:pic>
      <p:sp>
        <p:nvSpPr>
          <p:cNvPr id="383" name="Google Shape;383;p47"/>
          <p:cNvSpPr/>
          <p:nvPr/>
        </p:nvSpPr>
        <p:spPr>
          <a:xfrm>
            <a:off x="233766" y="323558"/>
            <a:ext cx="9438468" cy="6260122"/>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4" name="Google Shape;384;p47"/>
          <p:cNvSpPr/>
          <p:nvPr/>
        </p:nvSpPr>
        <p:spPr>
          <a:xfrm>
            <a:off x="1239127" y="1083213"/>
            <a:ext cx="7427741" cy="4740812"/>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5" name="Google Shape;385;p47"/>
          <p:cNvSpPr/>
          <p:nvPr/>
        </p:nvSpPr>
        <p:spPr>
          <a:xfrm>
            <a:off x="2863944" y="2106636"/>
            <a:ext cx="4178105" cy="2644727"/>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6" name="Google Shape;386;p47"/>
          <p:cNvSpPr/>
          <p:nvPr/>
        </p:nvSpPr>
        <p:spPr>
          <a:xfrm>
            <a:off x="3996393" y="2997003"/>
            <a:ext cx="1913205" cy="863992"/>
          </a:xfrm>
          <a:prstGeom prst="ellipse">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graphicFrame>
        <p:nvGraphicFramePr>
          <p:cNvPr id="122" name="Google Shape;122;p16"/>
          <p:cNvGraphicFramePr/>
          <p:nvPr>
            <p:extLst>
              <p:ext uri="{D42A27DB-BD31-4B8C-83A1-F6EECF244321}">
                <p14:modId xmlns:p14="http://schemas.microsoft.com/office/powerpoint/2010/main" val="3322058752"/>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1</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1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bunks</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One of a series of beds.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savouring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enjoy for a long time. </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grim</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Having a serious tone.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hubbub</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loud mixture of sound.</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trooped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walk somewhere in a group.</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escalator</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moving set of stairs.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herding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move people in a group.</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waspish</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Easily annoyed.</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1 Words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2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3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empty</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drizzle</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evacuated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sheepishly</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Showing embarrassment.</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crowd</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glimpse</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ran</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scattered</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graphicFrame>
        <p:nvGraphicFramePr>
          <p:cNvPr id="128" name="Google Shape;128;p17"/>
          <p:cNvGraphicFramePr/>
          <p:nvPr>
            <p:extLst>
              <p:ext uri="{D42A27DB-BD31-4B8C-83A1-F6EECF244321}">
                <p14:modId xmlns:p14="http://schemas.microsoft.com/office/powerpoint/2010/main" val="2734128966"/>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2</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15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erratic</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Moving or changing in ways that are not expected.</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monotony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Lack of variety and interest.</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vulnerable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Easily hurt.</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solemnly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Very serious in manner.</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marshalled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arrange with order.</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beckoned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signal with the hands.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inaudible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Impossible to hear.</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gaiters</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Cover to protect the lower leg.</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1 Words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2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Arial"/>
                          <a:cs typeface="Arial"/>
                          <a:sym typeface="Arial"/>
                        </a:rPr>
                        <a:t>Tier 3 Words</a:t>
                      </a:r>
                      <a:endParaRPr sz="1600" b="1">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noisy</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exhausted</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blackout</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intricate</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Having many parts. </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bend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reassurance</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enamel</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forget</a:t>
                      </a:r>
                      <a:endParaRPr>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presume</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registration</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graphicFrame>
        <p:nvGraphicFramePr>
          <p:cNvPr id="134" name="Google Shape;134;p18"/>
          <p:cNvGraphicFramePr/>
          <p:nvPr>
            <p:extLst>
              <p:ext uri="{D42A27DB-BD31-4B8C-83A1-F6EECF244321}">
                <p14:modId xmlns:p14="http://schemas.microsoft.com/office/powerpoint/2010/main" val="2365899703"/>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3</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34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prattling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talk for a long time.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rangy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Tall and thin.</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mottled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Mark with variable colour spots.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bemused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Thinking deeply.</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deliberately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In a planned way. </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gruff</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Rough or very serious.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skyline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Outline made by sky’s light.</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crump</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make a loud engine noise.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Arial"/>
                          <a:cs typeface="Arial"/>
                          <a:sym typeface="Arial"/>
                        </a:rPr>
                        <a:t>Tier 1 Words </a:t>
                      </a:r>
                      <a:endParaRPr sz="1600" b="1">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Arial"/>
                          <a:cs typeface="Arial"/>
                          <a:sym typeface="Arial"/>
                        </a:rPr>
                        <a:t>Tier 2 Words</a:t>
                      </a:r>
                      <a:endParaRPr sz="1600" b="1">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Arial"/>
                          <a:cs typeface="Arial"/>
                          <a:sym typeface="Arial"/>
                        </a:rPr>
                        <a:t>Tier 3 Words</a:t>
                      </a:r>
                      <a:endParaRPr sz="1600" b="1">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cleared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jolting</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lavatory</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inquisitive</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Tending to ask questions. </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late</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ruffled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gabled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right</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halting</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boiler</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graphicFrame>
        <p:nvGraphicFramePr>
          <p:cNvPr id="140" name="Google Shape;140;p19"/>
          <p:cNvGraphicFramePr/>
          <p:nvPr>
            <p:extLst>
              <p:ext uri="{D42A27DB-BD31-4B8C-83A1-F6EECF244321}">
                <p14:modId xmlns:p14="http://schemas.microsoft.com/office/powerpoint/2010/main" val="383087538"/>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4</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49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retracing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go back over.</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macintosh</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cloth used for rain coats.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clambered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climb in an awkward way.</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ushering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lead to a place.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reconcile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cause to become friendly.</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navigated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find the way.</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tor</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high hill with rocks.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optimism</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Expecting food fortune.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1 Words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2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3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coming</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vanished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plateau</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dejected</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Feeling sad.</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lights</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scrambled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barracks</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heard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sarcastic</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convoys</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graphicFrame>
        <p:nvGraphicFramePr>
          <p:cNvPr id="146" name="Google Shape;146;p20"/>
          <p:cNvGraphicFramePr/>
          <p:nvPr>
            <p:extLst>
              <p:ext uri="{D42A27DB-BD31-4B8C-83A1-F6EECF244321}">
                <p14:modId xmlns:p14="http://schemas.microsoft.com/office/powerpoint/2010/main" val="1951144573"/>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5</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FRIEND OR FOE</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Michael Morpurgo</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Fantasy Fiction</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u="none" strike="noStrike" cap="none">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u="none" strike="noStrike" cap="none">
                          <a:latin typeface="Hiragino Kaku Gothic Std W8" panose="020B0800000000000000" pitchFamily="34" charset="-128"/>
                          <a:ea typeface="Hiragino Kaku Gothic Std W8" panose="020B0800000000000000" pitchFamily="34" charset="-128"/>
                          <a:cs typeface="Arial"/>
                          <a:sym typeface="Arial"/>
                        </a:rPr>
                        <a:t>70 of 122</a:t>
                      </a:r>
                      <a:endParaRPr sz="105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instinct</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Desire to act in a certain way. </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preened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act in a way showing pride.</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impetuous</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Acting or done quickly and without thought.</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conceded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accept.</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devoured</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quickly eat everything.</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drone</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deep continuous sound.</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bracken</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type of large plant.</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cowered</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move back due to fear.</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1 Words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2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3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damp</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captured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biplane</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defiantly</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In a opposing manner.</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fast</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interrupt</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Luftwaffe</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laughed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rigid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airmen</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graphicFrame>
        <p:nvGraphicFramePr>
          <p:cNvPr id="152" name="Google Shape;152;p21"/>
          <p:cNvGraphicFramePr/>
          <p:nvPr>
            <p:extLst>
              <p:ext uri="{D42A27DB-BD31-4B8C-83A1-F6EECF244321}">
                <p14:modId xmlns:p14="http://schemas.microsoft.com/office/powerpoint/2010/main" val="2661083062"/>
              </p:ext>
            </p:extLst>
          </p:nvPr>
        </p:nvGraphicFramePr>
        <p:xfrm>
          <a:off x="127000" y="160866"/>
          <a:ext cx="9639275" cy="6544775"/>
        </p:xfrm>
        <a:graphic>
          <a:graphicData uri="http://schemas.openxmlformats.org/drawingml/2006/table">
            <a:tbl>
              <a:tblPr firstRow="1" bandRow="1">
                <a:noFill/>
                <a:tableStyleId>{D2FFCBFB-F8B8-4BA0-AD47-B52D48B6508B}</a:tableStyleId>
              </a:tblPr>
              <a:tblGrid>
                <a:gridCol w="465900">
                  <a:extLst>
                    <a:ext uri="{9D8B030D-6E8A-4147-A177-3AD203B41FA5}">
                      <a16:colId xmlns:a16="http://schemas.microsoft.com/office/drawing/2014/main" val="20000"/>
                    </a:ext>
                  </a:extLst>
                </a:gridCol>
                <a:gridCol w="1950450">
                  <a:extLst>
                    <a:ext uri="{9D8B030D-6E8A-4147-A177-3AD203B41FA5}">
                      <a16:colId xmlns:a16="http://schemas.microsoft.com/office/drawing/2014/main" val="20001"/>
                    </a:ext>
                  </a:extLst>
                </a:gridCol>
                <a:gridCol w="2083550">
                  <a:extLst>
                    <a:ext uri="{9D8B030D-6E8A-4147-A177-3AD203B41FA5}">
                      <a16:colId xmlns:a16="http://schemas.microsoft.com/office/drawing/2014/main" val="20002"/>
                    </a:ext>
                  </a:extLst>
                </a:gridCol>
                <a:gridCol w="241600">
                  <a:extLst>
                    <a:ext uri="{9D8B030D-6E8A-4147-A177-3AD203B41FA5}">
                      <a16:colId xmlns:a16="http://schemas.microsoft.com/office/drawing/2014/main" val="20003"/>
                    </a:ext>
                  </a:extLst>
                </a:gridCol>
                <a:gridCol w="1417725">
                  <a:extLst>
                    <a:ext uri="{9D8B030D-6E8A-4147-A177-3AD203B41FA5}">
                      <a16:colId xmlns:a16="http://schemas.microsoft.com/office/drawing/2014/main" val="20004"/>
                    </a:ext>
                  </a:extLst>
                </a:gridCol>
                <a:gridCol w="822725">
                  <a:extLst>
                    <a:ext uri="{9D8B030D-6E8A-4147-A177-3AD203B41FA5}">
                      <a16:colId xmlns:a16="http://schemas.microsoft.com/office/drawing/2014/main" val="20005"/>
                    </a:ext>
                  </a:extLst>
                </a:gridCol>
                <a:gridCol w="653675">
                  <a:extLst>
                    <a:ext uri="{9D8B030D-6E8A-4147-A177-3AD203B41FA5}">
                      <a16:colId xmlns:a16="http://schemas.microsoft.com/office/drawing/2014/main" val="20006"/>
                    </a:ext>
                  </a:extLst>
                </a:gridCol>
                <a:gridCol w="2003650">
                  <a:extLst>
                    <a:ext uri="{9D8B030D-6E8A-4147-A177-3AD203B41FA5}">
                      <a16:colId xmlns:a16="http://schemas.microsoft.com/office/drawing/2014/main" val="20007"/>
                    </a:ext>
                  </a:extLst>
                </a:gridCol>
              </a:tblGrid>
              <a:tr h="513975">
                <a:tc rowSpan="2" gridSpan="2">
                  <a:txBody>
                    <a:bodyPr/>
                    <a:lstStyle/>
                    <a:p>
                      <a:pPr marL="0" marR="0" lvl="0" indent="0" algn="ctr" rtl="0">
                        <a:spcBef>
                          <a:spcPts val="0"/>
                        </a:spcBef>
                        <a:spcAft>
                          <a:spcPts val="0"/>
                        </a:spcAft>
                        <a:buNone/>
                      </a:pPr>
                      <a:r>
                        <a:rPr lang="en-US" sz="2400" u="none" strike="noStrike" cap="none">
                          <a:solidFill>
                            <a:srgbClr val="FF0000"/>
                          </a:solidFill>
                          <a:latin typeface="Hiragino Kaku Gothic Std W8" panose="020B0800000000000000" pitchFamily="34" charset="-128"/>
                          <a:ea typeface="Hiragino Kaku Gothic Std W8" panose="020B0800000000000000" pitchFamily="34" charset="-128"/>
                          <a:cs typeface="Arial"/>
                          <a:sym typeface="Arial"/>
                        </a:rPr>
                        <a:t>Chapter 6</a:t>
                      </a:r>
                      <a:endParaRPr>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endParaRPr sz="2400" u="none" strike="noStrike" cap="none">
                        <a:solidFill>
                          <a:schemeClr val="dk1"/>
                        </a:solidFill>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2" hMerge="1">
                  <a:txBody>
                    <a:bodyPr/>
                    <a:lstStyle/>
                    <a:p>
                      <a:endParaRPr lang="en-US"/>
                    </a:p>
                  </a:txBody>
                  <a:tcPr/>
                </a:tc>
                <a:tc>
                  <a:txBody>
                    <a:bodyPr/>
                    <a:lstStyle/>
                    <a:p>
                      <a:pPr marL="0" marR="0" lvl="0" indent="0" algn="ctr" rtl="0">
                        <a:spcBef>
                          <a:spcPts val="0"/>
                        </a:spcBef>
                        <a:spcAft>
                          <a:spcPts val="0"/>
                        </a:spcAft>
                        <a:buNone/>
                      </a:pPr>
                      <a:r>
                        <a:rPr lang="en-US" sz="1050" b="0" u="none" strike="noStrike" cap="none" dirty="0">
                          <a:solidFill>
                            <a:srgbClr val="FF0000"/>
                          </a:solidFill>
                          <a:latin typeface="Hiragino Kaku Gothic Std W8" panose="020B0800000000000000" pitchFamily="34" charset="-128"/>
                          <a:ea typeface="Hiragino Kaku Gothic Std W8" panose="020B0800000000000000" pitchFamily="34" charset="-128"/>
                          <a:cs typeface="Arial"/>
                          <a:sym typeface="Arial"/>
                        </a:rPr>
                        <a:t>Title:</a:t>
                      </a:r>
                      <a:endParaRPr b="0"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b="0" u="none" strike="noStrike" cap="none" dirty="0">
                          <a:latin typeface="Hiragino Kaku Gothic Std W8" panose="020B0800000000000000" pitchFamily="34" charset="-128"/>
                          <a:ea typeface="Hiragino Kaku Gothic Std W8" panose="020B0800000000000000" pitchFamily="34" charset="-128"/>
                          <a:cs typeface="Arial"/>
                          <a:sym typeface="Arial"/>
                        </a:rPr>
                        <a:t>FRIEND OR FOE</a:t>
                      </a:r>
                      <a:endParaRPr b="0"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None/>
                      </a:pPr>
                      <a:r>
                        <a:rPr lang="en-US" sz="1050" b="0" u="none" strike="noStrike" cap="none" dirty="0">
                          <a:solidFill>
                            <a:srgbClr val="FF0000"/>
                          </a:solidFill>
                          <a:latin typeface="Hiragino Kaku Gothic Std W8" panose="020B0800000000000000" pitchFamily="34" charset="-128"/>
                          <a:ea typeface="Hiragino Kaku Gothic Std W8" panose="020B0800000000000000" pitchFamily="34" charset="-128"/>
                          <a:cs typeface="Arial"/>
                          <a:sym typeface="Arial"/>
                        </a:rPr>
                        <a:t>Author:</a:t>
                      </a:r>
                      <a:endParaRPr b="0"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b="0" u="none" strike="noStrike" cap="none" dirty="0">
                          <a:latin typeface="Hiragino Kaku Gothic Std W8" panose="020B0800000000000000" pitchFamily="34" charset="-128"/>
                          <a:ea typeface="Hiragino Kaku Gothic Std W8" panose="020B0800000000000000" pitchFamily="34" charset="-128"/>
                          <a:cs typeface="Arial"/>
                          <a:sym typeface="Arial"/>
                        </a:rPr>
                        <a:t>Michael Morpurgo</a:t>
                      </a:r>
                      <a:endParaRPr b="0"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050" b="0" u="none" strike="noStrike" cap="none" dirty="0">
                          <a:solidFill>
                            <a:srgbClr val="FF0000"/>
                          </a:solidFill>
                          <a:latin typeface="Hiragino Kaku Gothic Std W8" panose="020B0800000000000000" pitchFamily="34" charset="-128"/>
                          <a:ea typeface="Hiragino Kaku Gothic Std W8" panose="020B0800000000000000" pitchFamily="34" charset="-128"/>
                          <a:cs typeface="Arial"/>
                          <a:sym typeface="Arial"/>
                        </a:rPr>
                        <a:t>Genre:</a:t>
                      </a:r>
                      <a:endParaRPr b="0"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b="0" u="none" strike="noStrike" cap="none" dirty="0">
                          <a:latin typeface="Hiragino Kaku Gothic Std W8" panose="020B0800000000000000" pitchFamily="34" charset="-128"/>
                          <a:ea typeface="Hiragino Kaku Gothic Std W8" panose="020B0800000000000000" pitchFamily="34" charset="-128"/>
                          <a:cs typeface="Arial"/>
                          <a:sym typeface="Arial"/>
                        </a:rPr>
                        <a:t>Fantasy Fiction</a:t>
                      </a:r>
                      <a:endParaRPr b="0"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ctr" rtl="0">
                        <a:spcBef>
                          <a:spcPts val="0"/>
                        </a:spcBef>
                        <a:spcAft>
                          <a:spcPts val="0"/>
                        </a:spcAft>
                        <a:buNone/>
                      </a:pPr>
                      <a:r>
                        <a:rPr lang="en-US" sz="1050" b="0" u="none" strike="noStrike" cap="none" dirty="0">
                          <a:solidFill>
                            <a:srgbClr val="00B050"/>
                          </a:solidFill>
                          <a:latin typeface="Hiragino Kaku Gothic Std W8" panose="020B0800000000000000" pitchFamily="34" charset="-128"/>
                          <a:ea typeface="Hiragino Kaku Gothic Std W8" panose="020B0800000000000000" pitchFamily="34" charset="-128"/>
                          <a:cs typeface="Arial"/>
                          <a:sym typeface="Arial"/>
                        </a:rPr>
                        <a:t>Chapter Count:</a:t>
                      </a:r>
                      <a:endParaRPr b="0" dirty="0">
                        <a:latin typeface="Hiragino Kaku Gothic Std W8" panose="020B0800000000000000" pitchFamily="34" charset="-128"/>
                        <a:ea typeface="Hiragino Kaku Gothic Std W8" panose="020B0800000000000000" pitchFamily="34" charset="-128"/>
                      </a:endParaRPr>
                    </a:p>
                    <a:p>
                      <a:pPr marL="0" marR="0" lvl="0" indent="0" algn="ctr" rtl="0">
                        <a:spcBef>
                          <a:spcPts val="0"/>
                        </a:spcBef>
                        <a:spcAft>
                          <a:spcPts val="0"/>
                        </a:spcAft>
                        <a:buNone/>
                      </a:pPr>
                      <a:r>
                        <a:rPr lang="en-US" sz="1050" b="0" u="none" strike="noStrike" cap="none" dirty="0">
                          <a:latin typeface="Hiragino Kaku Gothic Std W8" panose="020B0800000000000000" pitchFamily="34" charset="-128"/>
                          <a:ea typeface="Hiragino Kaku Gothic Std W8" panose="020B0800000000000000" pitchFamily="34" charset="-128"/>
                          <a:cs typeface="Arial"/>
                          <a:sym typeface="Arial"/>
                        </a:rPr>
                        <a:t>87 of 122</a:t>
                      </a:r>
                      <a:endParaRPr sz="1050" b="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13975">
                <a:tc gridSpan="2" vMerge="1">
                  <a:txBody>
                    <a:bodyPr/>
                    <a:lstStyle/>
                    <a:p>
                      <a:endParaRPr lang="en-US"/>
                    </a:p>
                  </a:txBody>
                  <a:tcPr/>
                </a:tc>
                <a:tc hMerge="1" vMerge="1">
                  <a:txBody>
                    <a:bodyPr/>
                    <a:lstStyle/>
                    <a:p>
                      <a:endParaRPr lang="en-US"/>
                    </a:p>
                  </a:txBody>
                  <a:tcPr/>
                </a:tc>
                <a:tc gridSpan="6">
                  <a:txBody>
                    <a:bodyPr/>
                    <a:lstStyle/>
                    <a:p>
                      <a:pPr marL="0" marR="0" lvl="0" indent="0" algn="ctr" rtl="0">
                        <a:spcBef>
                          <a:spcPts val="0"/>
                        </a:spcBef>
                        <a:spcAft>
                          <a:spcPts val="0"/>
                        </a:spcAft>
                        <a:buNone/>
                      </a:pPr>
                      <a:r>
                        <a:rPr lang="en-US" sz="1800" u="none" strike="noStrike" cap="none" dirty="0">
                          <a:latin typeface="Hiragino Kaku Gothic Std W8" panose="020B0800000000000000" pitchFamily="34" charset="-128"/>
                          <a:ea typeface="Hiragino Kaku Gothic Std W8" panose="020B0800000000000000" pitchFamily="34" charset="-128"/>
                          <a:cs typeface="Arial"/>
                          <a:sym typeface="Arial"/>
                        </a:rPr>
                        <a:t>Meaning of the word in context.</a:t>
                      </a:r>
                      <a:endParaRPr dirty="0">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1</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instinctively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Without thinking.</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2</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slops</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Soft wet food.</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3</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caper</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An illegal activity.</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4</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sullen</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Used to describe a sad person.</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5</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speculating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think and make guesses.</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6</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whisky</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A type of alcohol.</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7</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a:latin typeface="Hiragino Kaku Gothic Std W8" panose="020B0800000000000000" pitchFamily="34" charset="-128"/>
                          <a:ea typeface="Hiragino Kaku Gothic Std W8" panose="020B0800000000000000" pitchFamily="34" charset="-128"/>
                          <a:cs typeface="Arial"/>
                          <a:sym typeface="Arial"/>
                        </a:rPr>
                        <a:t>clutching</a:t>
                      </a:r>
                      <a:endParaRPr sz="1200" u="none" strike="noStrike" cap="none">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a:latin typeface="Gill Sans"/>
                          <a:ea typeface="Gill Sans"/>
                          <a:cs typeface="Gill Sans"/>
                          <a:sym typeface="Gill Sans"/>
                        </a:rPr>
                        <a:t>To hold onto something.</a:t>
                      </a:r>
                      <a:endParaRPr sz="1400" u="none" strike="noStrike" cap="none">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13975">
                <a:tc>
                  <a:txBody>
                    <a:bodyPr/>
                    <a:lstStyle/>
                    <a:p>
                      <a:pPr marL="0" marR="0" lvl="0" indent="0" algn="ctr" rtl="0">
                        <a:spcBef>
                          <a:spcPts val="0"/>
                        </a:spcBef>
                        <a:spcAft>
                          <a:spcPts val="0"/>
                        </a:spcAft>
                        <a:buNone/>
                      </a:pPr>
                      <a:r>
                        <a:rPr lang="en-US" sz="1800" u="none" strike="noStrike" cap="none">
                          <a:latin typeface="Hiragino Kaku Gothic Std W8" panose="020B0800000000000000" pitchFamily="34" charset="-128"/>
                          <a:ea typeface="Hiragino Kaku Gothic Std W8" panose="020B0800000000000000" pitchFamily="34" charset="-128"/>
                          <a:cs typeface="Arial"/>
                          <a:sym typeface="Arial"/>
                        </a:rPr>
                        <a:t>8</a:t>
                      </a:r>
                      <a:endParaRPr>
                        <a:latin typeface="Hiragino Kaku Gothic Std W8" panose="020B0800000000000000" pitchFamily="34" charset="-128"/>
                        <a:ea typeface="Hiragino Kaku Gothic Std W8" panose="020B0800000000000000" pitchFamily="34" charset="-128"/>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1200" u="none" strike="noStrike" cap="none" dirty="0">
                          <a:latin typeface="Hiragino Kaku Gothic Std W8" panose="020B0800000000000000" pitchFamily="34" charset="-128"/>
                          <a:ea typeface="Hiragino Kaku Gothic Std W8" panose="020B0800000000000000" pitchFamily="34" charset="-128"/>
                          <a:cs typeface="Arial"/>
                          <a:sym typeface="Arial"/>
                        </a:rPr>
                        <a:t>granite</a:t>
                      </a:r>
                      <a:endParaRPr sz="1200" u="none" strike="noStrike" cap="none" dirty="0">
                        <a:latin typeface="Hiragino Kaku Gothic Std W8" panose="020B0800000000000000" pitchFamily="34" charset="-128"/>
                        <a:ea typeface="Hiragino Kaku Gothic Std W8" panose="020B0800000000000000" pitchFamily="34" charset="-128"/>
                        <a:cs typeface="Arial"/>
                        <a:sym typeface="Arial"/>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gridSpan="6">
                  <a:txBody>
                    <a:bodyPr/>
                    <a:lstStyle/>
                    <a:p>
                      <a:pPr marL="0" marR="0" lvl="0" indent="0" algn="ctr" rtl="0">
                        <a:spcBef>
                          <a:spcPts val="0"/>
                        </a:spcBef>
                        <a:spcAft>
                          <a:spcPts val="0"/>
                        </a:spcAft>
                        <a:buNone/>
                      </a:pPr>
                      <a:r>
                        <a:rPr lang="en-US" sz="1400" u="none" strike="noStrike" cap="none" dirty="0">
                          <a:latin typeface="Gill Sans"/>
                          <a:ea typeface="Gill Sans"/>
                          <a:cs typeface="Gill Sans"/>
                          <a:sym typeface="Gill Sans"/>
                        </a:rPr>
                        <a:t>A very hard type of rock.</a:t>
                      </a:r>
                      <a:endParaRPr sz="1400" u="none" strike="noStrike" cap="none" dirty="0">
                        <a:latin typeface="Gill Sans"/>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7075">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1 Words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Tier 2 Words</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a:solidFill>
                            <a:srgbClr val="0070C0"/>
                          </a:solidFill>
                          <a:latin typeface="Gill Sans MT" panose="020B0502020104020203" pitchFamily="34" charset="77"/>
                          <a:ea typeface="Arial"/>
                          <a:cs typeface="Arial"/>
                          <a:sym typeface="Arial"/>
                        </a:rPr>
                        <a:t>Tier 3 Words</a:t>
                      </a:r>
                      <a:endParaRPr sz="1600" b="1">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b="1" u="none" strike="noStrike" cap="none" dirty="0">
                          <a:solidFill>
                            <a:srgbClr val="0070C0"/>
                          </a:solidFill>
                          <a:latin typeface="Gill Sans MT" panose="020B0502020104020203" pitchFamily="34" charset="77"/>
                          <a:ea typeface="Arial"/>
                          <a:cs typeface="Arial"/>
                          <a:sym typeface="Arial"/>
                        </a:rPr>
                        <a:t>Word of the Chapter </a:t>
                      </a:r>
                      <a:endParaRPr sz="1600" b="1" dirty="0">
                        <a:latin typeface="Gill Sans MT" panose="020B0502020104020203" pitchFamily="34" charset="77"/>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10"/>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looked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victory</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dirty="0">
                          <a:latin typeface="Gill Sans MT" panose="020B0502020104020203" pitchFamily="34" charset="77"/>
                          <a:ea typeface="Gill Sans"/>
                          <a:cs typeface="Gill Sans"/>
                          <a:sym typeface="Gill Sans"/>
                        </a:rPr>
                        <a:t>granite</a:t>
                      </a: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rowSpan="3" gridSpan="2">
                  <a:txBody>
                    <a:bodyPr/>
                    <a:lstStyle/>
                    <a:p>
                      <a:pPr marL="0" marR="0" lvl="0" indent="0" algn="ctr" rtl="0">
                        <a:spcBef>
                          <a:spcPts val="0"/>
                        </a:spcBef>
                        <a:spcAft>
                          <a:spcPts val="0"/>
                        </a:spcAft>
                        <a:buNone/>
                      </a:pPr>
                      <a:r>
                        <a:rPr lang="en-US" sz="1400" b="0" u="none" strike="noStrike" cap="none" dirty="0">
                          <a:solidFill>
                            <a:srgbClr val="FF0000"/>
                          </a:solidFill>
                          <a:latin typeface="Gill Sans MT" panose="020B0502020104020203" pitchFamily="34" charset="77"/>
                          <a:ea typeface="Gill Sans"/>
                          <a:cs typeface="Gill Sans"/>
                          <a:sym typeface="Gill Sans"/>
                        </a:rPr>
                        <a:t>agitatedly</a:t>
                      </a:r>
                      <a:r>
                        <a:rPr lang="en-US" sz="1400" u="none" strike="noStrike" cap="none" dirty="0">
                          <a:solidFill>
                            <a:srgbClr val="FF0000"/>
                          </a:solidFill>
                          <a:latin typeface="Gill Sans MT" panose="020B0502020104020203" pitchFamily="34" charset="77"/>
                          <a:ea typeface="Gill Sans"/>
                          <a:cs typeface="Gill Sans"/>
                          <a:sym typeface="Gill Sans"/>
                        </a:rPr>
                        <a:t> – </a:t>
                      </a:r>
                      <a:r>
                        <a:rPr lang="en-US" sz="1400" u="none" strike="noStrike" cap="none" dirty="0">
                          <a:solidFill>
                            <a:schemeClr val="dk1"/>
                          </a:solidFill>
                          <a:latin typeface="Gill Sans MT" panose="020B0502020104020203" pitchFamily="34" charset="77"/>
                          <a:ea typeface="Gill Sans"/>
                          <a:cs typeface="Gill Sans"/>
                          <a:sym typeface="Gill Sans"/>
                        </a:rPr>
                        <a:t>Having troubled emotions.</a:t>
                      </a:r>
                      <a:endParaRPr sz="1400" u="none" strike="noStrike" cap="none" dirty="0">
                        <a:solidFill>
                          <a:srgbClr val="FF0000"/>
                        </a:solidFill>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rowSpan="3" hMerge="1">
                  <a:txBody>
                    <a:bodyPr/>
                    <a:lstStyle/>
                    <a:p>
                      <a:endParaRPr lang="en-US"/>
                    </a:p>
                  </a:txBody>
                  <a:tcPr/>
                </a:tc>
                <a:extLst>
                  <a:ext uri="{0D108BD9-81ED-4DB2-BD59-A6C34878D82A}">
                    <a16:rowId xmlns:a16="http://schemas.microsoft.com/office/drawing/2014/main" val="10011"/>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wrong</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cunning</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2"/>
                  </a:ext>
                </a:extLst>
              </a:tr>
              <a:tr h="342650">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told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r>
                        <a:rPr lang="en-US" sz="1400" u="none" strike="noStrike" cap="none">
                          <a:latin typeface="Gill Sans MT" panose="020B0502020104020203" pitchFamily="34" charset="77"/>
                          <a:ea typeface="Gill Sans"/>
                          <a:cs typeface="Gill Sans"/>
                          <a:sym typeface="Gill Sans"/>
                        </a:rPr>
                        <a:t>drained</a:t>
                      </a:r>
                      <a:endParaRPr sz="1400" u="none" strike="noStrike" cap="none">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ctr" rtl="0">
                        <a:spcBef>
                          <a:spcPts val="0"/>
                        </a:spcBef>
                        <a:spcAft>
                          <a:spcPts val="0"/>
                        </a:spcAft>
                        <a:buNone/>
                      </a:pPr>
                      <a:endParaRPr sz="1400" u="none" strike="noStrike" cap="none" dirty="0">
                        <a:latin typeface="Gill Sans MT" panose="020B0502020104020203" pitchFamily="34" charset="77"/>
                        <a:ea typeface="Gill Sans"/>
                        <a:cs typeface="Gill Sans"/>
                        <a:sym typeface="Gill Sans"/>
                      </a:endParaRPr>
                    </a:p>
                  </a:txBody>
                  <a:tcPr marL="91450" marR="91450" marT="45725" marB="457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1783</Words>
  <Application>Microsoft Macintosh PowerPoint</Application>
  <PresentationFormat>A4 Paper (210x297 mm)</PresentationFormat>
  <Paragraphs>540</Paragraphs>
  <Slides>35</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Gill Sans MT</vt:lpstr>
      <vt:lpstr>Calibri</vt:lpstr>
      <vt:lpstr>Arial</vt:lpstr>
      <vt:lpstr>Hiragino Kaku Gothic Std W8</vt:lpstr>
      <vt:lpstr>Gill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dc:creator>
  <cp:lastModifiedBy>Microsoft Office User</cp:lastModifiedBy>
  <cp:revision>5</cp:revision>
  <dcterms:modified xsi:type="dcterms:W3CDTF">2019-07-14T16:18:37Z</dcterms:modified>
</cp:coreProperties>
</file>