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3"/>
  </p:notesMasterIdLst>
  <p:sldIdLst>
    <p:sldId id="478" r:id="rId2"/>
    <p:sldId id="256" r:id="rId3"/>
    <p:sldId id="277" r:id="rId4"/>
    <p:sldId id="267" r:id="rId5"/>
    <p:sldId id="327" r:id="rId6"/>
    <p:sldId id="329" r:id="rId7"/>
    <p:sldId id="330" r:id="rId8"/>
    <p:sldId id="331" r:id="rId9"/>
    <p:sldId id="289" r:id="rId10"/>
    <p:sldId id="279" r:id="rId11"/>
    <p:sldId id="285" r:id="rId12"/>
    <p:sldId id="280" r:id="rId13"/>
    <p:sldId id="282" r:id="rId14"/>
    <p:sldId id="283" r:id="rId15"/>
    <p:sldId id="284" r:id="rId16"/>
    <p:sldId id="318" r:id="rId17"/>
    <p:sldId id="319" r:id="rId18"/>
    <p:sldId id="320" r:id="rId19"/>
    <p:sldId id="307" r:id="rId20"/>
    <p:sldId id="308" r:id="rId21"/>
    <p:sldId id="309" r:id="rId22"/>
    <p:sldId id="296" r:id="rId23"/>
    <p:sldId id="297" r:id="rId24"/>
    <p:sldId id="298" r:id="rId25"/>
    <p:sldId id="299" r:id="rId26"/>
    <p:sldId id="300" r:id="rId27"/>
    <p:sldId id="313" r:id="rId28"/>
    <p:sldId id="314" r:id="rId29"/>
    <p:sldId id="315" r:id="rId30"/>
    <p:sldId id="316" r:id="rId31"/>
    <p:sldId id="317" r:id="rId32"/>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88C"/>
    <a:srgbClr val="EFFFE5"/>
    <a:srgbClr val="E1EEFB"/>
    <a:srgbClr val="C92605"/>
    <a:srgbClr val="F2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69"/>
    <p:restoredTop sz="94646"/>
  </p:normalViewPr>
  <p:slideViewPr>
    <p:cSldViewPr snapToGrid="0" snapToObjects="1">
      <p:cViewPr varScale="1">
        <p:scale>
          <a:sx n="89" d="100"/>
          <a:sy n="89" d="100"/>
        </p:scale>
        <p:origin x="1432"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B66A32-FC76-DE47-B325-93C88F8C53E5}" type="doc">
      <dgm:prSet loTypeId="urn:microsoft.com/office/officeart/2005/8/layout/pyramid1" loCatId="" qsTypeId="urn:microsoft.com/office/officeart/2005/8/quickstyle/simple3" qsCatId="simple" csTypeId="urn:microsoft.com/office/officeart/2005/8/colors/colorful1" csCatId="colorful" phldr="1"/>
      <dgm:spPr/>
    </dgm:pt>
    <dgm:pt modelId="{8079484D-C1D4-4D4E-9905-FFDA43669E91}">
      <dgm:prSet phldrT="[Text]" custT="1"/>
      <dgm:spPr/>
      <dgm:t>
        <a:bodyPr anchor="b"/>
        <a:lstStyle/>
        <a:p>
          <a:r>
            <a:rPr lang="en-US" sz="1400" dirty="0">
              <a:latin typeface="Hiragino Kaku Gothic Std W8" panose="020B0800000000000000" pitchFamily="34" charset="-128"/>
              <a:ea typeface="Hiragino Kaku Gothic Std W8" panose="020B0800000000000000" pitchFamily="34" charset="-128"/>
            </a:rPr>
            <a:t>Tier 3</a:t>
          </a:r>
        </a:p>
      </dgm:t>
    </dgm:pt>
    <dgm:pt modelId="{529BF163-AAA9-B940-A410-9B05F4BF90CF}" type="parTrans" cxnId="{74E8D33D-3F72-354B-A641-3F01F426D06B}">
      <dgm:prSet/>
      <dgm:spPr/>
      <dgm:t>
        <a:bodyPr/>
        <a:lstStyle/>
        <a:p>
          <a:endParaRPr lang="en-US"/>
        </a:p>
      </dgm:t>
    </dgm:pt>
    <dgm:pt modelId="{8702549B-F201-5E46-A2FF-E78F303B16B5}" type="sibTrans" cxnId="{74E8D33D-3F72-354B-A641-3F01F426D06B}">
      <dgm:prSet/>
      <dgm:spPr/>
      <dgm:t>
        <a:bodyPr/>
        <a:lstStyle/>
        <a:p>
          <a:endParaRPr lang="en-US"/>
        </a:p>
      </dgm:t>
    </dgm:pt>
    <dgm:pt modelId="{8186B68B-635F-414B-BF83-280296388646}">
      <dgm:prSet phldrT="[Text]" custT="1"/>
      <dgm:spPr/>
      <dgm:t>
        <a:bodyPr anchor="b"/>
        <a:lstStyle/>
        <a:p>
          <a:r>
            <a:rPr lang="en-US" sz="1800" dirty="0">
              <a:latin typeface="Hiragino Kaku Gothic Std W8" panose="020B0800000000000000" pitchFamily="34" charset="-128"/>
              <a:ea typeface="Hiragino Kaku Gothic Std W8" panose="020B0800000000000000" pitchFamily="34" charset="-128"/>
            </a:rPr>
            <a:t>Tier 2</a:t>
          </a:r>
        </a:p>
      </dgm:t>
    </dgm:pt>
    <dgm:pt modelId="{2F7BAF1C-F8AA-5147-A4C9-34B4A24B5B28}" type="parTrans" cxnId="{C9DD46BB-52FA-7142-A971-3C27DE4FD038}">
      <dgm:prSet/>
      <dgm:spPr/>
      <dgm:t>
        <a:bodyPr/>
        <a:lstStyle/>
        <a:p>
          <a:endParaRPr lang="en-US"/>
        </a:p>
      </dgm:t>
    </dgm:pt>
    <dgm:pt modelId="{77AEC99D-1526-274F-B757-0181326C83D0}" type="sibTrans" cxnId="{C9DD46BB-52FA-7142-A971-3C27DE4FD038}">
      <dgm:prSet/>
      <dgm:spPr/>
      <dgm:t>
        <a:bodyPr/>
        <a:lstStyle/>
        <a:p>
          <a:endParaRPr lang="en-US"/>
        </a:p>
      </dgm:t>
    </dgm:pt>
    <dgm:pt modelId="{C1883603-7DFD-E147-A9F3-9E174B13AB5B}">
      <dgm:prSet phldrT="[Text]" custT="1"/>
      <dgm:spPr/>
      <dgm:t>
        <a:bodyPr anchor="b"/>
        <a:lstStyle/>
        <a:p>
          <a:r>
            <a:rPr lang="en-US" sz="2400" dirty="0">
              <a:latin typeface="Hiragino Kaku Gothic Std W8" panose="020B0800000000000000" pitchFamily="34" charset="-128"/>
              <a:ea typeface="Hiragino Kaku Gothic Std W8" panose="020B0800000000000000" pitchFamily="34" charset="-128"/>
            </a:rPr>
            <a:t>Tier 1</a:t>
          </a:r>
        </a:p>
      </dgm:t>
    </dgm:pt>
    <dgm:pt modelId="{F6621AB1-5ED8-9944-9B11-AF54F5813350}" type="parTrans" cxnId="{962D1729-19BB-5442-9543-4DBD659B23F8}">
      <dgm:prSet/>
      <dgm:spPr/>
      <dgm:t>
        <a:bodyPr/>
        <a:lstStyle/>
        <a:p>
          <a:endParaRPr lang="en-US"/>
        </a:p>
      </dgm:t>
    </dgm:pt>
    <dgm:pt modelId="{B501D039-B337-474B-8097-51901DC9A71A}" type="sibTrans" cxnId="{962D1729-19BB-5442-9543-4DBD659B23F8}">
      <dgm:prSet/>
      <dgm:spPr/>
      <dgm:t>
        <a:bodyPr/>
        <a:lstStyle/>
        <a:p>
          <a:endParaRPr lang="en-US"/>
        </a:p>
      </dgm:t>
    </dgm:pt>
    <dgm:pt modelId="{F6ED92B1-FE78-A842-B7F8-E24CE0612EB8}" type="pres">
      <dgm:prSet presAssocID="{CCB66A32-FC76-DE47-B325-93C88F8C53E5}" presName="Name0" presStyleCnt="0">
        <dgm:presLayoutVars>
          <dgm:dir/>
          <dgm:animLvl val="lvl"/>
          <dgm:resizeHandles val="exact"/>
        </dgm:presLayoutVars>
      </dgm:prSet>
      <dgm:spPr/>
    </dgm:pt>
    <dgm:pt modelId="{42C15116-523D-1C49-B971-FB304F7BDCB5}" type="pres">
      <dgm:prSet presAssocID="{8079484D-C1D4-4D4E-9905-FFDA43669E91}" presName="Name8" presStyleCnt="0"/>
      <dgm:spPr/>
    </dgm:pt>
    <dgm:pt modelId="{49304E94-EA11-EE46-91D1-DC3906E13B26}" type="pres">
      <dgm:prSet presAssocID="{8079484D-C1D4-4D4E-9905-FFDA43669E91}" presName="level" presStyleLbl="node1" presStyleIdx="0" presStyleCnt="3">
        <dgm:presLayoutVars>
          <dgm:chMax val="1"/>
          <dgm:bulletEnabled val="1"/>
        </dgm:presLayoutVars>
      </dgm:prSet>
      <dgm:spPr/>
    </dgm:pt>
    <dgm:pt modelId="{E7A2E212-64A7-F44D-8506-B50154612B40}" type="pres">
      <dgm:prSet presAssocID="{8079484D-C1D4-4D4E-9905-FFDA43669E91}" presName="levelTx" presStyleLbl="revTx" presStyleIdx="0" presStyleCnt="0">
        <dgm:presLayoutVars>
          <dgm:chMax val="1"/>
          <dgm:bulletEnabled val="1"/>
        </dgm:presLayoutVars>
      </dgm:prSet>
      <dgm:spPr/>
    </dgm:pt>
    <dgm:pt modelId="{93F883E4-28FA-9D47-B673-299EBB1C930D}" type="pres">
      <dgm:prSet presAssocID="{8186B68B-635F-414B-BF83-280296388646}" presName="Name8" presStyleCnt="0"/>
      <dgm:spPr/>
    </dgm:pt>
    <dgm:pt modelId="{EA6751DB-4947-EE47-96D1-34EE761A47A5}" type="pres">
      <dgm:prSet presAssocID="{8186B68B-635F-414B-BF83-280296388646}" presName="level" presStyleLbl="node1" presStyleIdx="1" presStyleCnt="3">
        <dgm:presLayoutVars>
          <dgm:chMax val="1"/>
          <dgm:bulletEnabled val="1"/>
        </dgm:presLayoutVars>
      </dgm:prSet>
      <dgm:spPr/>
    </dgm:pt>
    <dgm:pt modelId="{CFD51123-8145-B347-8995-464F91EA4685}" type="pres">
      <dgm:prSet presAssocID="{8186B68B-635F-414B-BF83-280296388646}" presName="levelTx" presStyleLbl="revTx" presStyleIdx="0" presStyleCnt="0">
        <dgm:presLayoutVars>
          <dgm:chMax val="1"/>
          <dgm:bulletEnabled val="1"/>
        </dgm:presLayoutVars>
      </dgm:prSet>
      <dgm:spPr/>
    </dgm:pt>
    <dgm:pt modelId="{BE84596C-54E9-BD4A-9F5D-E1363E9CCFF8}" type="pres">
      <dgm:prSet presAssocID="{C1883603-7DFD-E147-A9F3-9E174B13AB5B}" presName="Name8" presStyleCnt="0"/>
      <dgm:spPr/>
    </dgm:pt>
    <dgm:pt modelId="{691CD778-C6C9-0748-BF59-8EB223FB40EF}" type="pres">
      <dgm:prSet presAssocID="{C1883603-7DFD-E147-A9F3-9E174B13AB5B}" presName="level" presStyleLbl="node1" presStyleIdx="2" presStyleCnt="3">
        <dgm:presLayoutVars>
          <dgm:chMax val="1"/>
          <dgm:bulletEnabled val="1"/>
        </dgm:presLayoutVars>
      </dgm:prSet>
      <dgm:spPr/>
    </dgm:pt>
    <dgm:pt modelId="{DC912993-8C40-5E46-94D2-6FA00FB2A7FD}" type="pres">
      <dgm:prSet presAssocID="{C1883603-7DFD-E147-A9F3-9E174B13AB5B}" presName="levelTx" presStyleLbl="revTx" presStyleIdx="0" presStyleCnt="0">
        <dgm:presLayoutVars>
          <dgm:chMax val="1"/>
          <dgm:bulletEnabled val="1"/>
        </dgm:presLayoutVars>
      </dgm:prSet>
      <dgm:spPr/>
    </dgm:pt>
  </dgm:ptLst>
  <dgm:cxnLst>
    <dgm:cxn modelId="{6A623B14-729A-0647-91E0-3C7D0557DB07}" type="presOf" srcId="{CCB66A32-FC76-DE47-B325-93C88F8C53E5}" destId="{F6ED92B1-FE78-A842-B7F8-E24CE0612EB8}" srcOrd="0" destOrd="0" presId="urn:microsoft.com/office/officeart/2005/8/layout/pyramid1"/>
    <dgm:cxn modelId="{308A381B-CDBF-6D4C-82A1-72238ED0BFEA}" type="presOf" srcId="{8079484D-C1D4-4D4E-9905-FFDA43669E91}" destId="{49304E94-EA11-EE46-91D1-DC3906E13B26}" srcOrd="0" destOrd="0" presId="urn:microsoft.com/office/officeart/2005/8/layout/pyramid1"/>
    <dgm:cxn modelId="{25315B20-536E-A449-9A24-C2DBA927146F}" type="presOf" srcId="{C1883603-7DFD-E147-A9F3-9E174B13AB5B}" destId="{691CD778-C6C9-0748-BF59-8EB223FB40EF}" srcOrd="0" destOrd="0" presId="urn:microsoft.com/office/officeart/2005/8/layout/pyramid1"/>
    <dgm:cxn modelId="{962D1729-19BB-5442-9543-4DBD659B23F8}" srcId="{CCB66A32-FC76-DE47-B325-93C88F8C53E5}" destId="{C1883603-7DFD-E147-A9F3-9E174B13AB5B}" srcOrd="2" destOrd="0" parTransId="{F6621AB1-5ED8-9944-9B11-AF54F5813350}" sibTransId="{B501D039-B337-474B-8097-51901DC9A71A}"/>
    <dgm:cxn modelId="{74E8D33D-3F72-354B-A641-3F01F426D06B}" srcId="{CCB66A32-FC76-DE47-B325-93C88F8C53E5}" destId="{8079484D-C1D4-4D4E-9905-FFDA43669E91}" srcOrd="0" destOrd="0" parTransId="{529BF163-AAA9-B940-A410-9B05F4BF90CF}" sibTransId="{8702549B-F201-5E46-A2FF-E78F303B16B5}"/>
    <dgm:cxn modelId="{38188F97-82F0-6443-AB95-BA8D4A273CC1}" type="presOf" srcId="{8186B68B-635F-414B-BF83-280296388646}" destId="{EA6751DB-4947-EE47-96D1-34EE761A47A5}" srcOrd="0" destOrd="0" presId="urn:microsoft.com/office/officeart/2005/8/layout/pyramid1"/>
    <dgm:cxn modelId="{C9DD46BB-52FA-7142-A971-3C27DE4FD038}" srcId="{CCB66A32-FC76-DE47-B325-93C88F8C53E5}" destId="{8186B68B-635F-414B-BF83-280296388646}" srcOrd="1" destOrd="0" parTransId="{2F7BAF1C-F8AA-5147-A4C9-34B4A24B5B28}" sibTransId="{77AEC99D-1526-274F-B757-0181326C83D0}"/>
    <dgm:cxn modelId="{69477DD8-EDAC-EE49-BC07-891317E3BD97}" type="presOf" srcId="{8186B68B-635F-414B-BF83-280296388646}" destId="{CFD51123-8145-B347-8995-464F91EA4685}" srcOrd="1" destOrd="0" presId="urn:microsoft.com/office/officeart/2005/8/layout/pyramid1"/>
    <dgm:cxn modelId="{5C3CABE6-B7C0-D644-81BC-E6404ED28141}" type="presOf" srcId="{C1883603-7DFD-E147-A9F3-9E174B13AB5B}" destId="{DC912993-8C40-5E46-94D2-6FA00FB2A7FD}" srcOrd="1" destOrd="0" presId="urn:microsoft.com/office/officeart/2005/8/layout/pyramid1"/>
    <dgm:cxn modelId="{AA3CB3EA-57BC-AD4A-A204-0D300C85A07D}" type="presOf" srcId="{8079484D-C1D4-4D4E-9905-FFDA43669E91}" destId="{E7A2E212-64A7-F44D-8506-B50154612B40}" srcOrd="1" destOrd="0" presId="urn:microsoft.com/office/officeart/2005/8/layout/pyramid1"/>
    <dgm:cxn modelId="{AA925454-73E4-A74D-906D-4CB77850E3D3}" type="presParOf" srcId="{F6ED92B1-FE78-A842-B7F8-E24CE0612EB8}" destId="{42C15116-523D-1C49-B971-FB304F7BDCB5}" srcOrd="0" destOrd="0" presId="urn:microsoft.com/office/officeart/2005/8/layout/pyramid1"/>
    <dgm:cxn modelId="{4C061572-3698-2F46-9A72-BC5BA326D2AD}" type="presParOf" srcId="{42C15116-523D-1C49-B971-FB304F7BDCB5}" destId="{49304E94-EA11-EE46-91D1-DC3906E13B26}" srcOrd="0" destOrd="0" presId="urn:microsoft.com/office/officeart/2005/8/layout/pyramid1"/>
    <dgm:cxn modelId="{E7DE77D6-9F75-A047-A234-4EAF45282E45}" type="presParOf" srcId="{42C15116-523D-1C49-B971-FB304F7BDCB5}" destId="{E7A2E212-64A7-F44D-8506-B50154612B40}" srcOrd="1" destOrd="0" presId="urn:microsoft.com/office/officeart/2005/8/layout/pyramid1"/>
    <dgm:cxn modelId="{D3275E68-A556-304D-8F3B-9924C9B1237C}" type="presParOf" srcId="{F6ED92B1-FE78-A842-B7F8-E24CE0612EB8}" destId="{93F883E4-28FA-9D47-B673-299EBB1C930D}" srcOrd="1" destOrd="0" presId="urn:microsoft.com/office/officeart/2005/8/layout/pyramid1"/>
    <dgm:cxn modelId="{273EF1D3-BB20-9F4B-8901-3B23A243FC3D}" type="presParOf" srcId="{93F883E4-28FA-9D47-B673-299EBB1C930D}" destId="{EA6751DB-4947-EE47-96D1-34EE761A47A5}" srcOrd="0" destOrd="0" presId="urn:microsoft.com/office/officeart/2005/8/layout/pyramid1"/>
    <dgm:cxn modelId="{99F4883C-8EBA-1B46-8A4F-FF6B1DE3DDB1}" type="presParOf" srcId="{93F883E4-28FA-9D47-B673-299EBB1C930D}" destId="{CFD51123-8145-B347-8995-464F91EA4685}" srcOrd="1" destOrd="0" presId="urn:microsoft.com/office/officeart/2005/8/layout/pyramid1"/>
    <dgm:cxn modelId="{1A928D61-ACE7-F84A-91EE-000AE4A569CB}" type="presParOf" srcId="{F6ED92B1-FE78-A842-B7F8-E24CE0612EB8}" destId="{BE84596C-54E9-BD4A-9F5D-E1363E9CCFF8}" srcOrd="2" destOrd="0" presId="urn:microsoft.com/office/officeart/2005/8/layout/pyramid1"/>
    <dgm:cxn modelId="{A60E9E47-23AC-2947-A2DA-CDCBB5BFA567}" type="presParOf" srcId="{BE84596C-54E9-BD4A-9F5D-E1363E9CCFF8}" destId="{691CD778-C6C9-0748-BF59-8EB223FB40EF}" srcOrd="0" destOrd="0" presId="urn:microsoft.com/office/officeart/2005/8/layout/pyramid1"/>
    <dgm:cxn modelId="{7EE744AE-1C95-574E-A2B8-AE079644C133}" type="presParOf" srcId="{BE84596C-54E9-BD4A-9F5D-E1363E9CCFF8}" destId="{DC912993-8C40-5E46-94D2-6FA00FB2A7F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no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no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a:solidFill>
          <a:schemeClr val="bg1">
            <a:lumMod val="85000"/>
          </a:schemeClr>
        </a:solidFill>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04E94-EA11-EE46-91D1-DC3906E13B26}">
      <dsp:nvSpPr>
        <dsp:cNvPr id="0" name=""/>
        <dsp:cNvSpPr/>
      </dsp:nvSpPr>
      <dsp:spPr>
        <a:xfrm>
          <a:off x="1278466" y="0"/>
          <a:ext cx="1278466" cy="1119071"/>
        </a:xfrm>
        <a:prstGeom prst="trapezoid">
          <a:avLst>
            <a:gd name="adj" fmla="val 57122"/>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r>
            <a:rPr lang="en-US" sz="1400" kern="1200" dirty="0">
              <a:latin typeface="Hiragino Kaku Gothic Std W8" panose="020B0800000000000000" pitchFamily="34" charset="-128"/>
              <a:ea typeface="Hiragino Kaku Gothic Std W8" panose="020B0800000000000000" pitchFamily="34" charset="-128"/>
            </a:rPr>
            <a:t>Tier 3</a:t>
          </a:r>
        </a:p>
      </dsp:txBody>
      <dsp:txXfrm>
        <a:off x="1278466" y="0"/>
        <a:ext cx="1278466" cy="1119071"/>
      </dsp:txXfrm>
    </dsp:sp>
    <dsp:sp modelId="{EA6751DB-4947-EE47-96D1-34EE761A47A5}">
      <dsp:nvSpPr>
        <dsp:cNvPr id="0" name=""/>
        <dsp:cNvSpPr/>
      </dsp:nvSpPr>
      <dsp:spPr>
        <a:xfrm>
          <a:off x="639233" y="1119071"/>
          <a:ext cx="2556933" cy="1119071"/>
        </a:xfrm>
        <a:prstGeom prst="trapezoid">
          <a:avLst>
            <a:gd name="adj" fmla="val 57122"/>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b" anchorCtr="0">
          <a:noAutofit/>
        </a:bodyPr>
        <a:lstStyle/>
        <a:p>
          <a:pPr marL="0" lvl="0" indent="0" algn="ctr" defTabSz="800100">
            <a:lnSpc>
              <a:spcPct val="90000"/>
            </a:lnSpc>
            <a:spcBef>
              <a:spcPct val="0"/>
            </a:spcBef>
            <a:spcAft>
              <a:spcPct val="35000"/>
            </a:spcAft>
            <a:buNone/>
          </a:pPr>
          <a:r>
            <a:rPr lang="en-US" sz="1800" kern="1200" dirty="0">
              <a:latin typeface="Hiragino Kaku Gothic Std W8" panose="020B0800000000000000" pitchFamily="34" charset="-128"/>
              <a:ea typeface="Hiragino Kaku Gothic Std W8" panose="020B0800000000000000" pitchFamily="34" charset="-128"/>
            </a:rPr>
            <a:t>Tier 2</a:t>
          </a:r>
        </a:p>
      </dsp:txBody>
      <dsp:txXfrm>
        <a:off x="1086696" y="1119071"/>
        <a:ext cx="1662006" cy="1119071"/>
      </dsp:txXfrm>
    </dsp:sp>
    <dsp:sp modelId="{691CD778-C6C9-0748-BF59-8EB223FB40EF}">
      <dsp:nvSpPr>
        <dsp:cNvPr id="0" name=""/>
        <dsp:cNvSpPr/>
      </dsp:nvSpPr>
      <dsp:spPr>
        <a:xfrm>
          <a:off x="0" y="2238142"/>
          <a:ext cx="3835400" cy="1119071"/>
        </a:xfrm>
        <a:prstGeom prst="trapezoid">
          <a:avLst>
            <a:gd name="adj" fmla="val 57122"/>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b" anchorCtr="0">
          <a:noAutofit/>
        </a:bodyPr>
        <a:lstStyle/>
        <a:p>
          <a:pPr marL="0" lvl="0" indent="0" algn="ctr" defTabSz="1066800">
            <a:lnSpc>
              <a:spcPct val="90000"/>
            </a:lnSpc>
            <a:spcBef>
              <a:spcPct val="0"/>
            </a:spcBef>
            <a:spcAft>
              <a:spcPct val="35000"/>
            </a:spcAft>
            <a:buNone/>
          </a:pPr>
          <a:r>
            <a:rPr lang="en-US" sz="2400" kern="1200" dirty="0">
              <a:latin typeface="Hiragino Kaku Gothic Std W8" panose="020B0800000000000000" pitchFamily="34" charset="-128"/>
              <a:ea typeface="Hiragino Kaku Gothic Std W8" panose="020B0800000000000000" pitchFamily="34" charset="-128"/>
            </a:rPr>
            <a:t>Tier 1</a:t>
          </a:r>
        </a:p>
      </dsp:txBody>
      <dsp:txXfrm>
        <a:off x="671194" y="2238142"/>
        <a:ext cx="2493010" cy="1119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bg1">
            <a:lumMod val="85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C7562-AD96-4449-B782-EBA312CACB1A}" type="datetimeFigureOut">
              <a:rPr lang="en-US" smtClean="0"/>
              <a:t>10/26/23</a:t>
            </a:fld>
            <a:endParaRPr lang="en-US" dirty="0"/>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1D465-0B36-FB4D-8FF9-EB9BB9343485}" type="slidenum">
              <a:rPr lang="en-US" smtClean="0"/>
              <a:t>‹#›</a:t>
            </a:fld>
            <a:endParaRPr lang="en-US" dirty="0"/>
          </a:p>
        </p:txBody>
      </p:sp>
    </p:spTree>
    <p:extLst>
      <p:ext uri="{BB962C8B-B14F-4D97-AF65-F5344CB8AC3E}">
        <p14:creationId xmlns:p14="http://schemas.microsoft.com/office/powerpoint/2010/main" val="3136339113"/>
      </p:ext>
    </p:extLst>
  </p:cSld>
  <p:clrMap bg1="lt1" tx1="dk1" bg2="lt2" tx2="dk2" accent1="accent1" accent2="accent2" accent3="accent3" accent4="accent4" accent5="accent5" accent6="accent6" hlink="hlink" folHlink="folHlink"/>
  <p:notesStyle>
    <a:lvl1pPr marL="0" algn="l" defTabSz="663123" rtl="0" eaLnBrk="1" latinLnBrk="0" hangingPunct="1">
      <a:defRPr sz="870" kern="1200">
        <a:solidFill>
          <a:schemeClr val="tx1"/>
        </a:solidFill>
        <a:latin typeface="+mn-lt"/>
        <a:ea typeface="+mn-ea"/>
        <a:cs typeface="+mn-cs"/>
      </a:defRPr>
    </a:lvl1pPr>
    <a:lvl2pPr marL="331561" algn="l" defTabSz="663123" rtl="0" eaLnBrk="1" latinLnBrk="0" hangingPunct="1">
      <a:defRPr sz="870" kern="1200">
        <a:solidFill>
          <a:schemeClr val="tx1"/>
        </a:solidFill>
        <a:latin typeface="+mn-lt"/>
        <a:ea typeface="+mn-ea"/>
        <a:cs typeface="+mn-cs"/>
      </a:defRPr>
    </a:lvl2pPr>
    <a:lvl3pPr marL="663123" algn="l" defTabSz="663123" rtl="0" eaLnBrk="1" latinLnBrk="0" hangingPunct="1">
      <a:defRPr sz="870" kern="1200">
        <a:solidFill>
          <a:schemeClr val="tx1"/>
        </a:solidFill>
        <a:latin typeface="+mn-lt"/>
        <a:ea typeface="+mn-ea"/>
        <a:cs typeface="+mn-cs"/>
      </a:defRPr>
    </a:lvl3pPr>
    <a:lvl4pPr marL="994684" algn="l" defTabSz="663123" rtl="0" eaLnBrk="1" latinLnBrk="0" hangingPunct="1">
      <a:defRPr sz="870" kern="1200">
        <a:solidFill>
          <a:schemeClr val="tx1"/>
        </a:solidFill>
        <a:latin typeface="+mn-lt"/>
        <a:ea typeface="+mn-ea"/>
        <a:cs typeface="+mn-cs"/>
      </a:defRPr>
    </a:lvl4pPr>
    <a:lvl5pPr marL="1326246" algn="l" defTabSz="663123" rtl="0" eaLnBrk="1" latinLnBrk="0" hangingPunct="1">
      <a:defRPr sz="870" kern="1200">
        <a:solidFill>
          <a:schemeClr val="tx1"/>
        </a:solidFill>
        <a:latin typeface="+mn-lt"/>
        <a:ea typeface="+mn-ea"/>
        <a:cs typeface="+mn-cs"/>
      </a:defRPr>
    </a:lvl5pPr>
    <a:lvl6pPr marL="1657807" algn="l" defTabSz="663123" rtl="0" eaLnBrk="1" latinLnBrk="0" hangingPunct="1">
      <a:defRPr sz="870" kern="1200">
        <a:solidFill>
          <a:schemeClr val="tx1"/>
        </a:solidFill>
        <a:latin typeface="+mn-lt"/>
        <a:ea typeface="+mn-ea"/>
        <a:cs typeface="+mn-cs"/>
      </a:defRPr>
    </a:lvl6pPr>
    <a:lvl7pPr marL="1989369" algn="l" defTabSz="663123" rtl="0" eaLnBrk="1" latinLnBrk="0" hangingPunct="1">
      <a:defRPr sz="870" kern="1200">
        <a:solidFill>
          <a:schemeClr val="tx1"/>
        </a:solidFill>
        <a:latin typeface="+mn-lt"/>
        <a:ea typeface="+mn-ea"/>
        <a:cs typeface="+mn-cs"/>
      </a:defRPr>
    </a:lvl7pPr>
    <a:lvl8pPr marL="2320930" algn="l" defTabSz="663123" rtl="0" eaLnBrk="1" latinLnBrk="0" hangingPunct="1">
      <a:defRPr sz="870" kern="1200">
        <a:solidFill>
          <a:schemeClr val="tx1"/>
        </a:solidFill>
        <a:latin typeface="+mn-lt"/>
        <a:ea typeface="+mn-ea"/>
        <a:cs typeface="+mn-cs"/>
      </a:defRPr>
    </a:lvl8pPr>
    <a:lvl9pPr marL="2652492" algn="l" defTabSz="663123" rtl="0" eaLnBrk="1" latinLnBrk="0" hangingPunct="1">
      <a:defRPr sz="8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4</a:t>
            </a:fld>
            <a:endParaRPr lang="en-US" dirty="0"/>
          </a:p>
        </p:txBody>
      </p:sp>
    </p:spTree>
    <p:extLst>
      <p:ext uri="{BB962C8B-B14F-4D97-AF65-F5344CB8AC3E}">
        <p14:creationId xmlns:p14="http://schemas.microsoft.com/office/powerpoint/2010/main" val="2011046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5</a:t>
            </a:fld>
            <a:endParaRPr lang="en-US" dirty="0"/>
          </a:p>
        </p:txBody>
      </p:sp>
    </p:spTree>
    <p:extLst>
      <p:ext uri="{BB962C8B-B14F-4D97-AF65-F5344CB8AC3E}">
        <p14:creationId xmlns:p14="http://schemas.microsoft.com/office/powerpoint/2010/main" val="3777533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6</a:t>
            </a:fld>
            <a:endParaRPr lang="en-US" dirty="0"/>
          </a:p>
        </p:txBody>
      </p:sp>
    </p:spTree>
    <p:extLst>
      <p:ext uri="{BB962C8B-B14F-4D97-AF65-F5344CB8AC3E}">
        <p14:creationId xmlns:p14="http://schemas.microsoft.com/office/powerpoint/2010/main" val="185014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7</a:t>
            </a:fld>
            <a:endParaRPr lang="en-US" dirty="0"/>
          </a:p>
        </p:txBody>
      </p:sp>
    </p:spTree>
    <p:extLst>
      <p:ext uri="{BB962C8B-B14F-4D97-AF65-F5344CB8AC3E}">
        <p14:creationId xmlns:p14="http://schemas.microsoft.com/office/powerpoint/2010/main" val="3938785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8</a:t>
            </a:fld>
            <a:endParaRPr lang="en-US" dirty="0"/>
          </a:p>
        </p:txBody>
      </p:sp>
    </p:spTree>
    <p:extLst>
      <p:ext uri="{BB962C8B-B14F-4D97-AF65-F5344CB8AC3E}">
        <p14:creationId xmlns:p14="http://schemas.microsoft.com/office/powerpoint/2010/main" val="464799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770766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7281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49072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3541666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4270100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759871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3216357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60246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65935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23328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10/26/23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1866396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77051-085F-1548-B95F-B63913AB6701}" type="datetimeFigureOut">
              <a:rPr lang="en-US" smtClean="0"/>
              <a:t>10/26/23</a:t>
            </a:fld>
            <a:endParaRPr lang="en-US"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74B85-1CE2-B948-BD29-18DA7C3ED4FA}" type="slidenum">
              <a:rPr lang="en-US" smtClean="0"/>
              <a:t>‹#›</a:t>
            </a:fld>
            <a:endParaRPr lang="en-US" dirty="0"/>
          </a:p>
        </p:txBody>
      </p:sp>
    </p:spTree>
    <p:extLst>
      <p:ext uri="{BB962C8B-B14F-4D97-AF65-F5344CB8AC3E}">
        <p14:creationId xmlns:p14="http://schemas.microsoft.com/office/powerpoint/2010/main" val="27927304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126209" y="3132451"/>
            <a:ext cx="10158413" cy="13234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9E6FC2B-ED9E-E241-9E53-13485ADF8768}"/>
              </a:ext>
            </a:extLst>
          </p:cNvPr>
          <p:cNvSpPr txBox="1"/>
          <p:nvPr/>
        </p:nvSpPr>
        <p:spPr>
          <a:xfrm>
            <a:off x="412121" y="3311959"/>
            <a:ext cx="9081749" cy="923330"/>
          </a:xfrm>
          <a:prstGeom prst="rect">
            <a:avLst/>
          </a:prstGeom>
          <a:noFill/>
        </p:spPr>
        <p:txBody>
          <a:bodyPr wrap="square" rtlCol="0">
            <a:spAutoFit/>
          </a:bodyPr>
          <a:lstStyle/>
          <a:p>
            <a:pPr algn="ctr"/>
            <a:r>
              <a:rPr lang="en-US" sz="5400" b="1" dirty="0">
                <a:ln>
                  <a:solidFill>
                    <a:schemeClr val="tx1">
                      <a:lumMod val="50000"/>
                      <a:lumOff val="50000"/>
                    </a:schemeClr>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The Pearl Diver</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4129083" y="4938017"/>
            <a:ext cx="1647826" cy="1256675"/>
          </a:xfrm>
          <a:prstGeom prst="rect">
            <a:avLst/>
          </a:prstGeom>
        </p:spPr>
      </p:pic>
      <p:pic>
        <p:nvPicPr>
          <p:cNvPr id="8" name="Picture 7" descr="Logo&#10;&#10;Description automatically generated">
            <a:extLst>
              <a:ext uri="{FF2B5EF4-FFF2-40B4-BE49-F238E27FC236}">
                <a16:creationId xmlns:a16="http://schemas.microsoft.com/office/drawing/2014/main" id="{66C24F97-76C9-5C45-B04B-22BBB3C1042A}"/>
              </a:ext>
            </a:extLst>
          </p:cNvPr>
          <p:cNvPicPr>
            <a:picLocks noChangeAspect="1"/>
          </p:cNvPicPr>
          <p:nvPr/>
        </p:nvPicPr>
        <p:blipFill rotWithShape="1">
          <a:blip r:embed="rId3"/>
          <a:srcRect l="6421" t="22500" r="5932" b="55313"/>
          <a:stretch/>
        </p:blipFill>
        <p:spPr>
          <a:xfrm>
            <a:off x="699996" y="1291645"/>
            <a:ext cx="8506008" cy="1521595"/>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3817653" y="6464495"/>
            <a:ext cx="2270686" cy="307777"/>
          </a:xfrm>
          <a:prstGeom prst="rect">
            <a:avLst/>
          </a:prstGeom>
          <a:noFill/>
        </p:spPr>
        <p:txBody>
          <a:bodyPr wrap="none" rtlCol="0">
            <a:spAutoFit/>
          </a:bodyPr>
          <a:lstStyle/>
          <a:p>
            <a:r>
              <a:rPr lang="en-US" sz="1400" dirty="0">
                <a:solidFill>
                  <a:schemeClr val="bg2">
                    <a:lumMod val="50000"/>
                  </a:schemeClr>
                </a:solidFill>
                <a:latin typeface="Gill Sans MT" panose="020B0502020104020203" pitchFamily="34" charset="77"/>
              </a:rPr>
              <a:t>© Vocabulary Ninja Ltd 2021</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Display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Slips</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Teach, Print, Cut, Display, Refer, Learn, Embed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The following words have been chosen from the book to display within the classroom whilst studying this book.</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279536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hoisting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buoying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780949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eagerness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fathoms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915748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perished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dehydrated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412376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rejoice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anchor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527564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haul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descend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129050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ashamed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oasis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1222930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discarded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bedouin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506155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misled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merchant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358878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A-Z</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As the book is read, pupils can record key vocabulary in an alphabetical order.</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Limit the pupils to one word per box or let them accumulate as many words as possible.</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This can be a fabulous resource to support writing, providing a key reference point for pupils.</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554592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5E6C4B-FCDB-2641-8705-A3E7CF0453BD}"/>
              </a:ext>
            </a:extLst>
          </p:cNvPr>
          <p:cNvPicPr>
            <a:picLocks noChangeAspect="1"/>
          </p:cNvPicPr>
          <p:nvPr/>
        </p:nvPicPr>
        <p:blipFill>
          <a:blip r:embed="rId2"/>
          <a:stretch>
            <a:fillRect/>
          </a:stretch>
        </p:blipFill>
        <p:spPr>
          <a:xfrm>
            <a:off x="0" y="0"/>
            <a:ext cx="9906000" cy="6858000"/>
          </a:xfrm>
          <a:prstGeom prst="rect">
            <a:avLst/>
          </a:prstGeom>
        </p:spPr>
      </p:pic>
    </p:spTree>
    <p:extLst>
      <p:ext uri="{BB962C8B-B14F-4D97-AF65-F5344CB8AC3E}">
        <p14:creationId xmlns:p14="http://schemas.microsoft.com/office/powerpoint/2010/main" val="861762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i</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37965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I</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11957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Tiered Vocabulary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Pyramid</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Use the Tiered Vocabulary Pyramid to classify words from a specific part of a text.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Target the book, a chapter, page, paragraph or even a sentence. </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4832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p:spPr>
      </p:pic>
    </p:spTree>
    <p:extLst>
      <p:ext uri="{BB962C8B-B14F-4D97-AF65-F5344CB8AC3E}">
        <p14:creationId xmlns:p14="http://schemas.microsoft.com/office/powerpoint/2010/main" val="2659849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10574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a:ln>
            <a:solidFill>
              <a:schemeClr val="dk1">
                <a:shade val="80000"/>
                <a:hueOff val="0"/>
                <a:satOff val="0"/>
                <a:lumOff val="0"/>
              </a:schemeClr>
            </a:solidFill>
          </a:ln>
        </p:spPr>
      </p:pic>
    </p:spTree>
    <p:extLst>
      <p:ext uri="{BB962C8B-B14F-4D97-AF65-F5344CB8AC3E}">
        <p14:creationId xmlns:p14="http://schemas.microsoft.com/office/powerpoint/2010/main" val="2505792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8623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70108"/>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Zone of Relevance</a:t>
            </a:r>
          </a:p>
          <a:p>
            <a:pPr algn="ctr"/>
            <a:endParaRPr lang="en-US" sz="2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Use the zone of relevance to encourage pupils to prioritise vocabulary.</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Set a question specific question about a character or an event in the book or a specific chapter.</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Essential vocabulary to this question or statement should be written in the smallest central circle. Relevant vocabulary in the middle circle . Irrelevant or unimportant vocabulary should be written in the outer circle.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Giving your pupils a bank of vocabulary to sort could also prove extremely useful as well as the subsequent discussions that will ensue.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Or, use the version with four circles. In this activity, only one word can be placed in the center.</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064852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46322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DCFE5667-AD6C-EF42-BBAE-2A04FDE470C8}"/>
              </a:ext>
            </a:extLst>
          </p:cNvPr>
          <p:cNvSpPr/>
          <p:nvPr/>
        </p:nvSpPr>
        <p:spPr>
          <a:xfrm>
            <a:off x="3996393" y="2997003"/>
            <a:ext cx="1913205" cy="863992"/>
          </a:xfrm>
          <a:prstGeom prst="ellipse">
            <a:avLst/>
          </a:prstGeom>
          <a:solidFill>
            <a:srgbClr val="FF988C">
              <a:alpha val="6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9890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5EBE07-2804-124E-9BA9-BB9ACAC04E9F}"/>
              </a:ext>
            </a:extLst>
          </p:cNvPr>
          <p:cNvSpPr txBox="1"/>
          <p:nvPr/>
        </p:nvSpPr>
        <p:spPr>
          <a:xfrm>
            <a:off x="295142" y="923358"/>
            <a:ext cx="9285668" cy="2246769"/>
          </a:xfrm>
          <a:prstGeom prst="rect">
            <a:avLst/>
          </a:prstGeom>
          <a:noFill/>
        </p:spPr>
        <p:txBody>
          <a:bodyPr wrap="square" rtlCol="0">
            <a:spAutoFit/>
          </a:bodyPr>
          <a:lstStyle/>
          <a:p>
            <a:pPr algn="ctr"/>
            <a:r>
              <a:rPr lang="en-US" sz="1400" dirty="0">
                <a:latin typeface="Gill Sans MT" panose="020B0502020104020203" pitchFamily="34" charset="77"/>
              </a:rPr>
              <a:t>The </a:t>
            </a:r>
            <a:r>
              <a:rPr lang="en-US" sz="1400" b="1" u="sng" dirty="0">
                <a:solidFill>
                  <a:srgbClr val="FF0000"/>
                </a:solidFill>
                <a:latin typeface="Gill Sans MT" panose="020B0502020104020203" pitchFamily="34" charset="77"/>
              </a:rPr>
              <a:t>Vocabu-Library</a:t>
            </a:r>
            <a:r>
              <a:rPr lang="en-US" sz="1400" dirty="0">
                <a:latin typeface="Gill Sans MT" panose="020B0502020104020203" pitchFamily="34" charset="77"/>
              </a:rPr>
              <a:t> resource from Vocabulary Ninja is a comprehensive vocabulary resource designed to unpick and explain the vocabulary found within classic and modern children’s literature.  Each pack carefully analyses the vocabulary used by authors, chapter by chapter, then provides an explanation of these unfamiliar or meaning-rich words in context. By providing a contextual explanation rather than just a standard definition, we can better help children understand the stories we are sharing with them and widen their vocabulary. </a:t>
            </a:r>
          </a:p>
          <a:p>
            <a:pPr algn="ctr"/>
            <a:endParaRPr lang="en-US" sz="1400" dirty="0">
              <a:latin typeface="Gill Sans MT" panose="020B0502020104020203" pitchFamily="34" charset="77"/>
            </a:endParaRPr>
          </a:p>
          <a:p>
            <a:pPr algn="ctr"/>
            <a:r>
              <a:rPr lang="en-US" sz="1400" dirty="0">
                <a:latin typeface="Gill Sans MT" panose="020B0502020104020203" pitchFamily="34" charset="77"/>
              </a:rPr>
              <a:t>The pack even goes a step further by offering a selection of resources and activities at the end of the pack to support teachers in the classroom. These resources will encourage and support pupils to explore unknown vocabulary, classify tiered vocabulary independently, explore the wider application of newly acquired vocabulary and enhance classroom vocabulary display which ultimately leads to improved retention.</a:t>
            </a:r>
          </a:p>
        </p:txBody>
      </p:sp>
      <p:graphicFrame>
        <p:nvGraphicFramePr>
          <p:cNvPr id="5" name="Diagram 4">
            <a:extLst>
              <a:ext uri="{FF2B5EF4-FFF2-40B4-BE49-F238E27FC236}">
                <a16:creationId xmlns:a16="http://schemas.microsoft.com/office/drawing/2014/main" id="{8C83D064-D632-524B-AF32-031A9448025F}"/>
              </a:ext>
            </a:extLst>
          </p:cNvPr>
          <p:cNvGraphicFramePr/>
          <p:nvPr>
            <p:extLst>
              <p:ext uri="{D42A27DB-BD31-4B8C-83A1-F6EECF244321}">
                <p14:modId xmlns:p14="http://schemas.microsoft.com/office/powerpoint/2010/main" val="3083012896"/>
              </p:ext>
            </p:extLst>
          </p:nvPr>
        </p:nvGraphicFramePr>
        <p:xfrm>
          <a:off x="5760434" y="3075038"/>
          <a:ext cx="3835400" cy="3357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25B4C99D-5451-9144-B597-00320E978161}"/>
              </a:ext>
            </a:extLst>
          </p:cNvPr>
          <p:cNvSpPr/>
          <p:nvPr/>
        </p:nvSpPr>
        <p:spPr>
          <a:xfrm>
            <a:off x="2539646" y="3268222"/>
            <a:ext cx="3835400" cy="87803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3 </a:t>
            </a:r>
            <a:r>
              <a:rPr lang="en-US" sz="1200" dirty="0">
                <a:solidFill>
                  <a:schemeClr val="tx1"/>
                </a:solidFill>
                <a:latin typeface="Gill Sans MT" panose="020B0502020104020203" pitchFamily="34" charset="77"/>
              </a:rPr>
              <a:t>words are subject specific words that will only appear in that context. These would be considered low frequency.  For example: </a:t>
            </a:r>
            <a:r>
              <a:rPr lang="en-US" sz="1200" i="1" dirty="0">
                <a:solidFill>
                  <a:schemeClr val="tx1"/>
                </a:solidFill>
                <a:latin typeface="Gill Sans MT" panose="020B0502020104020203" pitchFamily="34" charset="77"/>
              </a:rPr>
              <a:t>photosynthesis, cardiovascular, isotope, pumice,  bubonic etc.</a:t>
            </a:r>
          </a:p>
        </p:txBody>
      </p:sp>
      <p:sp>
        <p:nvSpPr>
          <p:cNvPr id="7" name="Rectangle 6">
            <a:extLst>
              <a:ext uri="{FF2B5EF4-FFF2-40B4-BE49-F238E27FC236}">
                <a16:creationId xmlns:a16="http://schemas.microsoft.com/office/drawing/2014/main" id="{0C1615A9-78EF-8A4B-B4B0-A30DC11892FB}"/>
              </a:ext>
            </a:extLst>
          </p:cNvPr>
          <p:cNvSpPr/>
          <p:nvPr/>
        </p:nvSpPr>
        <p:spPr>
          <a:xfrm>
            <a:off x="2539646" y="4266423"/>
            <a:ext cx="3554569" cy="100240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2 </a:t>
            </a:r>
            <a:r>
              <a:rPr lang="en-US" sz="1200" dirty="0">
                <a:solidFill>
                  <a:schemeClr val="tx1"/>
                </a:solidFill>
                <a:latin typeface="Gill Sans MT" panose="020B0502020104020203" pitchFamily="34" charset="77"/>
              </a:rPr>
              <a:t>words are found in many content area, are high frequency but often require an element of teaching. Cross-curricular and crucial for widening understanding. For example:  </a:t>
            </a:r>
            <a:r>
              <a:rPr lang="en-US" sz="1200" i="1" dirty="0">
                <a:solidFill>
                  <a:schemeClr val="tx1"/>
                </a:solidFill>
                <a:latin typeface="Gill Sans MT" panose="020B0502020104020203" pitchFamily="34" charset="77"/>
              </a:rPr>
              <a:t>hilarious, endure, arrange, exclude, react, concentrate, secure etc.</a:t>
            </a:r>
          </a:p>
        </p:txBody>
      </p:sp>
      <p:sp>
        <p:nvSpPr>
          <p:cNvPr id="8" name="Rectangle 7">
            <a:extLst>
              <a:ext uri="{FF2B5EF4-FFF2-40B4-BE49-F238E27FC236}">
                <a16:creationId xmlns:a16="http://schemas.microsoft.com/office/drawing/2014/main" id="{EA82841F-FC0E-FA43-A0D0-0C429997770E}"/>
              </a:ext>
            </a:extLst>
          </p:cNvPr>
          <p:cNvSpPr/>
          <p:nvPr/>
        </p:nvSpPr>
        <p:spPr>
          <a:xfrm>
            <a:off x="2524261" y="5384525"/>
            <a:ext cx="3169992" cy="100240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1 </a:t>
            </a:r>
            <a:r>
              <a:rPr lang="en-US" sz="1200" dirty="0">
                <a:solidFill>
                  <a:schemeClr val="tx1"/>
                </a:solidFill>
                <a:latin typeface="Gill Sans MT" panose="020B0502020104020203" pitchFamily="34" charset="77"/>
              </a:rPr>
              <a:t>words are everyday words that we use in speech and communication. These words rarely need any teaching and are learned through conversation. For example:  </a:t>
            </a:r>
            <a:r>
              <a:rPr lang="en-US" sz="1200" i="1" dirty="0">
                <a:solidFill>
                  <a:schemeClr val="tx1"/>
                </a:solidFill>
                <a:latin typeface="Gill Sans MT" panose="020B0502020104020203" pitchFamily="34" charset="77"/>
              </a:rPr>
              <a:t>happy, sad, hungry, scared, run, play etc.</a:t>
            </a:r>
          </a:p>
        </p:txBody>
      </p:sp>
      <p:cxnSp>
        <p:nvCxnSpPr>
          <p:cNvPr id="10" name="Straight Arrow Connector 9">
            <a:extLst>
              <a:ext uri="{FF2B5EF4-FFF2-40B4-BE49-F238E27FC236}">
                <a16:creationId xmlns:a16="http://schemas.microsoft.com/office/drawing/2014/main" id="{22881A47-08DB-ED4F-9C72-547DE39A94AC}"/>
              </a:ext>
            </a:extLst>
          </p:cNvPr>
          <p:cNvCxnSpPr>
            <a:stCxn id="6" idx="3"/>
          </p:cNvCxnSpPr>
          <p:nvPr/>
        </p:nvCxnSpPr>
        <p:spPr>
          <a:xfrm>
            <a:off x="6375046" y="3707237"/>
            <a:ext cx="914396"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2" name="Straight Arrow Connector 11">
            <a:extLst>
              <a:ext uri="{FF2B5EF4-FFF2-40B4-BE49-F238E27FC236}">
                <a16:creationId xmlns:a16="http://schemas.microsoft.com/office/drawing/2014/main" id="{AC2B3BCE-1399-9C46-8C19-0A63A899619C}"/>
              </a:ext>
            </a:extLst>
          </p:cNvPr>
          <p:cNvCxnSpPr/>
          <p:nvPr/>
        </p:nvCxnSpPr>
        <p:spPr>
          <a:xfrm>
            <a:off x="6094215" y="4753644"/>
            <a:ext cx="577041"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4" name="Straight Arrow Connector 13">
            <a:extLst>
              <a:ext uri="{FF2B5EF4-FFF2-40B4-BE49-F238E27FC236}">
                <a16:creationId xmlns:a16="http://schemas.microsoft.com/office/drawing/2014/main" id="{5DF9BA1A-DE3D-714F-BB7A-ECCB7251EE8F}"/>
              </a:ext>
            </a:extLst>
          </p:cNvPr>
          <p:cNvCxnSpPr>
            <a:stCxn id="8" idx="3"/>
          </p:cNvCxnSpPr>
          <p:nvPr/>
        </p:nvCxnSpPr>
        <p:spPr>
          <a:xfrm flipV="1">
            <a:off x="5694253" y="5885727"/>
            <a:ext cx="399962" cy="1"/>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15" name="TextBox 14">
            <a:extLst>
              <a:ext uri="{FF2B5EF4-FFF2-40B4-BE49-F238E27FC236}">
                <a16:creationId xmlns:a16="http://schemas.microsoft.com/office/drawing/2014/main" id="{67756615-A00B-6B4A-9EED-D2C04FC8BB22}"/>
              </a:ext>
            </a:extLst>
          </p:cNvPr>
          <p:cNvSpPr txBox="1"/>
          <p:nvPr/>
        </p:nvSpPr>
        <p:spPr>
          <a:xfrm>
            <a:off x="191958" y="3339097"/>
            <a:ext cx="2266122" cy="3093154"/>
          </a:xfrm>
          <a:prstGeom prst="rect">
            <a:avLst/>
          </a:prstGeom>
          <a:noFill/>
        </p:spPr>
        <p:txBody>
          <a:bodyPr wrap="square" rtlCol="0">
            <a:spAutoFit/>
          </a:bodyPr>
          <a:lstStyle/>
          <a:p>
            <a:pPr algn="ctr"/>
            <a:r>
              <a:rPr lang="en-US" sz="1300" b="1" u="sng" dirty="0">
                <a:latin typeface="Gill Sans MT" panose="020B0502020104020203" pitchFamily="34" charset="77"/>
              </a:rPr>
              <a:t>Tiered Vocabulary</a:t>
            </a:r>
            <a:endParaRPr lang="en-US" sz="1300" dirty="0">
              <a:latin typeface="Gill Sans MT" panose="020B0502020104020203" pitchFamily="34" charset="77"/>
            </a:endParaRPr>
          </a:p>
          <a:p>
            <a:pPr algn="ctr"/>
            <a:r>
              <a:rPr lang="en-US" sz="1300" dirty="0">
                <a:latin typeface="Gill Sans MT" panose="020B0502020104020203" pitchFamily="34" charset="77"/>
              </a:rPr>
              <a:t>The Vocabu-Library resource also identifies examples of tier1, tier 2 and tier 3 vocabulary found within each chapter of a book.</a:t>
            </a:r>
          </a:p>
          <a:p>
            <a:pPr algn="ctr"/>
            <a:r>
              <a:rPr lang="en-US" sz="1300" dirty="0">
                <a:latin typeface="Gill Sans MT" panose="020B0502020104020203" pitchFamily="34" charset="77"/>
              </a:rPr>
              <a:t>For teachers this can be especially important as it offers an opportunity to assess and discuss the understanding of the tier 2 words in particular. These words are crucial in developing cross-curricular understanding and in promoting pupil independence.</a:t>
            </a:r>
          </a:p>
        </p:txBody>
      </p:sp>
      <p:pic>
        <p:nvPicPr>
          <p:cNvPr id="18" name="Picture 17">
            <a:extLst>
              <a:ext uri="{FF2B5EF4-FFF2-40B4-BE49-F238E27FC236}">
                <a16:creationId xmlns:a16="http://schemas.microsoft.com/office/drawing/2014/main" id="{72100460-25B5-C94B-B953-7E2B59BA7363}"/>
              </a:ext>
            </a:extLst>
          </p:cNvPr>
          <p:cNvPicPr>
            <a:picLocks noChangeAspect="1"/>
          </p:cNvPicPr>
          <p:nvPr/>
        </p:nvPicPr>
        <p:blipFill>
          <a:blip r:embed="rId7"/>
          <a:stretch>
            <a:fillRect/>
          </a:stretch>
        </p:blipFill>
        <p:spPr>
          <a:xfrm rot="20292402" flipH="1">
            <a:off x="8082115" y="4173524"/>
            <a:ext cx="2354613" cy="2629556"/>
          </a:xfrm>
          <a:prstGeom prst="rect">
            <a:avLst/>
          </a:prstGeom>
        </p:spPr>
      </p:pic>
      <p:pic>
        <p:nvPicPr>
          <p:cNvPr id="19" name="Picture 18">
            <a:extLst>
              <a:ext uri="{FF2B5EF4-FFF2-40B4-BE49-F238E27FC236}">
                <a16:creationId xmlns:a16="http://schemas.microsoft.com/office/drawing/2014/main" id="{AA304721-4E77-7642-9129-C4D0C02A7531}"/>
              </a:ext>
            </a:extLst>
          </p:cNvPr>
          <p:cNvPicPr>
            <a:picLocks noChangeAspect="1"/>
          </p:cNvPicPr>
          <p:nvPr/>
        </p:nvPicPr>
        <p:blipFill rotWithShape="1">
          <a:blip r:embed="rId8"/>
          <a:srcRect b="2920"/>
          <a:stretch/>
        </p:blipFill>
        <p:spPr>
          <a:xfrm>
            <a:off x="1877922" y="101202"/>
            <a:ext cx="6120107" cy="835936"/>
          </a:xfrm>
          <a:prstGeom prst="rect">
            <a:avLst/>
          </a:prstGeom>
        </p:spPr>
      </p:pic>
    </p:spTree>
    <p:extLst>
      <p:ext uri="{BB962C8B-B14F-4D97-AF65-F5344CB8AC3E}">
        <p14:creationId xmlns:p14="http://schemas.microsoft.com/office/powerpoint/2010/main" val="4159939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4339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BA314C33-7B84-EC48-BE40-871197584BC5}"/>
              </a:ext>
            </a:extLst>
          </p:cNvPr>
          <p:cNvSpPr/>
          <p:nvPr/>
        </p:nvSpPr>
        <p:spPr>
          <a:xfrm>
            <a:off x="3996393" y="2997003"/>
            <a:ext cx="1913205" cy="8639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431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879560771"/>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Pearl Diver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Julia Johnson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Historical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Page Count:</a:t>
                      </a:r>
                    </a:p>
                    <a:p>
                      <a:pPr algn="ctr"/>
                      <a:r>
                        <a:rPr lang="en-US" sz="1050" dirty="0">
                          <a:latin typeface="Hiragino Kaku Gothic Std W8" panose="020B0800000000000000" pitchFamily="34" charset="-128"/>
                          <a:ea typeface="Hiragino Kaku Gothic Std W8" panose="020B0800000000000000" pitchFamily="34" charset="-128"/>
                        </a:rPr>
                        <a:t>7 -  15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hastily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quickly; without waiting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floor of the ship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fathoms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unit to measure the depth of water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rejoice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feel or show great happiness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profits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money gained after a business transaction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hauler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person supporting one who dives for fish by pulling them back to the surface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livelihood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means of earning money to afford to live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perished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died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looked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oarsman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pearlers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dehydrated </a:t>
                      </a:r>
                      <a:r>
                        <a:rPr lang="en-US" sz="1400" dirty="0">
                          <a:latin typeface="Gill Sans MT" panose="020B0502020104020203" pitchFamily="34" charset="77"/>
                          <a:ea typeface="Hiragino Kaku Gothic Std W8" panose="020B0800000000000000" pitchFamily="34" charset="-128"/>
                        </a:rPr>
                        <a:t>– not having enough water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arms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harbour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barracudas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sisters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shoreline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464321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802027393"/>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Pearl Diver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Julia Johnson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Historical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Page Count:</a:t>
                      </a:r>
                    </a:p>
                    <a:p>
                      <a:pPr algn="ctr"/>
                      <a:r>
                        <a:rPr lang="en-US" sz="1050" dirty="0">
                          <a:latin typeface="Hiragino Kaku Gothic Std W8" panose="020B0800000000000000" pitchFamily="34" charset="-128"/>
                          <a:ea typeface="Hiragino Kaku Gothic Std W8" panose="020B0800000000000000" pitchFamily="34" charset="-128"/>
                        </a:rPr>
                        <a:t>16 -  25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anchor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heavy object with a metal chain used for holding a boat in place without floating away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drowsily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 a tired way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sheaths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cover for a knife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sea urchins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spherical sea creature with spines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haul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pull heavily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descend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go down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tiny drops of water that form on cool surfaces at night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irritating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causing an annoyance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hand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supper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pestle and mortar  </a:t>
                      </a:r>
                      <a:r>
                        <a:rPr lang="en-US" sz="1400" dirty="0">
                          <a:latin typeface="Gill Sans MT" panose="020B0502020104020203" pitchFamily="34" charset="77"/>
                          <a:ea typeface="Hiragino Kaku Gothic Std W8" panose="020B0800000000000000" pitchFamily="34" charset="-128"/>
                        </a:rPr>
                        <a:t>– simple tools for crushing and grinding spices into a powder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shoulder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daydreaming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eat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anchored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4178527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094315010"/>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Pearl Diver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Julia Johnson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Historical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Page Count:</a:t>
                      </a:r>
                    </a:p>
                    <a:p>
                      <a:pPr algn="ctr"/>
                      <a:r>
                        <a:rPr lang="en-US" sz="1050" dirty="0">
                          <a:latin typeface="Hiragino Kaku Gothic Std W8" panose="020B0800000000000000" pitchFamily="34" charset="-128"/>
                          <a:ea typeface="Hiragino Kaku Gothic Std W8" panose="020B0800000000000000" pitchFamily="34" charset="-128"/>
                        </a:rPr>
                        <a:t>25 - 37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ashamed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embarrassed by one’s behaviour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cardamom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seeds off a plant used as a spice and in medicines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discarded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thrown away; unwanted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dishonesty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telling lies or untruths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horizon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point in the distance where the sky meets the land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chanted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shout the same thing repeatedly in a rhythmic tone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henna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red-brown dye used to colour the hair and the skin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barnacles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sea creatures living in shells that attach themselves to a rock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shell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stroked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oasis </a:t>
                      </a:r>
                      <a:r>
                        <a:rPr lang="en-US" sz="1400" dirty="0">
                          <a:latin typeface="Gill Sans MT" panose="020B0502020104020203" pitchFamily="34" charset="77"/>
                          <a:ea typeface="Hiragino Kaku Gothic Std W8" panose="020B0800000000000000" pitchFamily="34" charset="-128"/>
                        </a:rPr>
                        <a:t>– a pleasant, peaceful area in the middle of a chaotic or hectic place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dropped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spines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water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rhythm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31262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092532088"/>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Pearl Diver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Julia Johnson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Historical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Page Count</a:t>
                      </a:r>
                    </a:p>
                    <a:p>
                      <a:pPr algn="ctr"/>
                      <a:r>
                        <a:rPr lang="en-US" sz="1050" dirty="0">
                          <a:latin typeface="Hiragino Kaku Gothic Std W8" panose="020B0800000000000000" pitchFamily="34" charset="-128"/>
                          <a:ea typeface="Hiragino Kaku Gothic Std W8" panose="020B0800000000000000" pitchFamily="34" charset="-128"/>
                        </a:rPr>
                        <a:t>39 -  45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violent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using physical force to hurt or damage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announced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made a formal statement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blurred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hazy; unclear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current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body of water moving in a given direction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descending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going down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pride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feeling of deep satisfaction in one’s achievements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misled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cause someone to have a wrong idea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merchant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person involved in selling goods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men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value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bedouin  </a:t>
                      </a:r>
                      <a:r>
                        <a:rPr lang="en-US" sz="1400" dirty="0">
                          <a:latin typeface="Gill Sans MT" panose="020B0502020104020203" pitchFamily="34" charset="77"/>
                          <a:ea typeface="Hiragino Kaku Gothic Std W8" panose="020B0800000000000000" pitchFamily="34" charset="-128"/>
                        </a:rPr>
                        <a:t>– a person living in the Arab desert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father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bargaining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friend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discussed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773774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116879750"/>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Pearl Diver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Julia Johnson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Historical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Page Count</a:t>
                      </a:r>
                    </a:p>
                    <a:p>
                      <a:pPr algn="ctr"/>
                      <a:r>
                        <a:rPr lang="en-US" sz="1050" dirty="0">
                          <a:latin typeface="Hiragino Kaku Gothic Std W8" panose="020B0800000000000000" pitchFamily="34" charset="-128"/>
                          <a:ea typeface="Hiragino Kaku Gothic Std W8" panose="020B0800000000000000" pitchFamily="34" charset="-128"/>
                        </a:rPr>
                        <a:t>46 -  56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looming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something that is about to happen, seen as ominous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prised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carefully pulled apart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eagerness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enthusiasm for doing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skimming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moving quickly over water or through the air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peered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looking carefully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clinging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holding on tightly to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gills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breathing organs of fish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buoying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keeping something afloat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stick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crown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hoisted  </a:t>
                      </a:r>
                      <a:r>
                        <a:rPr lang="en-US" sz="1400" dirty="0">
                          <a:latin typeface="Gill Sans MT" panose="020B0502020104020203" pitchFamily="34" charset="77"/>
                          <a:ea typeface="Hiragino Kaku Gothic Std W8" panose="020B0800000000000000" pitchFamily="34" charset="-128"/>
                        </a:rPr>
                        <a:t>– pulled up with a great 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stand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season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larger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catch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183268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2301202"/>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Teaching Resource</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Section</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p:txBody>
      </p:sp>
      <p:pic>
        <p:nvPicPr>
          <p:cNvPr id="3" name="Picture 2">
            <a:extLst>
              <a:ext uri="{FF2B5EF4-FFF2-40B4-BE49-F238E27FC236}">
                <a16:creationId xmlns:a16="http://schemas.microsoft.com/office/drawing/2014/main" id="{6AD428AF-93F9-9144-81D6-F87B4C7515C5}"/>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128979443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{ECF9858C-B6B0-A040-8286-A087E4829D1D}tf10001069</Template>
  <TotalTime>1899</TotalTime>
  <Words>1415</Words>
  <Application>Microsoft Macintosh PowerPoint</Application>
  <PresentationFormat>A4 Paper (210x297 mm)</PresentationFormat>
  <Paragraphs>366</Paragraphs>
  <Slides>31</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Hiragino Kaku Gothic Std W8</vt:lpstr>
      <vt:lpstr>Arial</vt:lpstr>
      <vt:lpstr>Calibri</vt:lpstr>
      <vt:lpstr>Calibri Light</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33</cp:revision>
  <dcterms:created xsi:type="dcterms:W3CDTF">2019-02-20T10:42:00Z</dcterms:created>
  <dcterms:modified xsi:type="dcterms:W3CDTF">2023-10-26T13:16:39Z</dcterms:modified>
</cp:coreProperties>
</file>