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80" r:id="rId13"/>
    <p:sldId id="274" r:id="rId14"/>
    <p:sldId id="279"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9" r:id="rId31"/>
    <p:sldId id="298"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59"/>
    <p:restoredTop sz="94283"/>
  </p:normalViewPr>
  <p:slideViewPr>
    <p:cSldViewPr snapToGrid="0" snapToObjects="1">
      <p:cViewPr varScale="1">
        <p:scale>
          <a:sx n="62" d="100"/>
          <a:sy n="62" d="100"/>
        </p:scale>
        <p:origin x="1008" y="-416"/>
      </p:cViewPr>
      <p:guideLst/>
    </p:cSldViewPr>
  </p:slideViewPr>
  <p:outlineViewPr>
    <p:cViewPr>
      <p:scale>
        <a:sx n="33" d="100"/>
        <a:sy n="33" d="100"/>
      </p:scale>
      <p:origin x="0" y="0"/>
    </p:cViewPr>
  </p:outlineViewPr>
  <p:notesTextViewPr>
    <p:cViewPr>
      <p:scale>
        <a:sx n="35" d="100"/>
        <a:sy n="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3717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4</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60246" y="3226831"/>
            <a:ext cx="7268016"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18</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15th January </a:t>
            </a:r>
            <a:r>
              <a:rPr dirty="0">
                <a:latin typeface="Gill Sans MT" panose="020B0502020104020203" pitchFamily="34" charset="77"/>
              </a:rPr>
              <a:t>202</a:t>
            </a:r>
            <a:r>
              <a:rPr lang="en-GB" dirty="0">
                <a:latin typeface="Gill Sans MT" panose="020B0502020104020203" pitchFamily="34" charset="77"/>
              </a:rPr>
              <a:t>4</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00346" y="1309202"/>
            <a:ext cx="261770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admire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5" name="The was a tear in Freddie’s new school jumper."/>
          <p:cNvSpPr txBox="1"/>
          <p:nvPr/>
        </p:nvSpPr>
        <p:spPr>
          <a:xfrm>
            <a:off x="0" y="63712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Jenny </a:t>
            </a:r>
            <a:r>
              <a:rPr lang="en-GB" b="1" dirty="0">
                <a:latin typeface="Gill Sans MT" panose="020B0502020104020203" pitchFamily="34" charset="77"/>
              </a:rPr>
              <a:t>admired</a:t>
            </a:r>
            <a:r>
              <a:rPr lang="en-GB" dirty="0">
                <a:latin typeface="Gill Sans MT" panose="020B0502020104020203" pitchFamily="34" charset="77"/>
              </a:rPr>
              <a:t> Sol for his good performance in the play.</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ad-mire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21610130"/>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praise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applaud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3" name="TextBox 2">
            <a:extLst>
              <a:ext uri="{FF2B5EF4-FFF2-40B4-BE49-F238E27FC236}">
                <a16:creationId xmlns:a16="http://schemas.microsoft.com/office/drawing/2014/main" id="{8C204025-772E-F374-BE82-24CD57F22A72}"/>
              </a:ext>
            </a:extLst>
          </p:cNvPr>
          <p:cNvSpPr txBox="1"/>
          <p:nvPr/>
        </p:nvSpPr>
        <p:spPr>
          <a:xfrm>
            <a:off x="482663" y="4364218"/>
            <a:ext cx="758557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dirty="0">
                <a:latin typeface="Gill Sans MT" panose="020B0502020104020203" pitchFamily="34" charset="77"/>
              </a:rPr>
              <a:t>If you admire someone or something, you like and respect them very much.</a:t>
            </a:r>
          </a:p>
        </p:txBody>
      </p:sp>
      <p:pic>
        <p:nvPicPr>
          <p:cNvPr id="6" name="Picture 5">
            <a:extLst>
              <a:ext uri="{FF2B5EF4-FFF2-40B4-BE49-F238E27FC236}">
                <a16:creationId xmlns:a16="http://schemas.microsoft.com/office/drawing/2014/main" id="{2C8D997D-D752-8170-626C-91996BD38006}"/>
              </a:ext>
            </a:extLst>
          </p:cNvPr>
          <p:cNvPicPr>
            <a:picLocks noChangeAspect="1"/>
          </p:cNvPicPr>
          <p:nvPr/>
        </p:nvPicPr>
        <p:blipFill>
          <a:blip r:embed="rId4"/>
          <a:stretch>
            <a:fillRect/>
          </a:stretch>
        </p:blipFill>
        <p:spPr>
          <a:xfrm>
            <a:off x="8711712" y="2773931"/>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17217" y="1309202"/>
            <a:ext cx="33839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bombard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1542" y="3934239"/>
            <a:ext cx="623269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bombard someone with something, you make them face a great deal of it.</a:t>
            </a:r>
          </a:p>
        </p:txBody>
      </p:sp>
      <p:sp>
        <p:nvSpPr>
          <p:cNvPr id="155" name="The was a tear in Freddie’s new school jumper."/>
          <p:cNvSpPr txBox="1"/>
          <p:nvPr/>
        </p:nvSpPr>
        <p:spPr>
          <a:xfrm>
            <a:off x="0" y="633589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Vimal was </a:t>
            </a:r>
            <a:r>
              <a:rPr lang="en-GB" b="1" i="0" dirty="0">
                <a:solidFill>
                  <a:schemeClr val="accent2"/>
                </a:solidFill>
                <a:effectLst/>
                <a:latin typeface="Gill Sans MT" panose="020B0502020104020203" pitchFamily="34" charset="77"/>
              </a:rPr>
              <a:t>bombarded</a:t>
            </a:r>
            <a:r>
              <a:rPr lang="en-GB" b="0" i="0" dirty="0">
                <a:solidFill>
                  <a:schemeClr val="accent2"/>
                </a:solidFill>
                <a:effectLst/>
                <a:latin typeface="Gill Sans MT" panose="020B0502020104020203" pitchFamily="34" charset="77"/>
              </a:rPr>
              <a:t> with questions about his holiday.</a:t>
            </a:r>
            <a:endParaRPr lang="en-GB"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bom-bard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23294405"/>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inundate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questions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swamp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guard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criticise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B4D49D09-C73E-086B-E92E-7CAFBAD449A3}"/>
              </a:ext>
            </a:extLst>
          </p:cNvPr>
          <p:cNvPicPr>
            <a:picLocks noChangeAspect="1"/>
          </p:cNvPicPr>
          <p:nvPr/>
        </p:nvPicPr>
        <p:blipFill>
          <a:blip r:embed="rId4"/>
          <a:stretch>
            <a:fillRect/>
          </a:stretch>
        </p:blipFill>
        <p:spPr>
          <a:xfrm>
            <a:off x="8926474" y="2613362"/>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4007" y="1339979"/>
            <a:ext cx="1944443"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crave</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3" y="4117896"/>
            <a:ext cx="715725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crave something, or crave for it, you want to have it very much.</a:t>
            </a:r>
          </a:p>
        </p:txBody>
      </p:sp>
      <p:sp>
        <p:nvSpPr>
          <p:cNvPr id="155" name="The was a tear in Freddie’s new school jumper."/>
          <p:cNvSpPr txBox="1"/>
          <p:nvPr/>
        </p:nvSpPr>
        <p:spPr>
          <a:xfrm>
            <a:off x="0" y="641233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Sandra </a:t>
            </a:r>
            <a:r>
              <a:rPr lang="en-GB" sz="4000" b="1" dirty="0">
                <a:latin typeface="Gill Sans MT" panose="020B0502020104020203" pitchFamily="34" charset="77"/>
              </a:rPr>
              <a:t>craved</a:t>
            </a:r>
            <a:r>
              <a:rPr lang="en-GB" sz="4000" dirty="0">
                <a:latin typeface="Gill Sans MT" panose="020B0502020104020203" pitchFamily="34" charset="77"/>
              </a:rPr>
              <a:t> the chocolate cake on the lunch menu.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crave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3875672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desire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chocolate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0A58455A-A0CE-C561-F155-FBA3C16CC04C}"/>
              </a:ext>
            </a:extLst>
          </p:cNvPr>
          <p:cNvPicPr>
            <a:picLocks noChangeAspect="1"/>
          </p:cNvPicPr>
          <p:nvPr/>
        </p:nvPicPr>
        <p:blipFill>
          <a:blip r:embed="rId4"/>
          <a:stretch>
            <a:fillRect/>
          </a:stretch>
        </p:blipFill>
        <p:spPr>
          <a:xfrm>
            <a:off x="8608049" y="2468790"/>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44880" y="1309202"/>
            <a:ext cx="372858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deliberate</a:t>
            </a:r>
            <a:endParaRPr dirty="0">
              <a:latin typeface="Gill Sans MT" panose="020B0502020104020203" pitchFamily="34" charset="77"/>
            </a:endParaRPr>
          </a:p>
        </p:txBody>
      </p:sp>
      <p:sp>
        <p:nvSpPr>
          <p:cNvPr id="152" name="Definition:"/>
          <p:cNvSpPr txBox="1"/>
          <p:nvPr/>
        </p:nvSpPr>
        <p:spPr>
          <a:xfrm>
            <a:off x="2217173" y="3109482"/>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(adjective)</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353581" y="4322175"/>
            <a:ext cx="756311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do something that is deliberate, you planned or decided to do it beforehand.</a:t>
            </a:r>
          </a:p>
        </p:txBody>
      </p:sp>
      <p:sp>
        <p:nvSpPr>
          <p:cNvPr id="155" name="The was a tear in Freddie’s new school jumper."/>
          <p:cNvSpPr txBox="1"/>
          <p:nvPr/>
        </p:nvSpPr>
        <p:spPr>
          <a:xfrm>
            <a:off x="5112" y="656592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Glen was being </a:t>
            </a:r>
            <a:r>
              <a:rPr lang="en-GB" b="1" dirty="0">
                <a:latin typeface="Gill Sans MT" panose="020B0502020104020203" pitchFamily="34" charset="77"/>
              </a:rPr>
              <a:t>deliberate</a:t>
            </a:r>
            <a:r>
              <a:rPr lang="en-GB" dirty="0">
                <a:latin typeface="Gill Sans MT" panose="020B0502020104020203" pitchFamily="34" charset="77"/>
              </a:rPr>
              <a:t> kicked the chair.</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de-lib-er-ate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384519308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intentional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accidental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conscious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unintentional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2" name="Picture 1">
            <a:extLst>
              <a:ext uri="{FF2B5EF4-FFF2-40B4-BE49-F238E27FC236}">
                <a16:creationId xmlns:a16="http://schemas.microsoft.com/office/drawing/2014/main" id="{65D7A359-898F-CF0F-DE0E-49D027BE2C52}"/>
              </a:ext>
            </a:extLst>
          </p:cNvPr>
          <p:cNvPicPr>
            <a:picLocks noChangeAspect="1"/>
          </p:cNvPicPr>
          <p:nvPr/>
        </p:nvPicPr>
        <p:blipFill>
          <a:blip r:embed="rId4"/>
          <a:stretch>
            <a:fillRect/>
          </a:stretch>
        </p:blipFill>
        <p:spPr>
          <a:xfrm>
            <a:off x="9029790" y="2653936"/>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11368" y="1309202"/>
            <a:ext cx="279563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glimpse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2570" y="4113226"/>
            <a:ext cx="727181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get a glimpse of someone or something, you see them very briefly and not very well.</a:t>
            </a:r>
          </a:p>
        </p:txBody>
      </p:sp>
      <p:sp>
        <p:nvSpPr>
          <p:cNvPr id="155" name="The was a tear in Freddie’s new school jumper."/>
          <p:cNvSpPr txBox="1"/>
          <p:nvPr/>
        </p:nvSpPr>
        <p:spPr>
          <a:xfrm>
            <a:off x="372570" y="6340319"/>
            <a:ext cx="1217230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Hailey </a:t>
            </a:r>
            <a:r>
              <a:rPr lang="en-GB" sz="4000" b="1" dirty="0">
                <a:latin typeface="Gill Sans MT" panose="020B0502020104020203" pitchFamily="34" charset="77"/>
              </a:rPr>
              <a:t>glimpsed</a:t>
            </a:r>
            <a:r>
              <a:rPr lang="en-GB" sz="4000" dirty="0">
                <a:latin typeface="Gill Sans MT" panose="020B0502020104020203" pitchFamily="34" charset="77"/>
              </a:rPr>
              <a:t> at Theo’s homework.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glimpse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66228151"/>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peek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shrimps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53492255-0026-3D3F-E70C-B268B2F2A766}"/>
              </a:ext>
            </a:extLst>
          </p:cNvPr>
          <p:cNvPicPr>
            <a:picLocks noChangeAspect="1"/>
          </p:cNvPicPr>
          <p:nvPr/>
        </p:nvPicPr>
        <p:blipFill>
          <a:blip r:embed="rId4"/>
          <a:stretch>
            <a:fillRect/>
          </a:stretch>
        </p:blipFill>
        <p:spPr>
          <a:xfrm>
            <a:off x="8685084" y="2695643"/>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3749209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above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burst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bake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itch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9973496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admire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deliberate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crave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glimpse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37795522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above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burst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091143935"/>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you spend some time preparing and mixing together ingredients to make bread, cakes, pies, or other food which is cooked in the oven.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a part of your body ***, you have an unpleasant feeling on your skin that makes you want to scratch.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someone or something *** as a particular thing, they have that role or function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kumimoji="0" lang="en-GB" sz="2000" b="0" i="0" u="none" strike="noStrike" cap="none" spc="0" normalizeH="0" baseline="0" dirty="0">
                          <a:ln>
                            <a:noFill/>
                          </a:ln>
                          <a:solidFill>
                            <a:srgbClr val="000000"/>
                          </a:solidFill>
                          <a:effectLst/>
                          <a:uFillTx/>
                          <a:latin typeface="Gill Sans MT" panose="020B0502020104020203" pitchFamily="34" charset="77"/>
                          <a:sym typeface="Helvetica Light"/>
                        </a:rPr>
                        <a:t>If one thing is *** another one, it is directly over it or higher than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 or if you *** it, it suddenly breaks open or splits open and the air or other substance inside it comes 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a:extLst>
              <a:ext uri="{FF2B5EF4-FFF2-40B4-BE49-F238E27FC236}">
                <a16:creationId xmlns:a16="http://schemas.microsoft.com/office/drawing/2014/main" id="{294102A9-12C0-387D-40EF-5DE286538F7F}"/>
              </a:ext>
            </a:extLst>
          </p:cNvPr>
          <p:cNvPicPr>
            <a:picLocks noChangeAspect="1"/>
          </p:cNvPicPr>
          <p:nvPr/>
        </p:nvPicPr>
        <p:blipFill>
          <a:blip r:embed="rId5"/>
          <a:stretch>
            <a:fillRect/>
          </a:stretch>
        </p:blipFill>
        <p:spPr>
          <a:xfrm>
            <a:off x="10946216" y="6571913"/>
            <a:ext cx="933589" cy="933589"/>
          </a:xfrm>
          <a:prstGeom prst="rect">
            <a:avLst/>
          </a:prstGeom>
        </p:spPr>
      </p:pic>
      <p:pic>
        <p:nvPicPr>
          <p:cNvPr id="10" name="Picture 9">
            <a:extLst>
              <a:ext uri="{FF2B5EF4-FFF2-40B4-BE49-F238E27FC236}">
                <a16:creationId xmlns:a16="http://schemas.microsoft.com/office/drawing/2014/main" id="{4069E310-90C1-3F19-F21D-6EB7B2B16E9B}"/>
              </a:ext>
            </a:extLst>
          </p:cNvPr>
          <p:cNvPicPr>
            <a:picLocks noChangeAspect="1"/>
          </p:cNvPicPr>
          <p:nvPr/>
        </p:nvPicPr>
        <p:blipFill>
          <a:blip r:embed="rId6"/>
          <a:stretch>
            <a:fillRect/>
          </a:stretch>
        </p:blipFill>
        <p:spPr>
          <a:xfrm>
            <a:off x="10960890" y="5366507"/>
            <a:ext cx="904240" cy="904240"/>
          </a:xfrm>
          <a:prstGeom prst="rect">
            <a:avLst/>
          </a:prstGeom>
        </p:spPr>
      </p:pic>
      <p:pic>
        <p:nvPicPr>
          <p:cNvPr id="11" name="Picture 10">
            <a:extLst>
              <a:ext uri="{FF2B5EF4-FFF2-40B4-BE49-F238E27FC236}">
                <a16:creationId xmlns:a16="http://schemas.microsoft.com/office/drawing/2014/main" id="{DF3421EE-8927-F87B-713B-91ECE2BDE946}"/>
              </a:ext>
            </a:extLst>
          </p:cNvPr>
          <p:cNvPicPr>
            <a:picLocks noChangeAspect="1"/>
          </p:cNvPicPr>
          <p:nvPr/>
        </p:nvPicPr>
        <p:blipFill>
          <a:blip r:embed="rId7"/>
          <a:stretch>
            <a:fillRect/>
          </a:stretch>
        </p:blipFill>
        <p:spPr>
          <a:xfrm>
            <a:off x="10979920" y="2707499"/>
            <a:ext cx="991616" cy="991616"/>
          </a:xfrm>
          <a:prstGeom prst="rect">
            <a:avLst/>
          </a:prstGeom>
        </p:spPr>
      </p:pic>
      <p:pic>
        <p:nvPicPr>
          <p:cNvPr id="12" name="Picture 11">
            <a:extLst>
              <a:ext uri="{FF2B5EF4-FFF2-40B4-BE49-F238E27FC236}">
                <a16:creationId xmlns:a16="http://schemas.microsoft.com/office/drawing/2014/main" id="{558EBD0B-D891-17E5-C694-19EA18A5DE56}"/>
              </a:ext>
            </a:extLst>
          </p:cNvPr>
          <p:cNvPicPr>
            <a:picLocks noChangeAspect="1"/>
          </p:cNvPicPr>
          <p:nvPr/>
        </p:nvPicPr>
        <p:blipFill>
          <a:blip r:embed="rId8"/>
          <a:stretch>
            <a:fillRect/>
          </a:stretch>
        </p:blipFill>
        <p:spPr>
          <a:xfrm>
            <a:off x="10976446" y="7932035"/>
            <a:ext cx="933589" cy="933589"/>
          </a:xfrm>
          <a:prstGeom prst="rect">
            <a:avLst/>
          </a:prstGeom>
        </p:spPr>
      </p:pic>
      <p:pic>
        <p:nvPicPr>
          <p:cNvPr id="15" name="Picture 14">
            <a:extLst>
              <a:ext uri="{FF2B5EF4-FFF2-40B4-BE49-F238E27FC236}">
                <a16:creationId xmlns:a16="http://schemas.microsoft.com/office/drawing/2014/main" id="{96F5CE07-2121-4304-DE30-0FB7078E6934}"/>
              </a:ext>
            </a:extLst>
          </p:cNvPr>
          <p:cNvPicPr>
            <a:picLocks noChangeAspect="1"/>
          </p:cNvPicPr>
          <p:nvPr/>
        </p:nvPicPr>
        <p:blipFill>
          <a:blip r:embed="rId9"/>
          <a:stretch>
            <a:fillRect/>
          </a:stretch>
        </p:blipFill>
        <p:spPr>
          <a:xfrm>
            <a:off x="11534966" y="7891995"/>
            <a:ext cx="466795" cy="466795"/>
          </a:xfrm>
          <a:prstGeom prst="rect">
            <a:avLst/>
          </a:prstGeom>
        </p:spPr>
      </p:pic>
      <p:pic>
        <p:nvPicPr>
          <p:cNvPr id="16" name="Picture 15">
            <a:extLst>
              <a:ext uri="{FF2B5EF4-FFF2-40B4-BE49-F238E27FC236}">
                <a16:creationId xmlns:a16="http://schemas.microsoft.com/office/drawing/2014/main" id="{AC6AE320-615D-D776-CD12-22E65B79A09E}"/>
              </a:ext>
            </a:extLst>
          </p:cNvPr>
          <p:cNvPicPr>
            <a:picLocks noChangeAspect="1"/>
          </p:cNvPicPr>
          <p:nvPr/>
        </p:nvPicPr>
        <p:blipFill>
          <a:blip r:embed="rId10"/>
          <a:stretch>
            <a:fillRect/>
          </a:stretch>
        </p:blipFill>
        <p:spPr>
          <a:xfrm>
            <a:off x="10882921" y="3817693"/>
            <a:ext cx="1162321" cy="116232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4880716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admire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bombard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crave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deliberate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glimpse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701848027"/>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something, or crave for it, you want to have it very much.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with something, you make them face a great deal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do something that is ***, you planned or decided to do it beforehand, and so it happens on purpose rather than by chance.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get a *** of someone or something, you see them very briefly and not very 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someone or something, you like and respect them very much.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6" name="Picture 5">
            <a:extLst>
              <a:ext uri="{FF2B5EF4-FFF2-40B4-BE49-F238E27FC236}">
                <a16:creationId xmlns:a16="http://schemas.microsoft.com/office/drawing/2014/main" id="{6D99B5BE-FD18-90BC-54CB-2D90D92D519C}"/>
              </a:ext>
            </a:extLst>
          </p:cNvPr>
          <p:cNvPicPr>
            <a:picLocks noChangeAspect="1"/>
          </p:cNvPicPr>
          <p:nvPr/>
        </p:nvPicPr>
        <p:blipFill>
          <a:blip r:embed="rId5"/>
          <a:stretch>
            <a:fillRect/>
          </a:stretch>
        </p:blipFill>
        <p:spPr>
          <a:xfrm>
            <a:off x="10929993" y="7885565"/>
            <a:ext cx="933589" cy="933589"/>
          </a:xfrm>
          <a:prstGeom prst="rect">
            <a:avLst/>
          </a:prstGeom>
        </p:spPr>
      </p:pic>
      <p:pic>
        <p:nvPicPr>
          <p:cNvPr id="8" name="Picture 7">
            <a:extLst>
              <a:ext uri="{FF2B5EF4-FFF2-40B4-BE49-F238E27FC236}">
                <a16:creationId xmlns:a16="http://schemas.microsoft.com/office/drawing/2014/main" id="{C0E788C7-17A0-C38D-6E30-C6CB2D7BD19C}"/>
              </a:ext>
            </a:extLst>
          </p:cNvPr>
          <p:cNvPicPr>
            <a:picLocks noChangeAspect="1"/>
          </p:cNvPicPr>
          <p:nvPr/>
        </p:nvPicPr>
        <p:blipFill>
          <a:blip r:embed="rId6"/>
          <a:stretch>
            <a:fillRect/>
          </a:stretch>
        </p:blipFill>
        <p:spPr>
          <a:xfrm>
            <a:off x="11134652" y="3954272"/>
            <a:ext cx="922528" cy="922528"/>
          </a:xfrm>
          <a:prstGeom prst="rect">
            <a:avLst/>
          </a:prstGeom>
        </p:spPr>
      </p:pic>
      <p:pic>
        <p:nvPicPr>
          <p:cNvPr id="11" name="Picture 10">
            <a:extLst>
              <a:ext uri="{FF2B5EF4-FFF2-40B4-BE49-F238E27FC236}">
                <a16:creationId xmlns:a16="http://schemas.microsoft.com/office/drawing/2014/main" id="{AFD1FAE9-F421-B5CF-F58F-B29EEDDBC4D2}"/>
              </a:ext>
            </a:extLst>
          </p:cNvPr>
          <p:cNvPicPr>
            <a:picLocks noChangeAspect="1"/>
          </p:cNvPicPr>
          <p:nvPr/>
        </p:nvPicPr>
        <p:blipFill>
          <a:blip r:embed="rId7"/>
          <a:stretch>
            <a:fillRect/>
          </a:stretch>
        </p:blipFill>
        <p:spPr>
          <a:xfrm>
            <a:off x="10998801" y="2473303"/>
            <a:ext cx="1058379" cy="1058379"/>
          </a:xfrm>
          <a:prstGeom prst="rect">
            <a:avLst/>
          </a:prstGeom>
        </p:spPr>
      </p:pic>
      <p:pic>
        <p:nvPicPr>
          <p:cNvPr id="12" name="Picture 11">
            <a:extLst>
              <a:ext uri="{FF2B5EF4-FFF2-40B4-BE49-F238E27FC236}">
                <a16:creationId xmlns:a16="http://schemas.microsoft.com/office/drawing/2014/main" id="{DDE6A3A8-0369-A8D8-4608-8469302A1983}"/>
              </a:ext>
            </a:extLst>
          </p:cNvPr>
          <p:cNvPicPr>
            <a:picLocks noChangeAspect="1"/>
          </p:cNvPicPr>
          <p:nvPr/>
        </p:nvPicPr>
        <p:blipFill>
          <a:blip r:embed="rId8"/>
          <a:stretch>
            <a:fillRect/>
          </a:stretch>
        </p:blipFill>
        <p:spPr>
          <a:xfrm>
            <a:off x="10963689" y="5192136"/>
            <a:ext cx="959104" cy="959104"/>
          </a:xfrm>
          <a:prstGeom prst="rect">
            <a:avLst/>
          </a:prstGeom>
        </p:spPr>
      </p:pic>
      <p:pic>
        <p:nvPicPr>
          <p:cNvPr id="16" name="Picture 15">
            <a:extLst>
              <a:ext uri="{FF2B5EF4-FFF2-40B4-BE49-F238E27FC236}">
                <a16:creationId xmlns:a16="http://schemas.microsoft.com/office/drawing/2014/main" id="{AD4019B1-3235-0C44-56B7-8D831636B5D5}"/>
              </a:ext>
            </a:extLst>
          </p:cNvPr>
          <p:cNvPicPr>
            <a:picLocks noChangeAspect="1"/>
          </p:cNvPicPr>
          <p:nvPr/>
        </p:nvPicPr>
        <p:blipFill>
          <a:blip r:embed="rId9"/>
          <a:stretch>
            <a:fillRect/>
          </a:stretch>
        </p:blipFill>
        <p:spPr>
          <a:xfrm>
            <a:off x="10929993" y="6466576"/>
            <a:ext cx="992800" cy="99280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296531" y="3993661"/>
            <a:ext cx="10050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act</a:t>
            </a:r>
            <a:endParaRPr dirty="0">
              <a:latin typeface="Gill Sans MT" panose="020B0502020104020203" pitchFamily="34" charset="77"/>
            </a:endParaRPr>
          </a:p>
        </p:txBody>
      </p:sp>
      <p:sp>
        <p:nvSpPr>
          <p:cNvPr id="135" name="spare"/>
          <p:cNvSpPr txBox="1"/>
          <p:nvPr/>
        </p:nvSpPr>
        <p:spPr>
          <a:xfrm>
            <a:off x="3130583" y="4824209"/>
            <a:ext cx="14956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bake</a:t>
            </a:r>
            <a:endParaRPr b="1" dirty="0">
              <a:latin typeface="Gill Sans MT" panose="020B0502020104020203" pitchFamily="34" charset="77"/>
              <a:sym typeface="American Typewriter"/>
            </a:endParaRPr>
          </a:p>
        </p:txBody>
      </p:sp>
      <p:sp>
        <p:nvSpPr>
          <p:cNvPr id="136" name="chipped"/>
          <p:cNvSpPr txBox="1"/>
          <p:nvPr/>
        </p:nvSpPr>
        <p:spPr>
          <a:xfrm>
            <a:off x="2978337" y="5769060"/>
            <a:ext cx="16414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burst</a:t>
            </a:r>
            <a:endParaRPr dirty="0">
              <a:latin typeface="Gill Sans MT" panose="020B0502020104020203" pitchFamily="34" charset="77"/>
            </a:endParaRPr>
          </a:p>
        </p:txBody>
      </p:sp>
      <p:sp>
        <p:nvSpPr>
          <p:cNvPr id="137" name="lift"/>
          <p:cNvSpPr txBox="1"/>
          <p:nvPr/>
        </p:nvSpPr>
        <p:spPr>
          <a:xfrm>
            <a:off x="3194742" y="6639612"/>
            <a:ext cx="12086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itch</a:t>
            </a:r>
            <a:endParaRPr dirty="0">
              <a:latin typeface="Gill Sans MT" panose="020B0502020104020203" pitchFamily="34" charset="77"/>
            </a:endParaRPr>
          </a:p>
        </p:txBody>
      </p:sp>
      <p:sp>
        <p:nvSpPr>
          <p:cNvPr id="138" name="mutter"/>
          <p:cNvSpPr txBox="1"/>
          <p:nvPr/>
        </p:nvSpPr>
        <p:spPr>
          <a:xfrm>
            <a:off x="7805976" y="3941031"/>
            <a:ext cx="279563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bombard</a:t>
            </a:r>
            <a:endParaRPr b="1" dirty="0">
              <a:latin typeface="Gill Sans MT" panose="020B0502020104020203" pitchFamily="34" charset="77"/>
              <a:sym typeface="American Typewriter"/>
            </a:endParaRPr>
          </a:p>
        </p:txBody>
      </p:sp>
      <p:sp>
        <p:nvSpPr>
          <p:cNvPr id="139" name="unveil"/>
          <p:cNvSpPr txBox="1"/>
          <p:nvPr/>
        </p:nvSpPr>
        <p:spPr>
          <a:xfrm>
            <a:off x="7660928" y="5755144"/>
            <a:ext cx="30857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deliberate</a:t>
            </a:r>
            <a:endParaRPr dirty="0">
              <a:latin typeface="Gill Sans MT" panose="020B0502020104020203" pitchFamily="34" charset="77"/>
              <a:sym typeface="American Typewriter"/>
            </a:endParaRPr>
          </a:p>
        </p:txBody>
      </p:sp>
      <p:sp>
        <p:nvSpPr>
          <p:cNvPr id="140" name="tolerate"/>
          <p:cNvSpPr txBox="1"/>
          <p:nvPr/>
        </p:nvSpPr>
        <p:spPr>
          <a:xfrm>
            <a:off x="8114130" y="3084728"/>
            <a:ext cx="220413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admire</a:t>
            </a:r>
            <a:endParaRPr dirty="0">
              <a:latin typeface="Gill Sans MT" panose="020B0502020104020203" pitchFamily="34" charset="77"/>
            </a:endParaRPr>
          </a:p>
        </p:txBody>
      </p:sp>
      <p:sp>
        <p:nvSpPr>
          <p:cNvPr id="141" name="fixation"/>
          <p:cNvSpPr txBox="1"/>
          <p:nvPr/>
        </p:nvSpPr>
        <p:spPr>
          <a:xfrm>
            <a:off x="8366608" y="4824210"/>
            <a:ext cx="16991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crave</a:t>
            </a:r>
            <a:endParaRPr dirty="0">
              <a:latin typeface="Gill Sans MT" panose="020B0502020104020203" pitchFamily="34" charset="77"/>
            </a:endParaRPr>
          </a:p>
        </p:txBody>
      </p:sp>
      <p:sp>
        <p:nvSpPr>
          <p:cNvPr id="142" name="rustle"/>
          <p:cNvSpPr txBox="1"/>
          <p:nvPr/>
        </p:nvSpPr>
        <p:spPr>
          <a:xfrm>
            <a:off x="8033180" y="6620562"/>
            <a:ext cx="236603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glimpse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2881530" y="3080135"/>
            <a:ext cx="184345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above</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74085" y="-17929"/>
            <a:ext cx="744434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above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21234" y="5092011"/>
            <a:ext cx="108350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act</a:t>
            </a:r>
            <a:endParaRPr sz="28700" dirty="0">
              <a:latin typeface="Gill Sans MT" panose="020B0502020104020203" pitchFamily="34" charset="77"/>
            </a:endParaRPr>
          </a:p>
        </p:txBody>
      </p:sp>
      <p:pic>
        <p:nvPicPr>
          <p:cNvPr id="5" name="Picture 4">
            <a:extLst>
              <a:ext uri="{FF2B5EF4-FFF2-40B4-BE49-F238E27FC236}">
                <a16:creationId xmlns:a16="http://schemas.microsoft.com/office/drawing/2014/main" id="{14F2E69A-9278-D472-8BED-9CAABE3B42F4}"/>
              </a:ext>
            </a:extLst>
          </p:cNvPr>
          <p:cNvPicPr>
            <a:picLocks noChangeAspect="1"/>
          </p:cNvPicPr>
          <p:nvPr/>
        </p:nvPicPr>
        <p:blipFill>
          <a:blip r:embed="rId4"/>
          <a:stretch>
            <a:fillRect/>
          </a:stretch>
        </p:blipFill>
        <p:spPr>
          <a:xfrm>
            <a:off x="8808129" y="627616"/>
            <a:ext cx="3251200" cy="3251200"/>
          </a:xfrm>
          <a:prstGeom prst="rect">
            <a:avLst/>
          </a:prstGeom>
        </p:spPr>
      </p:pic>
      <p:pic>
        <p:nvPicPr>
          <p:cNvPr id="6" name="Picture 5">
            <a:extLst>
              <a:ext uri="{FF2B5EF4-FFF2-40B4-BE49-F238E27FC236}">
                <a16:creationId xmlns:a16="http://schemas.microsoft.com/office/drawing/2014/main" id="{9D354DED-4C64-F7D3-26F4-06833AF3C14B}"/>
              </a:ext>
            </a:extLst>
          </p:cNvPr>
          <p:cNvPicPr>
            <a:picLocks noChangeAspect="1"/>
          </p:cNvPicPr>
          <p:nvPr/>
        </p:nvPicPr>
        <p:blipFill>
          <a:blip r:embed="rId5"/>
          <a:stretch>
            <a:fillRect/>
          </a:stretch>
        </p:blipFill>
        <p:spPr>
          <a:xfrm>
            <a:off x="2076449" y="5621333"/>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254356"/>
            <a:ext cx="587981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bake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4953242"/>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burst</a:t>
            </a:r>
            <a:endParaRPr sz="16600" dirty="0">
              <a:latin typeface="Gill Sans MT" panose="020B0502020104020203" pitchFamily="34" charset="77"/>
            </a:endParaRPr>
          </a:p>
        </p:txBody>
      </p:sp>
      <p:pic>
        <p:nvPicPr>
          <p:cNvPr id="5" name="Picture 4">
            <a:extLst>
              <a:ext uri="{FF2B5EF4-FFF2-40B4-BE49-F238E27FC236}">
                <a16:creationId xmlns:a16="http://schemas.microsoft.com/office/drawing/2014/main" id="{58EBE9BF-3B0A-7D9A-B945-920B19188127}"/>
              </a:ext>
            </a:extLst>
          </p:cNvPr>
          <p:cNvPicPr>
            <a:picLocks noChangeAspect="1"/>
          </p:cNvPicPr>
          <p:nvPr/>
        </p:nvPicPr>
        <p:blipFill>
          <a:blip r:embed="rId4"/>
          <a:stretch>
            <a:fillRect/>
          </a:stretch>
        </p:blipFill>
        <p:spPr>
          <a:xfrm>
            <a:off x="8450528" y="602862"/>
            <a:ext cx="3251200" cy="3251200"/>
          </a:xfrm>
          <a:prstGeom prst="rect">
            <a:avLst/>
          </a:prstGeom>
        </p:spPr>
      </p:pic>
      <p:pic>
        <p:nvPicPr>
          <p:cNvPr id="6" name="Picture 5">
            <a:extLst>
              <a:ext uri="{FF2B5EF4-FFF2-40B4-BE49-F238E27FC236}">
                <a16:creationId xmlns:a16="http://schemas.microsoft.com/office/drawing/2014/main" id="{E1400149-B48C-A69E-61B7-F7352F5E26B3}"/>
              </a:ext>
            </a:extLst>
          </p:cNvPr>
          <p:cNvPicPr>
            <a:picLocks noChangeAspect="1"/>
          </p:cNvPicPr>
          <p:nvPr/>
        </p:nvPicPr>
        <p:blipFill>
          <a:blip r:embed="rId5"/>
          <a:stretch>
            <a:fillRect/>
          </a:stretch>
        </p:blipFill>
        <p:spPr>
          <a:xfrm>
            <a:off x="1149972" y="5482564"/>
            <a:ext cx="3251200" cy="3251200"/>
          </a:xfrm>
          <a:prstGeom prst="rect">
            <a:avLst/>
          </a:prstGeom>
        </p:spPr>
      </p:pic>
      <p:pic>
        <p:nvPicPr>
          <p:cNvPr id="7" name="Picture 6">
            <a:extLst>
              <a:ext uri="{FF2B5EF4-FFF2-40B4-BE49-F238E27FC236}">
                <a16:creationId xmlns:a16="http://schemas.microsoft.com/office/drawing/2014/main" id="{2DF7B4E2-6782-C385-A040-401CEE5F31A1}"/>
              </a:ext>
            </a:extLst>
          </p:cNvPr>
          <p:cNvPicPr>
            <a:picLocks noChangeAspect="1"/>
          </p:cNvPicPr>
          <p:nvPr/>
        </p:nvPicPr>
        <p:blipFill>
          <a:blip r:embed="rId6"/>
          <a:stretch>
            <a:fillRect/>
          </a:stretch>
        </p:blipFill>
        <p:spPr>
          <a:xfrm>
            <a:off x="3104691" y="5427515"/>
            <a:ext cx="1625600" cy="16256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01611" y="305549"/>
            <a:ext cx="466954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itch</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84854" y="5287250"/>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admire</a:t>
            </a:r>
            <a:endParaRPr sz="23900" dirty="0">
              <a:latin typeface="Gill Sans MT" panose="020B0502020104020203" pitchFamily="34" charset="77"/>
            </a:endParaRPr>
          </a:p>
        </p:txBody>
      </p:sp>
      <p:pic>
        <p:nvPicPr>
          <p:cNvPr id="5" name="Picture 4">
            <a:extLst>
              <a:ext uri="{FF2B5EF4-FFF2-40B4-BE49-F238E27FC236}">
                <a16:creationId xmlns:a16="http://schemas.microsoft.com/office/drawing/2014/main" id="{9F44E2AC-5006-48A3-FC50-1828A4924F37}"/>
              </a:ext>
            </a:extLst>
          </p:cNvPr>
          <p:cNvPicPr>
            <a:picLocks noChangeAspect="1"/>
          </p:cNvPicPr>
          <p:nvPr/>
        </p:nvPicPr>
        <p:blipFill>
          <a:blip r:embed="rId4"/>
          <a:stretch>
            <a:fillRect/>
          </a:stretch>
        </p:blipFill>
        <p:spPr>
          <a:xfrm>
            <a:off x="7927733" y="525330"/>
            <a:ext cx="3251200" cy="3251200"/>
          </a:xfrm>
          <a:prstGeom prst="rect">
            <a:avLst/>
          </a:prstGeom>
        </p:spPr>
      </p:pic>
      <p:pic>
        <p:nvPicPr>
          <p:cNvPr id="6" name="Picture 5">
            <a:extLst>
              <a:ext uri="{FF2B5EF4-FFF2-40B4-BE49-F238E27FC236}">
                <a16:creationId xmlns:a16="http://schemas.microsoft.com/office/drawing/2014/main" id="{BD320210-37E7-309D-9A51-A4BA736BAEFE}"/>
              </a:ext>
            </a:extLst>
          </p:cNvPr>
          <p:cNvPicPr>
            <a:picLocks noChangeAspect="1"/>
          </p:cNvPicPr>
          <p:nvPr/>
        </p:nvPicPr>
        <p:blipFill>
          <a:blip r:embed="rId5"/>
          <a:stretch>
            <a:fillRect/>
          </a:stretch>
        </p:blipFill>
        <p:spPr>
          <a:xfrm>
            <a:off x="194300" y="5766668"/>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12179" y="996808"/>
            <a:ext cx="7885172"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bombard</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29414" y="5052166"/>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crave</a:t>
            </a:r>
            <a:endParaRPr sz="13800" dirty="0">
              <a:latin typeface="Gill Sans MT" panose="020B0502020104020203" pitchFamily="34" charset="77"/>
            </a:endParaRPr>
          </a:p>
        </p:txBody>
      </p:sp>
      <p:pic>
        <p:nvPicPr>
          <p:cNvPr id="5" name="Picture 4">
            <a:extLst>
              <a:ext uri="{FF2B5EF4-FFF2-40B4-BE49-F238E27FC236}">
                <a16:creationId xmlns:a16="http://schemas.microsoft.com/office/drawing/2014/main" id="{0C522D2F-927B-B12E-E1F3-CC24FA09DBA6}"/>
              </a:ext>
            </a:extLst>
          </p:cNvPr>
          <p:cNvPicPr>
            <a:picLocks noChangeAspect="1"/>
          </p:cNvPicPr>
          <p:nvPr/>
        </p:nvPicPr>
        <p:blipFill>
          <a:blip r:embed="rId4"/>
          <a:stretch>
            <a:fillRect/>
          </a:stretch>
        </p:blipFill>
        <p:spPr>
          <a:xfrm>
            <a:off x="9250571" y="587771"/>
            <a:ext cx="3251200" cy="3251200"/>
          </a:xfrm>
          <a:prstGeom prst="rect">
            <a:avLst/>
          </a:prstGeom>
        </p:spPr>
      </p:pic>
      <p:pic>
        <p:nvPicPr>
          <p:cNvPr id="6" name="Picture 5">
            <a:extLst>
              <a:ext uri="{FF2B5EF4-FFF2-40B4-BE49-F238E27FC236}">
                <a16:creationId xmlns:a16="http://schemas.microsoft.com/office/drawing/2014/main" id="{5986C86B-DAE4-27CB-1205-ACE1D105AA06}"/>
              </a:ext>
            </a:extLst>
          </p:cNvPr>
          <p:cNvPicPr>
            <a:picLocks noChangeAspect="1"/>
          </p:cNvPicPr>
          <p:nvPr/>
        </p:nvPicPr>
        <p:blipFill>
          <a:blip r:embed="rId5"/>
          <a:stretch>
            <a:fillRect/>
          </a:stretch>
        </p:blipFill>
        <p:spPr>
          <a:xfrm>
            <a:off x="895013" y="5699030"/>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50057" y="886316"/>
            <a:ext cx="1199989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deliberate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86849" y="5542501"/>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glimpse</a:t>
            </a:r>
            <a:endParaRPr sz="9600" dirty="0">
              <a:latin typeface="Gill Sans MT" panose="020B0502020104020203" pitchFamily="34" charset="77"/>
            </a:endParaRPr>
          </a:p>
        </p:txBody>
      </p:sp>
      <p:pic>
        <p:nvPicPr>
          <p:cNvPr id="2" name="Picture 1">
            <a:extLst>
              <a:ext uri="{FF2B5EF4-FFF2-40B4-BE49-F238E27FC236}">
                <a16:creationId xmlns:a16="http://schemas.microsoft.com/office/drawing/2014/main" id="{B4909E76-1B6E-29D8-6432-7BA97EF6AE4D}"/>
              </a:ext>
            </a:extLst>
          </p:cNvPr>
          <p:cNvPicPr>
            <a:picLocks noChangeAspect="1"/>
          </p:cNvPicPr>
          <p:nvPr/>
        </p:nvPicPr>
        <p:blipFill>
          <a:blip r:embed="rId4"/>
          <a:stretch>
            <a:fillRect/>
          </a:stretch>
        </p:blipFill>
        <p:spPr>
          <a:xfrm>
            <a:off x="9424240" y="466388"/>
            <a:ext cx="3251200" cy="3251200"/>
          </a:xfrm>
          <a:prstGeom prst="rect">
            <a:avLst/>
          </a:prstGeom>
        </p:spPr>
      </p:pic>
      <p:pic>
        <p:nvPicPr>
          <p:cNvPr id="6" name="Picture 5">
            <a:extLst>
              <a:ext uri="{FF2B5EF4-FFF2-40B4-BE49-F238E27FC236}">
                <a16:creationId xmlns:a16="http://schemas.microsoft.com/office/drawing/2014/main" id="{962434F5-BCA6-E74C-9200-4879B107C13F}"/>
              </a:ext>
            </a:extLst>
          </p:cNvPr>
          <p:cNvPicPr>
            <a:picLocks noChangeAspect="1"/>
          </p:cNvPicPr>
          <p:nvPr/>
        </p:nvPicPr>
        <p:blipFill>
          <a:blip r:embed="rId5"/>
          <a:stretch>
            <a:fillRect/>
          </a:stretch>
        </p:blipFill>
        <p:spPr>
          <a:xfrm>
            <a:off x="449653" y="6084147"/>
            <a:ext cx="2740493" cy="2740493"/>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9115793" y="1930963"/>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70942" y="352621"/>
            <a:ext cx="8854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above</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907450" y="5408773"/>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act</a:t>
            </a:r>
            <a:endParaRPr sz="287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D8EACB2E-90C8-12F6-8313-25347E540C76}"/>
              </a:ext>
            </a:extLst>
          </p:cNvPr>
          <p:cNvPicPr>
            <a:picLocks noChangeAspect="1"/>
          </p:cNvPicPr>
          <p:nvPr/>
        </p:nvPicPr>
        <p:blipFill>
          <a:blip r:embed="rId4"/>
          <a:stretch>
            <a:fillRect/>
          </a:stretch>
        </p:blipFill>
        <p:spPr>
          <a:xfrm>
            <a:off x="9315100" y="564305"/>
            <a:ext cx="3251200" cy="3251200"/>
          </a:xfrm>
          <a:prstGeom prst="rect">
            <a:avLst/>
          </a:prstGeom>
        </p:spPr>
      </p:pic>
      <p:pic>
        <p:nvPicPr>
          <p:cNvPr id="6" name="Picture 5">
            <a:extLst>
              <a:ext uri="{FF2B5EF4-FFF2-40B4-BE49-F238E27FC236}">
                <a16:creationId xmlns:a16="http://schemas.microsoft.com/office/drawing/2014/main" id="{7371F5FA-C21A-94FC-E947-67E496014AA3}"/>
              </a:ext>
            </a:extLst>
          </p:cNvPr>
          <p:cNvPicPr>
            <a:picLocks noChangeAspect="1"/>
          </p:cNvPicPr>
          <p:nvPr/>
        </p:nvPicPr>
        <p:blipFill>
          <a:blip r:embed="rId5"/>
          <a:stretch>
            <a:fillRect/>
          </a:stretch>
        </p:blipFill>
        <p:spPr>
          <a:xfrm>
            <a:off x="2672830" y="5724319"/>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04917" y="502158"/>
            <a:ext cx="699871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bake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24352" y="5287250"/>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burst</a:t>
            </a:r>
            <a:endParaRPr sz="19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839375AD-50A6-1D01-D6BA-C8EDD49D6BBB}"/>
              </a:ext>
            </a:extLst>
          </p:cNvPr>
          <p:cNvPicPr>
            <a:picLocks noChangeAspect="1"/>
          </p:cNvPicPr>
          <p:nvPr/>
        </p:nvPicPr>
        <p:blipFill>
          <a:blip r:embed="rId4"/>
          <a:stretch>
            <a:fillRect/>
          </a:stretch>
        </p:blipFill>
        <p:spPr>
          <a:xfrm>
            <a:off x="8863584" y="602862"/>
            <a:ext cx="3251200" cy="3251200"/>
          </a:xfrm>
          <a:prstGeom prst="rect">
            <a:avLst/>
          </a:prstGeom>
        </p:spPr>
      </p:pic>
      <p:pic>
        <p:nvPicPr>
          <p:cNvPr id="6" name="Picture 5">
            <a:extLst>
              <a:ext uri="{FF2B5EF4-FFF2-40B4-BE49-F238E27FC236}">
                <a16:creationId xmlns:a16="http://schemas.microsoft.com/office/drawing/2014/main" id="{5F327B7C-6BD7-DFFB-8C03-81B1F3CAEB33}"/>
              </a:ext>
            </a:extLst>
          </p:cNvPr>
          <p:cNvPicPr>
            <a:picLocks noChangeAspect="1"/>
          </p:cNvPicPr>
          <p:nvPr/>
        </p:nvPicPr>
        <p:blipFill>
          <a:blip r:embed="rId5"/>
          <a:stretch>
            <a:fillRect/>
          </a:stretch>
        </p:blipFill>
        <p:spPr>
          <a:xfrm>
            <a:off x="708827" y="5546115"/>
            <a:ext cx="3251200" cy="3251200"/>
          </a:xfrm>
          <a:prstGeom prst="rect">
            <a:avLst/>
          </a:prstGeom>
        </p:spPr>
      </p:pic>
      <p:pic>
        <p:nvPicPr>
          <p:cNvPr id="7" name="Picture 6">
            <a:extLst>
              <a:ext uri="{FF2B5EF4-FFF2-40B4-BE49-F238E27FC236}">
                <a16:creationId xmlns:a16="http://schemas.microsoft.com/office/drawing/2014/main" id="{66D2DFFB-37A2-91A1-C72F-127A890F7B27}"/>
              </a:ext>
            </a:extLst>
          </p:cNvPr>
          <p:cNvPicPr>
            <a:picLocks noChangeAspect="1"/>
          </p:cNvPicPr>
          <p:nvPr/>
        </p:nvPicPr>
        <p:blipFill>
          <a:blip r:embed="rId6"/>
          <a:stretch>
            <a:fillRect/>
          </a:stretch>
        </p:blipFill>
        <p:spPr>
          <a:xfrm>
            <a:off x="2663546" y="5491066"/>
            <a:ext cx="1625600" cy="16256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0798" y="403621"/>
            <a:ext cx="484427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itch</a:t>
            </a:r>
            <a:endParaRPr sz="239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84854" y="5716738"/>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admire</a:t>
            </a:r>
            <a:endParaRPr sz="23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37682C98-40DB-93CA-F685-910636028D2D}"/>
              </a:ext>
            </a:extLst>
          </p:cNvPr>
          <p:cNvPicPr>
            <a:picLocks noChangeAspect="1"/>
          </p:cNvPicPr>
          <p:nvPr/>
        </p:nvPicPr>
        <p:blipFill>
          <a:blip r:embed="rId4"/>
          <a:stretch>
            <a:fillRect/>
          </a:stretch>
        </p:blipFill>
        <p:spPr>
          <a:xfrm>
            <a:off x="7957826" y="602862"/>
            <a:ext cx="3251200" cy="3251200"/>
          </a:xfrm>
          <a:prstGeom prst="rect">
            <a:avLst/>
          </a:prstGeom>
        </p:spPr>
      </p:pic>
      <p:pic>
        <p:nvPicPr>
          <p:cNvPr id="6" name="Picture 5">
            <a:extLst>
              <a:ext uri="{FF2B5EF4-FFF2-40B4-BE49-F238E27FC236}">
                <a16:creationId xmlns:a16="http://schemas.microsoft.com/office/drawing/2014/main" id="{5BB90DA6-1D8A-4426-D747-DEA419FA9BFF}"/>
              </a:ext>
            </a:extLst>
          </p:cNvPr>
          <p:cNvPicPr>
            <a:picLocks noChangeAspect="1"/>
          </p:cNvPicPr>
          <p:nvPr/>
        </p:nvPicPr>
        <p:blipFill>
          <a:blip r:embed="rId5"/>
          <a:stretch>
            <a:fillRect/>
          </a:stretch>
        </p:blipFill>
        <p:spPr>
          <a:xfrm>
            <a:off x="288144" y="5716738"/>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39012" y="2274766"/>
            <a:ext cx="184345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above	</a:t>
            </a:r>
            <a:endParaRPr b="1" dirty="0">
              <a:latin typeface="Gill Sans MT" panose="020B0502020104020203" pitchFamily="34" charset="77"/>
              <a:sym typeface="American Typewriter"/>
            </a:endParaRPr>
          </a:p>
        </p:txBody>
      </p:sp>
      <p:sp>
        <p:nvSpPr>
          <p:cNvPr id="134" name="office"/>
          <p:cNvSpPr txBox="1"/>
          <p:nvPr/>
        </p:nvSpPr>
        <p:spPr>
          <a:xfrm>
            <a:off x="6058237" y="3183419"/>
            <a:ext cx="10050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act</a:t>
            </a:r>
            <a:endParaRPr dirty="0">
              <a:latin typeface="Gill Sans MT" panose="020B0502020104020203" pitchFamily="34" charset="77"/>
            </a:endParaRPr>
          </a:p>
        </p:txBody>
      </p:sp>
      <p:sp>
        <p:nvSpPr>
          <p:cNvPr id="135" name="spare"/>
          <p:cNvSpPr txBox="1"/>
          <p:nvPr/>
        </p:nvSpPr>
        <p:spPr>
          <a:xfrm>
            <a:off x="5812963" y="4033018"/>
            <a:ext cx="14956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bake</a:t>
            </a:r>
            <a:endParaRPr b="1" dirty="0">
              <a:latin typeface="Gill Sans MT" panose="020B0502020104020203" pitchFamily="34" charset="77"/>
              <a:sym typeface="American Typewriter"/>
            </a:endParaRPr>
          </a:p>
        </p:txBody>
      </p:sp>
      <p:sp>
        <p:nvSpPr>
          <p:cNvPr id="136" name="chipped"/>
          <p:cNvSpPr txBox="1"/>
          <p:nvPr/>
        </p:nvSpPr>
        <p:spPr>
          <a:xfrm>
            <a:off x="5740042" y="4958818"/>
            <a:ext cx="16414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burst</a:t>
            </a:r>
            <a:endParaRPr dirty="0">
              <a:latin typeface="Gill Sans MT" panose="020B0502020104020203" pitchFamily="34" charset="77"/>
            </a:endParaRPr>
          </a:p>
        </p:txBody>
      </p:sp>
      <p:sp>
        <p:nvSpPr>
          <p:cNvPr id="137" name="lift"/>
          <p:cNvSpPr txBox="1"/>
          <p:nvPr/>
        </p:nvSpPr>
        <p:spPr>
          <a:xfrm>
            <a:off x="5956443" y="5829370"/>
            <a:ext cx="12086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itch</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1179318"/>
            <a:ext cx="1199989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bombard</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16209" y="5122075"/>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crave</a:t>
            </a:r>
            <a:endParaRPr sz="138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5AA6243A-3137-0AAB-EB15-5483B724CC65}"/>
              </a:ext>
            </a:extLst>
          </p:cNvPr>
          <p:cNvPicPr>
            <a:picLocks noChangeAspect="1"/>
          </p:cNvPicPr>
          <p:nvPr/>
        </p:nvPicPr>
        <p:blipFill>
          <a:blip r:embed="rId4"/>
          <a:stretch>
            <a:fillRect/>
          </a:stretch>
        </p:blipFill>
        <p:spPr>
          <a:xfrm>
            <a:off x="9269786" y="573043"/>
            <a:ext cx="3251200" cy="3251200"/>
          </a:xfrm>
          <a:prstGeom prst="rect">
            <a:avLst/>
          </a:prstGeom>
        </p:spPr>
      </p:pic>
      <p:pic>
        <p:nvPicPr>
          <p:cNvPr id="6" name="Picture 5">
            <a:extLst>
              <a:ext uri="{FF2B5EF4-FFF2-40B4-BE49-F238E27FC236}">
                <a16:creationId xmlns:a16="http://schemas.microsoft.com/office/drawing/2014/main" id="{9ECF2066-5335-BF70-12E9-57CB2325D9C8}"/>
              </a:ext>
            </a:extLst>
          </p:cNvPr>
          <p:cNvPicPr>
            <a:picLocks noChangeAspect="1"/>
          </p:cNvPicPr>
          <p:nvPr/>
        </p:nvPicPr>
        <p:blipFill>
          <a:blip r:embed="rId5"/>
          <a:stretch>
            <a:fillRect/>
          </a:stretch>
        </p:blipFill>
        <p:spPr>
          <a:xfrm>
            <a:off x="689837" y="5651397"/>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0" y="1115337"/>
            <a:ext cx="10143937"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Futura Medium" panose="020B0602020204020303" pitchFamily="34" charset="-79"/>
                <a:cs typeface="Futura Medium" panose="020B0602020204020303" pitchFamily="34" charset="-79"/>
              </a:rPr>
              <a:t>deliberate</a:t>
            </a:r>
            <a:endParaRPr sz="54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26481" y="5887012"/>
            <a:ext cx="10944213"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glimpse</a:t>
            </a:r>
            <a:endParaRPr sz="19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D7C2EF1D-AFD9-1B0B-C200-EF72C4705046}"/>
              </a:ext>
            </a:extLst>
          </p:cNvPr>
          <p:cNvPicPr>
            <a:picLocks noChangeAspect="1"/>
          </p:cNvPicPr>
          <p:nvPr/>
        </p:nvPicPr>
        <p:blipFill>
          <a:blip r:embed="rId4"/>
          <a:stretch>
            <a:fillRect/>
          </a:stretch>
        </p:blipFill>
        <p:spPr>
          <a:xfrm>
            <a:off x="9364031" y="563093"/>
            <a:ext cx="3251200" cy="3251200"/>
          </a:xfrm>
          <a:prstGeom prst="rect">
            <a:avLst/>
          </a:prstGeom>
        </p:spPr>
      </p:pic>
      <p:pic>
        <p:nvPicPr>
          <p:cNvPr id="6" name="Picture 5">
            <a:extLst>
              <a:ext uri="{FF2B5EF4-FFF2-40B4-BE49-F238E27FC236}">
                <a16:creationId xmlns:a16="http://schemas.microsoft.com/office/drawing/2014/main" id="{06537B25-1EC4-DC3D-086D-F1C0CF5FD65C}"/>
              </a:ext>
            </a:extLst>
          </p:cNvPr>
          <p:cNvPicPr>
            <a:picLocks noChangeAspect="1"/>
          </p:cNvPicPr>
          <p:nvPr/>
        </p:nvPicPr>
        <p:blipFill>
          <a:blip r:embed="rId5"/>
          <a:stretch>
            <a:fillRect/>
          </a:stretch>
        </p:blipFill>
        <p:spPr>
          <a:xfrm>
            <a:off x="401291" y="5778723"/>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163006" y="3418118"/>
            <a:ext cx="279563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bombard</a:t>
            </a:r>
            <a:endParaRPr b="1" dirty="0">
              <a:latin typeface="Gill Sans MT" panose="020B0502020104020203" pitchFamily="34" charset="77"/>
              <a:sym typeface="American Typewriter"/>
            </a:endParaRPr>
          </a:p>
        </p:txBody>
      </p:sp>
      <p:sp>
        <p:nvSpPr>
          <p:cNvPr id="140" name="tolerate"/>
          <p:cNvSpPr txBox="1"/>
          <p:nvPr/>
        </p:nvSpPr>
        <p:spPr>
          <a:xfrm>
            <a:off x="5458752" y="2522165"/>
            <a:ext cx="220413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admire</a:t>
            </a:r>
            <a:endParaRPr dirty="0">
              <a:latin typeface="Gill Sans MT" panose="020B0502020104020203" pitchFamily="34" charset="77"/>
            </a:endParaRPr>
          </a:p>
        </p:txBody>
      </p:sp>
      <p:sp>
        <p:nvSpPr>
          <p:cNvPr id="141" name="fixation"/>
          <p:cNvSpPr txBox="1"/>
          <p:nvPr/>
        </p:nvSpPr>
        <p:spPr>
          <a:xfrm>
            <a:off x="5711239" y="4280417"/>
            <a:ext cx="16991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crave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4959605" y="5188117"/>
            <a:ext cx="30857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deliberate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319494" y="5996646"/>
            <a:ext cx="236603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glimpse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83041" y="1309202"/>
            <a:ext cx="225222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above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preposition</a:t>
            </a:r>
            <a:r>
              <a:rPr dirty="0">
                <a:latin typeface="Gill Sans MT" panose="020B0502020104020203" pitchFamily="34" charset="77"/>
              </a:rPr>
              <a:t>)</a:t>
            </a:r>
          </a:p>
        </p:txBody>
      </p:sp>
      <p:sp>
        <p:nvSpPr>
          <p:cNvPr id="155" name="The was a tear in Freddie’s new school jumper."/>
          <p:cNvSpPr txBox="1"/>
          <p:nvPr/>
        </p:nvSpPr>
        <p:spPr>
          <a:xfrm>
            <a:off x="0" y="648755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Suzie put her hand </a:t>
            </a:r>
            <a:r>
              <a:rPr lang="en-GB" sz="4000" b="1" dirty="0">
                <a:latin typeface="Gill Sans MT" panose="020B0502020104020203" pitchFamily="34" charset="77"/>
              </a:rPr>
              <a:t>above</a:t>
            </a:r>
            <a:r>
              <a:rPr lang="en-GB" sz="4000" dirty="0">
                <a:latin typeface="Gill Sans MT" panose="020B0502020104020203" pitchFamily="34" charset="77"/>
              </a:rPr>
              <a:t> her head to answer the question.</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a-bove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287202469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lifted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on 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TextBox 4">
            <a:extLst>
              <a:ext uri="{FF2B5EF4-FFF2-40B4-BE49-F238E27FC236}">
                <a16:creationId xmlns:a16="http://schemas.microsoft.com/office/drawing/2014/main" id="{83857ADC-3FE5-15AA-37E3-BB2130E0C18E}"/>
              </a:ext>
            </a:extLst>
          </p:cNvPr>
          <p:cNvSpPr txBox="1"/>
          <p:nvPr/>
        </p:nvSpPr>
        <p:spPr>
          <a:xfrm>
            <a:off x="901731" y="4117896"/>
            <a:ext cx="5784642"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3600" b="0" i="0" u="none" strike="noStrike" cap="none" spc="0" normalizeH="0" baseline="0" dirty="0">
                <a:ln>
                  <a:noFill/>
                </a:ln>
                <a:solidFill>
                  <a:srgbClr val="000000"/>
                </a:solidFill>
                <a:effectLst/>
                <a:uFillTx/>
                <a:latin typeface="Gill Sans MT" panose="020B0502020104020203" pitchFamily="34" charset="77"/>
                <a:sym typeface="Helvetica Light"/>
              </a:rPr>
              <a:t>If one thing is above another one, it is directly over it or higher than it.</a:t>
            </a:r>
          </a:p>
        </p:txBody>
      </p:sp>
      <p:pic>
        <p:nvPicPr>
          <p:cNvPr id="3" name="Picture 2">
            <a:extLst>
              <a:ext uri="{FF2B5EF4-FFF2-40B4-BE49-F238E27FC236}">
                <a16:creationId xmlns:a16="http://schemas.microsoft.com/office/drawing/2014/main" id="{5B100F5A-4A38-13C4-5200-77010206D8A8}"/>
              </a:ext>
            </a:extLst>
          </p:cNvPr>
          <p:cNvPicPr>
            <a:picLocks noChangeAspect="1"/>
          </p:cNvPicPr>
          <p:nvPr/>
        </p:nvPicPr>
        <p:blipFill>
          <a:blip r:embed="rId3"/>
          <a:stretch>
            <a:fillRect/>
          </a:stretch>
        </p:blipFill>
        <p:spPr>
          <a:xfrm>
            <a:off x="8414288" y="2769261"/>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20855" y="1309202"/>
            <a:ext cx="117660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act</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1120" y="4226883"/>
            <a:ext cx="740346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or something acts as a particular thing, they have that role or function</a:t>
            </a:r>
          </a:p>
        </p:txBody>
      </p:sp>
      <p:sp>
        <p:nvSpPr>
          <p:cNvPr id="155" name="The was a tear in Freddie’s new school jumper."/>
          <p:cNvSpPr txBox="1"/>
          <p:nvPr/>
        </p:nvSpPr>
        <p:spPr>
          <a:xfrm>
            <a:off x="0" y="640392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Don tried to </a:t>
            </a:r>
            <a:r>
              <a:rPr lang="en-GB" sz="4000" b="1" dirty="0">
                <a:latin typeface="Gill Sans MT" panose="020B0502020104020203" pitchFamily="34" charset="77"/>
              </a:rPr>
              <a:t>act</a:t>
            </a:r>
            <a:r>
              <a:rPr lang="en-GB" sz="4000" dirty="0">
                <a:latin typeface="Gill Sans MT" panose="020B0502020104020203" pitchFamily="34" charset="77"/>
              </a:rPr>
              <a:t> bravely after he hurt his knee.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75425775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behave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shocked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perform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350D13F2-918A-3A7F-7019-AB57FEA67982}"/>
              </a:ext>
            </a:extLst>
          </p:cNvPr>
          <p:cNvPicPr>
            <a:picLocks noChangeAspect="1"/>
          </p:cNvPicPr>
          <p:nvPr/>
        </p:nvPicPr>
        <p:blipFill>
          <a:blip r:embed="rId3"/>
          <a:stretch>
            <a:fillRect/>
          </a:stretch>
        </p:blipFill>
        <p:spPr>
          <a:xfrm>
            <a:off x="8848814" y="2740269"/>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60364" y="1339979"/>
            <a:ext cx="1697581"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bake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verb</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8182" y="3721775"/>
            <a:ext cx="6685306"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bake, you spend some time preparing and mixing together ingredients to make bread, cakes, pies, or other food which is cooked in the oven.</a:t>
            </a:r>
          </a:p>
        </p:txBody>
      </p:sp>
      <p:sp>
        <p:nvSpPr>
          <p:cNvPr id="155" name="The was a tear in Freddie’s new school jumper."/>
          <p:cNvSpPr txBox="1"/>
          <p:nvPr/>
        </p:nvSpPr>
        <p:spPr>
          <a:xfrm>
            <a:off x="184821" y="6587127"/>
            <a:ext cx="1263515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were taught to </a:t>
            </a:r>
            <a:r>
              <a:rPr lang="en-GB" sz="4000" b="1" dirty="0">
                <a:latin typeface="Gill Sans MT" panose="020B0502020104020203" pitchFamily="34" charset="77"/>
              </a:rPr>
              <a:t>bake</a:t>
            </a:r>
            <a:r>
              <a:rPr lang="en-GB" sz="4000" dirty="0">
                <a:latin typeface="Gill Sans MT" panose="020B0502020104020203" pitchFamily="34" charset="77"/>
              </a:rPr>
              <a:t> biscuits.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bake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240817667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cook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roast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4EC94BCE-EDBD-787D-D8C7-859E9A22EA44}"/>
              </a:ext>
            </a:extLst>
          </p:cNvPr>
          <p:cNvPicPr>
            <a:picLocks noChangeAspect="1"/>
          </p:cNvPicPr>
          <p:nvPr/>
        </p:nvPicPr>
        <p:blipFill>
          <a:blip r:embed="rId4"/>
          <a:stretch>
            <a:fillRect/>
          </a:stretch>
        </p:blipFill>
        <p:spPr>
          <a:xfrm>
            <a:off x="8492220" y="2803697"/>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9693" y="1309202"/>
            <a:ext cx="199894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burst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24572" y="3973767"/>
            <a:ext cx="6832192"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bursts or if you burst it, it suddenly breaks open or splits open and the air or other substance inside it comes out.</a:t>
            </a:r>
          </a:p>
        </p:txBody>
      </p:sp>
      <p:sp>
        <p:nvSpPr>
          <p:cNvPr id="155" name="The was a tear in Freddie’s new school jumper."/>
          <p:cNvSpPr txBox="1"/>
          <p:nvPr/>
        </p:nvSpPr>
        <p:spPr>
          <a:xfrm>
            <a:off x="138986" y="655476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0" i="0" dirty="0">
                <a:solidFill>
                  <a:schemeClr val="accent2"/>
                </a:solidFill>
                <a:effectLst/>
                <a:latin typeface="Gill Sans MT" panose="020B0502020104020203" pitchFamily="34" charset="77"/>
              </a:rPr>
              <a:t>The ball </a:t>
            </a:r>
            <a:r>
              <a:rPr lang="en-GB" sz="4000" b="1" i="0" dirty="0">
                <a:solidFill>
                  <a:schemeClr val="accent2"/>
                </a:solidFill>
                <a:effectLst/>
                <a:latin typeface="Gill Sans MT" panose="020B0502020104020203" pitchFamily="34" charset="77"/>
              </a:rPr>
              <a:t>burst</a:t>
            </a:r>
            <a:r>
              <a:rPr lang="en-GB" sz="4000" b="0" i="0" dirty="0">
                <a:solidFill>
                  <a:schemeClr val="accent2"/>
                </a:solidFill>
                <a:effectLst/>
                <a:latin typeface="Gill Sans MT" panose="020B0502020104020203" pitchFamily="34" charset="77"/>
              </a:rPr>
              <a:t> when it was kicked too hard.</a:t>
            </a:r>
            <a:endParaRPr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burst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265904503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first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rupture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tyre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8514F426-BE4C-F811-E997-B8B7EDF40429}"/>
              </a:ext>
            </a:extLst>
          </p:cNvPr>
          <p:cNvPicPr>
            <a:picLocks noChangeAspect="1"/>
          </p:cNvPicPr>
          <p:nvPr/>
        </p:nvPicPr>
        <p:blipFill>
          <a:blip r:embed="rId4"/>
          <a:stretch>
            <a:fillRect/>
          </a:stretch>
        </p:blipFill>
        <p:spPr>
          <a:xfrm>
            <a:off x="8039643" y="2904957"/>
            <a:ext cx="3251200" cy="3251200"/>
          </a:xfrm>
          <a:prstGeom prst="rect">
            <a:avLst/>
          </a:prstGeom>
        </p:spPr>
      </p:pic>
      <p:pic>
        <p:nvPicPr>
          <p:cNvPr id="5" name="Picture 4">
            <a:extLst>
              <a:ext uri="{FF2B5EF4-FFF2-40B4-BE49-F238E27FC236}">
                <a16:creationId xmlns:a16="http://schemas.microsoft.com/office/drawing/2014/main" id="{7969C77F-4444-8A98-A318-5C28B4C8ABA7}"/>
              </a:ext>
            </a:extLst>
          </p:cNvPr>
          <p:cNvPicPr>
            <a:picLocks noChangeAspect="1"/>
          </p:cNvPicPr>
          <p:nvPr/>
        </p:nvPicPr>
        <p:blipFill>
          <a:blip r:embed="rId5"/>
          <a:stretch>
            <a:fillRect/>
          </a:stretch>
        </p:blipFill>
        <p:spPr>
          <a:xfrm>
            <a:off x="9994362" y="2849908"/>
            <a:ext cx="1625600" cy="16256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89426" y="1309202"/>
            <a:ext cx="143949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itch</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56141" y="3915653"/>
            <a:ext cx="699547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a part of your body itches, you have an unpleasant feeling on your skin that makes you want to scratch.</a:t>
            </a:r>
          </a:p>
        </p:txBody>
      </p:sp>
      <p:sp>
        <p:nvSpPr>
          <p:cNvPr id="155" name="The was a tear in Freddie’s new school jumper."/>
          <p:cNvSpPr txBox="1"/>
          <p:nvPr/>
        </p:nvSpPr>
        <p:spPr>
          <a:xfrm>
            <a:off x="2556" y="654201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Neville </a:t>
            </a:r>
            <a:r>
              <a:rPr lang="en-GB" sz="4000" b="1" dirty="0">
                <a:latin typeface="Gill Sans MT" panose="020B0502020104020203" pitchFamily="34" charset="77"/>
              </a:rPr>
              <a:t>itched</a:t>
            </a:r>
            <a:r>
              <a:rPr lang="en-GB" sz="4000" dirty="0">
                <a:latin typeface="Gill Sans MT" panose="020B0502020104020203" pitchFamily="34" charset="77"/>
              </a:rPr>
              <a:t> his head in confusion.</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(itch)</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3115889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scratch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prickling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5" name="Picture 4">
            <a:extLst>
              <a:ext uri="{FF2B5EF4-FFF2-40B4-BE49-F238E27FC236}">
                <a16:creationId xmlns:a16="http://schemas.microsoft.com/office/drawing/2014/main" id="{C42D6274-D2AB-3563-8909-3D997F9356C6}"/>
              </a:ext>
            </a:extLst>
          </p:cNvPr>
          <p:cNvPicPr>
            <a:picLocks noChangeAspect="1"/>
          </p:cNvPicPr>
          <p:nvPr/>
        </p:nvPicPr>
        <p:blipFill>
          <a:blip r:embed="rId4"/>
          <a:stretch>
            <a:fillRect/>
          </a:stretch>
        </p:blipFill>
        <p:spPr>
          <a:xfrm>
            <a:off x="8585837" y="2877194"/>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35250</TotalTime>
  <Words>1299</Words>
  <Application>Microsoft Macintosh PowerPoint</Application>
  <PresentationFormat>Custom</PresentationFormat>
  <Paragraphs>342</Paragraphs>
  <Slides>31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Futura Medium</vt:lpstr>
      <vt:lpstr>Gill Sans</vt:lpstr>
      <vt:lpstr>Gill Sans MT</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1147</cp:revision>
  <dcterms:modified xsi:type="dcterms:W3CDTF">2024-01-10T14:20:24Z</dcterms:modified>
</cp:coreProperties>
</file>