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80" r:id="rId13"/>
    <p:sldId id="274" r:id="rId14"/>
    <p:sldId id="279"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9" r:id="rId31"/>
    <p:sldId id="298"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59"/>
    <p:restoredTop sz="94192"/>
  </p:normalViewPr>
  <p:slideViewPr>
    <p:cSldViewPr snapToGrid="0" snapToObjects="1">
      <p:cViewPr varScale="1">
        <p:scale>
          <a:sx n="62" d="100"/>
          <a:sy n="62" d="100"/>
        </p:scale>
        <p:origin x="1016" y="208"/>
      </p:cViewPr>
      <p:guideLst/>
    </p:cSldViewPr>
  </p:slideViewPr>
  <p:outlineViewPr>
    <p:cViewPr>
      <p:scale>
        <a:sx n="33" d="100"/>
        <a:sy n="33" d="100"/>
      </p:scale>
      <p:origin x="0" y="0"/>
    </p:cViewPr>
  </p:outlin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717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296961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4</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13760" y="3226831"/>
            <a:ext cx="7360989"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19</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22nd January </a:t>
            </a:r>
            <a:r>
              <a:rPr dirty="0">
                <a:latin typeface="Gill Sans MT" panose="020B0502020104020203" pitchFamily="34" charset="77"/>
              </a:rPr>
              <a:t>202</a:t>
            </a:r>
            <a:r>
              <a:rPr lang="en-GB" dirty="0">
                <a:latin typeface="Gill Sans MT" panose="020B0502020104020203" pitchFamily="34" charset="77"/>
              </a:rPr>
              <a:t>4</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5944" y="1309202"/>
            <a:ext cx="176650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envy</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5" name="The was a tear in Freddie’s new school jumper."/>
          <p:cNvSpPr txBox="1"/>
          <p:nvPr/>
        </p:nvSpPr>
        <p:spPr>
          <a:xfrm>
            <a:off x="0" y="63712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Joanne </a:t>
            </a:r>
            <a:r>
              <a:rPr lang="en-GB" b="1" dirty="0">
                <a:latin typeface="Gill Sans MT" panose="020B0502020104020203" pitchFamily="34" charset="77"/>
              </a:rPr>
              <a:t>envied</a:t>
            </a:r>
            <a:r>
              <a:rPr lang="en-GB" dirty="0">
                <a:latin typeface="Gill Sans MT" panose="020B0502020104020203" pitchFamily="34" charset="77"/>
              </a:rPr>
              <a:t> Sarah for her long hair.</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en-vy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29663687"/>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jealousy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generosity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admiration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3" name="TextBox 2">
            <a:extLst>
              <a:ext uri="{FF2B5EF4-FFF2-40B4-BE49-F238E27FC236}">
                <a16:creationId xmlns:a16="http://schemas.microsoft.com/office/drawing/2014/main" id="{8C204025-772E-F374-BE82-24CD57F22A72}"/>
              </a:ext>
            </a:extLst>
          </p:cNvPr>
          <p:cNvSpPr txBox="1"/>
          <p:nvPr/>
        </p:nvSpPr>
        <p:spPr>
          <a:xfrm>
            <a:off x="482663" y="4087219"/>
            <a:ext cx="758557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dirty="0">
                <a:latin typeface="Gill Sans MT" panose="020B0502020104020203" pitchFamily="34" charset="77"/>
              </a:rPr>
              <a:t>Envy is the feeling you have when you wish you could have the same thing or quality that someone else has.</a:t>
            </a:r>
          </a:p>
        </p:txBody>
      </p:sp>
      <p:pic>
        <p:nvPicPr>
          <p:cNvPr id="4" name="Picture 3">
            <a:extLst>
              <a:ext uri="{FF2B5EF4-FFF2-40B4-BE49-F238E27FC236}">
                <a16:creationId xmlns:a16="http://schemas.microsoft.com/office/drawing/2014/main" id="{54D66EA9-BD9E-3D52-1AC4-89692634CFB4}"/>
              </a:ext>
            </a:extLst>
          </p:cNvPr>
          <p:cNvPicPr>
            <a:picLocks noChangeAspect="1"/>
          </p:cNvPicPr>
          <p:nvPr/>
        </p:nvPicPr>
        <p:blipFill>
          <a:blip r:embed="rId4"/>
          <a:stretch>
            <a:fillRect/>
          </a:stretch>
        </p:blipFill>
        <p:spPr>
          <a:xfrm>
            <a:off x="8897773" y="2688979"/>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42628" y="1309202"/>
            <a:ext cx="273312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familiar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1542" y="4211237"/>
            <a:ext cx="623269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familiar with something, you know or understand it well.</a:t>
            </a:r>
          </a:p>
        </p:txBody>
      </p:sp>
      <p:sp>
        <p:nvSpPr>
          <p:cNvPr id="155" name="The was a tear in Freddie’s new school jumper."/>
          <p:cNvSpPr txBox="1"/>
          <p:nvPr/>
        </p:nvSpPr>
        <p:spPr>
          <a:xfrm>
            <a:off x="0" y="633589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Charlie was already </a:t>
            </a:r>
            <a:r>
              <a:rPr lang="en-GB" b="1" i="0" dirty="0">
                <a:solidFill>
                  <a:schemeClr val="accent2"/>
                </a:solidFill>
                <a:effectLst/>
                <a:latin typeface="Gill Sans MT" panose="020B0502020104020203" pitchFamily="34" charset="77"/>
              </a:rPr>
              <a:t>familiar</a:t>
            </a:r>
            <a:r>
              <a:rPr lang="en-GB" b="0" i="0" dirty="0">
                <a:solidFill>
                  <a:schemeClr val="accent2"/>
                </a:solidFill>
                <a:effectLst/>
                <a:latin typeface="Gill Sans MT" panose="020B0502020104020203" pitchFamily="34" charset="77"/>
              </a:rPr>
              <a:t> with the book.</a:t>
            </a:r>
            <a:endParaRPr lang="en-GB"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fam-il-iar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16539065"/>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known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unfamiliar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recognised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author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4AE33118-4482-3720-151E-E6A0961A7C70}"/>
              </a:ext>
            </a:extLst>
          </p:cNvPr>
          <p:cNvPicPr>
            <a:picLocks noChangeAspect="1"/>
          </p:cNvPicPr>
          <p:nvPr/>
        </p:nvPicPr>
        <p:blipFill>
          <a:blip r:embed="rId4"/>
          <a:stretch>
            <a:fillRect/>
          </a:stretch>
        </p:blipFill>
        <p:spPr>
          <a:xfrm>
            <a:off x="8636937" y="2638489"/>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72387" y="1339979"/>
            <a:ext cx="3247685"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generous</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3" y="4117896"/>
            <a:ext cx="715725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generous person is friendly, helpful, and willing to see the good qualities in someone or something.</a:t>
            </a:r>
          </a:p>
        </p:txBody>
      </p:sp>
      <p:sp>
        <p:nvSpPr>
          <p:cNvPr id="155" name="The was a tear in Freddie’s new school jumper."/>
          <p:cNvSpPr txBox="1"/>
          <p:nvPr/>
        </p:nvSpPr>
        <p:spPr>
          <a:xfrm>
            <a:off x="0" y="641233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Jill was always </a:t>
            </a:r>
            <a:r>
              <a:rPr lang="en-GB" sz="4000" b="1" dirty="0">
                <a:latin typeface="Gill Sans MT" panose="020B0502020104020203" pitchFamily="34" charset="77"/>
              </a:rPr>
              <a:t>generous</a:t>
            </a:r>
            <a:r>
              <a:rPr lang="en-GB" sz="4000" dirty="0">
                <a:latin typeface="Gill Sans MT" panose="020B0502020104020203" pitchFamily="34" charset="77"/>
              </a:rPr>
              <a:t> with her time for others.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gen-er-ous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4117438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lavish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selfish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always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giving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84C14F2E-0B39-37C9-AE02-D4437FDD64D4}"/>
              </a:ext>
            </a:extLst>
          </p:cNvPr>
          <p:cNvPicPr>
            <a:picLocks noChangeAspect="1"/>
          </p:cNvPicPr>
          <p:nvPr/>
        </p:nvPicPr>
        <p:blipFill>
          <a:blip r:embed="rId4"/>
          <a:stretch>
            <a:fillRect/>
          </a:stretch>
        </p:blipFill>
        <p:spPr>
          <a:xfrm>
            <a:off x="8612604" y="2657235"/>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9288" y="1309202"/>
            <a:ext cx="243977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hinder</a:t>
            </a:r>
            <a:endParaRPr dirty="0">
              <a:latin typeface="Gill Sans MT" panose="020B0502020104020203" pitchFamily="34" charset="77"/>
            </a:endParaRPr>
          </a:p>
        </p:txBody>
      </p:sp>
      <p:sp>
        <p:nvSpPr>
          <p:cNvPr id="152" name="Definition:"/>
          <p:cNvSpPr txBox="1"/>
          <p:nvPr/>
        </p:nvSpPr>
        <p:spPr>
          <a:xfrm>
            <a:off x="2217173" y="3109482"/>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353581" y="4322175"/>
            <a:ext cx="756311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hinders you, it makes it more difficult for you to do something or make progress.</a:t>
            </a:r>
          </a:p>
        </p:txBody>
      </p:sp>
      <p:sp>
        <p:nvSpPr>
          <p:cNvPr id="155" name="The was a tear in Freddie’s new school jumper."/>
          <p:cNvSpPr txBox="1"/>
          <p:nvPr/>
        </p:nvSpPr>
        <p:spPr>
          <a:xfrm>
            <a:off x="5112" y="656592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Jane didn’t do her homework, which </a:t>
            </a:r>
            <a:r>
              <a:rPr lang="en-GB" b="1" dirty="0">
                <a:latin typeface="Gill Sans MT" panose="020B0502020104020203" pitchFamily="34" charset="77"/>
              </a:rPr>
              <a:t>hindered</a:t>
            </a:r>
            <a:r>
              <a:rPr lang="en-GB" dirty="0">
                <a:latin typeface="Gill Sans MT" panose="020B0502020104020203" pitchFamily="34" charset="77"/>
              </a:rPr>
              <a:t> her learning.</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hin-der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299349104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hamper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progress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obstruct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facilitate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mobility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4" name="Picture 3">
            <a:extLst>
              <a:ext uri="{FF2B5EF4-FFF2-40B4-BE49-F238E27FC236}">
                <a16:creationId xmlns:a16="http://schemas.microsoft.com/office/drawing/2014/main" id="{A28D02A0-730D-FD47-F4BD-79EB33C37F24}"/>
              </a:ext>
            </a:extLst>
          </p:cNvPr>
          <p:cNvPicPr>
            <a:picLocks noChangeAspect="1"/>
          </p:cNvPicPr>
          <p:nvPr/>
        </p:nvPicPr>
        <p:blipFill>
          <a:blip r:embed="rId4"/>
          <a:stretch>
            <a:fillRect/>
          </a:stretch>
        </p:blipFill>
        <p:spPr>
          <a:xfrm>
            <a:off x="8821312" y="2707455"/>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5933" y="1309202"/>
            <a:ext cx="176650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irate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4390225"/>
            <a:ext cx="7271814"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is irate, they are very angry about something.</a:t>
            </a:r>
          </a:p>
        </p:txBody>
      </p:sp>
      <p:sp>
        <p:nvSpPr>
          <p:cNvPr id="155" name="The was a tear in Freddie’s new school jumper."/>
          <p:cNvSpPr txBox="1"/>
          <p:nvPr/>
        </p:nvSpPr>
        <p:spPr>
          <a:xfrm>
            <a:off x="372570" y="6340319"/>
            <a:ext cx="1217230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Tony was </a:t>
            </a:r>
            <a:r>
              <a:rPr lang="en-GB" sz="4000" b="1" dirty="0">
                <a:latin typeface="Gill Sans MT" panose="020B0502020104020203" pitchFamily="34" charset="77"/>
              </a:rPr>
              <a:t>irate</a:t>
            </a:r>
            <a:r>
              <a:rPr lang="en-GB" sz="4000" dirty="0">
                <a:latin typeface="Gill Sans MT" panose="020B0502020104020203" pitchFamily="34" charset="77"/>
              </a:rPr>
              <a:t> that there was no cake left at lunchtime.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i-rate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07422924"/>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angry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furious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composed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extremely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0CC8F351-BBFF-CBFB-390D-D780B71EC6B1}"/>
              </a:ext>
            </a:extLst>
          </p:cNvPr>
          <p:cNvPicPr>
            <a:picLocks noChangeAspect="1"/>
          </p:cNvPicPr>
          <p:nvPr/>
        </p:nvPicPr>
        <p:blipFill>
          <a:blip r:embed="rId4"/>
          <a:stretch>
            <a:fillRect/>
          </a:stretch>
        </p:blipFill>
        <p:spPr>
          <a:xfrm>
            <a:off x="8396122" y="2528288"/>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993245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scrape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fill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cool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follow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3507778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envy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hinder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generous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irate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99228852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scrape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follow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07420016"/>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Something that is *** has a temperature which is low but not very 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kumimoji="0" lang="en-GB" sz="2000" b="0" i="0" u="none" strike="noStrike" cap="none" spc="0" normalizeH="0" baseline="0" dirty="0">
                          <a:ln>
                            <a:noFill/>
                          </a:ln>
                          <a:solidFill>
                            <a:srgbClr val="000000"/>
                          </a:solidFill>
                          <a:effectLst/>
                          <a:uFillTx/>
                          <a:latin typeface="Gill Sans MT" panose="020B0502020104020203" pitchFamily="34" charset="77"/>
                          <a:sym typeface="Helvetica Light"/>
                        </a:rPr>
                        <a:t>If you *** something from a surface, you remove it, especially by pulling a sharp object over the surface.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a container or area, or if it ***, an amount of something enters it that is enough to make it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someone who is going somewhere, you move along behind them because you want to go to the same 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To *** something means to state officially that it must not be done, shown, or used.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C1624F15-07CA-DD41-0270-E26EB93CB2AE}"/>
              </a:ext>
            </a:extLst>
          </p:cNvPr>
          <p:cNvPicPr>
            <a:picLocks noChangeAspect="1"/>
          </p:cNvPicPr>
          <p:nvPr/>
        </p:nvPicPr>
        <p:blipFill>
          <a:blip r:embed="rId5"/>
          <a:stretch>
            <a:fillRect/>
          </a:stretch>
        </p:blipFill>
        <p:spPr>
          <a:xfrm>
            <a:off x="11124076" y="3913809"/>
            <a:ext cx="962991" cy="962991"/>
          </a:xfrm>
          <a:prstGeom prst="rect">
            <a:avLst/>
          </a:prstGeom>
        </p:spPr>
      </p:pic>
      <p:pic>
        <p:nvPicPr>
          <p:cNvPr id="3" name="Picture 2">
            <a:extLst>
              <a:ext uri="{FF2B5EF4-FFF2-40B4-BE49-F238E27FC236}">
                <a16:creationId xmlns:a16="http://schemas.microsoft.com/office/drawing/2014/main" id="{3AEB0A1C-69C1-D81E-2104-5BC5030DFFDC}"/>
              </a:ext>
            </a:extLst>
          </p:cNvPr>
          <p:cNvPicPr>
            <a:picLocks noChangeAspect="1"/>
          </p:cNvPicPr>
          <p:nvPr/>
        </p:nvPicPr>
        <p:blipFill>
          <a:blip r:embed="rId6"/>
          <a:stretch>
            <a:fillRect/>
          </a:stretch>
        </p:blipFill>
        <p:spPr>
          <a:xfrm>
            <a:off x="11099287" y="7885565"/>
            <a:ext cx="933589" cy="933589"/>
          </a:xfrm>
          <a:prstGeom prst="rect">
            <a:avLst/>
          </a:prstGeom>
        </p:spPr>
      </p:pic>
      <p:pic>
        <p:nvPicPr>
          <p:cNvPr id="5" name="Picture 4">
            <a:extLst>
              <a:ext uri="{FF2B5EF4-FFF2-40B4-BE49-F238E27FC236}">
                <a16:creationId xmlns:a16="http://schemas.microsoft.com/office/drawing/2014/main" id="{D9568E91-FF55-0D4F-DB68-24E5AFB933EE}"/>
              </a:ext>
            </a:extLst>
          </p:cNvPr>
          <p:cNvPicPr>
            <a:picLocks noChangeAspect="1"/>
          </p:cNvPicPr>
          <p:nvPr/>
        </p:nvPicPr>
        <p:blipFill>
          <a:blip r:embed="rId7"/>
          <a:stretch>
            <a:fillRect/>
          </a:stretch>
        </p:blipFill>
        <p:spPr>
          <a:xfrm>
            <a:off x="11024081" y="2604167"/>
            <a:ext cx="933589" cy="933589"/>
          </a:xfrm>
          <a:prstGeom prst="rect">
            <a:avLst/>
          </a:prstGeom>
        </p:spPr>
      </p:pic>
      <p:pic>
        <p:nvPicPr>
          <p:cNvPr id="6" name="Picture 5">
            <a:extLst>
              <a:ext uri="{FF2B5EF4-FFF2-40B4-BE49-F238E27FC236}">
                <a16:creationId xmlns:a16="http://schemas.microsoft.com/office/drawing/2014/main" id="{2051A844-BC9B-94B0-93F4-099242ADA048}"/>
              </a:ext>
            </a:extLst>
          </p:cNvPr>
          <p:cNvPicPr>
            <a:picLocks noChangeAspect="1"/>
          </p:cNvPicPr>
          <p:nvPr/>
        </p:nvPicPr>
        <p:blipFill>
          <a:blip r:embed="rId8"/>
          <a:stretch>
            <a:fillRect/>
          </a:stretch>
        </p:blipFill>
        <p:spPr>
          <a:xfrm>
            <a:off x="11249482" y="5297551"/>
            <a:ext cx="923235" cy="923235"/>
          </a:xfrm>
          <a:prstGeom prst="rect">
            <a:avLst/>
          </a:prstGeom>
        </p:spPr>
      </p:pic>
      <p:pic>
        <p:nvPicPr>
          <p:cNvPr id="7" name="Picture 6">
            <a:extLst>
              <a:ext uri="{FF2B5EF4-FFF2-40B4-BE49-F238E27FC236}">
                <a16:creationId xmlns:a16="http://schemas.microsoft.com/office/drawing/2014/main" id="{5DE3C02C-BF35-515F-C09B-E88A76F45E92}"/>
              </a:ext>
            </a:extLst>
          </p:cNvPr>
          <p:cNvPicPr>
            <a:picLocks noChangeAspect="1"/>
          </p:cNvPicPr>
          <p:nvPr/>
        </p:nvPicPr>
        <p:blipFill>
          <a:blip r:embed="rId9"/>
          <a:stretch>
            <a:fillRect/>
          </a:stretch>
        </p:blipFill>
        <p:spPr>
          <a:xfrm>
            <a:off x="11146102" y="6537333"/>
            <a:ext cx="1002748" cy="100274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8572131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envy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familiar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generous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hinder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irate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087707001"/>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are *** with something, you know or understand it 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person is friendly, helpful, and willing to see the good qualities in someone or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something *** you, it makes it more difficult for you to do something or make progress.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someone is ***, they are very angry about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 is the feeling you have when you wish you could have the same thing or quality that someone else has.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17FF836D-B203-47AF-E902-5458884D2D85}"/>
              </a:ext>
            </a:extLst>
          </p:cNvPr>
          <p:cNvPicPr>
            <a:picLocks noChangeAspect="1"/>
          </p:cNvPicPr>
          <p:nvPr/>
        </p:nvPicPr>
        <p:blipFill>
          <a:blip r:embed="rId5"/>
          <a:stretch>
            <a:fillRect/>
          </a:stretch>
        </p:blipFill>
        <p:spPr>
          <a:xfrm>
            <a:off x="11094542" y="7816406"/>
            <a:ext cx="1002748" cy="1002748"/>
          </a:xfrm>
          <a:prstGeom prst="rect">
            <a:avLst/>
          </a:prstGeom>
        </p:spPr>
      </p:pic>
      <p:pic>
        <p:nvPicPr>
          <p:cNvPr id="3" name="Picture 2">
            <a:extLst>
              <a:ext uri="{FF2B5EF4-FFF2-40B4-BE49-F238E27FC236}">
                <a16:creationId xmlns:a16="http://schemas.microsoft.com/office/drawing/2014/main" id="{32EB7694-2F94-CF2E-9A81-E817596B2A59}"/>
              </a:ext>
            </a:extLst>
          </p:cNvPr>
          <p:cNvPicPr>
            <a:picLocks noChangeAspect="1"/>
          </p:cNvPicPr>
          <p:nvPr/>
        </p:nvPicPr>
        <p:blipFill>
          <a:blip r:embed="rId6"/>
          <a:stretch>
            <a:fillRect/>
          </a:stretch>
        </p:blipFill>
        <p:spPr>
          <a:xfrm>
            <a:off x="10999208" y="2799127"/>
            <a:ext cx="1011583" cy="1011583"/>
          </a:xfrm>
          <a:prstGeom prst="rect">
            <a:avLst/>
          </a:prstGeom>
        </p:spPr>
      </p:pic>
      <p:pic>
        <p:nvPicPr>
          <p:cNvPr id="5" name="Picture 4">
            <a:extLst>
              <a:ext uri="{FF2B5EF4-FFF2-40B4-BE49-F238E27FC236}">
                <a16:creationId xmlns:a16="http://schemas.microsoft.com/office/drawing/2014/main" id="{F2FBB15E-ABE4-05D5-9C22-A654717ADBD9}"/>
              </a:ext>
            </a:extLst>
          </p:cNvPr>
          <p:cNvPicPr>
            <a:picLocks noChangeAspect="1"/>
          </p:cNvPicPr>
          <p:nvPr/>
        </p:nvPicPr>
        <p:blipFill>
          <a:blip r:embed="rId7"/>
          <a:stretch>
            <a:fillRect/>
          </a:stretch>
        </p:blipFill>
        <p:spPr>
          <a:xfrm>
            <a:off x="11003383" y="3901469"/>
            <a:ext cx="1023146" cy="1023146"/>
          </a:xfrm>
          <a:prstGeom prst="rect">
            <a:avLst/>
          </a:prstGeom>
        </p:spPr>
      </p:pic>
      <p:pic>
        <p:nvPicPr>
          <p:cNvPr id="7" name="Picture 6">
            <a:extLst>
              <a:ext uri="{FF2B5EF4-FFF2-40B4-BE49-F238E27FC236}">
                <a16:creationId xmlns:a16="http://schemas.microsoft.com/office/drawing/2014/main" id="{C02C6F68-A9FA-5923-E931-D11DC069908E}"/>
              </a:ext>
            </a:extLst>
          </p:cNvPr>
          <p:cNvPicPr>
            <a:picLocks noChangeAspect="1"/>
          </p:cNvPicPr>
          <p:nvPr/>
        </p:nvPicPr>
        <p:blipFill>
          <a:blip r:embed="rId8"/>
          <a:stretch>
            <a:fillRect/>
          </a:stretch>
        </p:blipFill>
        <p:spPr>
          <a:xfrm>
            <a:off x="10929080" y="5146510"/>
            <a:ext cx="1023146" cy="1023146"/>
          </a:xfrm>
          <a:prstGeom prst="rect">
            <a:avLst/>
          </a:prstGeom>
        </p:spPr>
      </p:pic>
      <p:pic>
        <p:nvPicPr>
          <p:cNvPr id="10" name="Picture 9">
            <a:extLst>
              <a:ext uri="{FF2B5EF4-FFF2-40B4-BE49-F238E27FC236}">
                <a16:creationId xmlns:a16="http://schemas.microsoft.com/office/drawing/2014/main" id="{4ED02F55-9705-51D7-4B3A-F15DA6E5384D}"/>
              </a:ext>
            </a:extLst>
          </p:cNvPr>
          <p:cNvPicPr>
            <a:picLocks noChangeAspect="1"/>
          </p:cNvPicPr>
          <p:nvPr/>
        </p:nvPicPr>
        <p:blipFill>
          <a:blip r:embed="rId9"/>
          <a:stretch>
            <a:fillRect/>
          </a:stretch>
        </p:blipFill>
        <p:spPr>
          <a:xfrm>
            <a:off x="10919401" y="6391551"/>
            <a:ext cx="1042504" cy="1042504"/>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213977" y="3993661"/>
            <a:ext cx="11701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ban</a:t>
            </a:r>
            <a:endParaRPr dirty="0">
              <a:latin typeface="Gill Sans MT" panose="020B0502020104020203" pitchFamily="34" charset="77"/>
            </a:endParaRPr>
          </a:p>
        </p:txBody>
      </p:sp>
      <p:sp>
        <p:nvSpPr>
          <p:cNvPr id="135" name="spare"/>
          <p:cNvSpPr txBox="1"/>
          <p:nvPr/>
        </p:nvSpPr>
        <p:spPr>
          <a:xfrm>
            <a:off x="3211535" y="4824209"/>
            <a:ext cx="133369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cool</a:t>
            </a:r>
            <a:endParaRPr b="1" dirty="0">
              <a:latin typeface="Gill Sans MT" panose="020B0502020104020203" pitchFamily="34" charset="77"/>
              <a:sym typeface="American Typewriter"/>
            </a:endParaRPr>
          </a:p>
        </p:txBody>
      </p:sp>
      <p:sp>
        <p:nvSpPr>
          <p:cNvPr id="136" name="chipped"/>
          <p:cNvSpPr txBox="1"/>
          <p:nvPr/>
        </p:nvSpPr>
        <p:spPr>
          <a:xfrm>
            <a:off x="3398324" y="5769060"/>
            <a:ext cx="8015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fill</a:t>
            </a:r>
            <a:endParaRPr dirty="0">
              <a:latin typeface="Gill Sans MT" panose="020B0502020104020203" pitchFamily="34" charset="77"/>
            </a:endParaRPr>
          </a:p>
        </p:txBody>
      </p:sp>
      <p:sp>
        <p:nvSpPr>
          <p:cNvPr id="137" name="lift"/>
          <p:cNvSpPr txBox="1"/>
          <p:nvPr/>
        </p:nvSpPr>
        <p:spPr>
          <a:xfrm>
            <a:off x="2864524" y="6639612"/>
            <a:ext cx="18691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follow</a:t>
            </a:r>
            <a:endParaRPr dirty="0">
              <a:latin typeface="Gill Sans MT" panose="020B0502020104020203" pitchFamily="34" charset="77"/>
            </a:endParaRPr>
          </a:p>
        </p:txBody>
      </p:sp>
      <p:sp>
        <p:nvSpPr>
          <p:cNvPr id="138" name="mutter"/>
          <p:cNvSpPr txBox="1"/>
          <p:nvPr/>
        </p:nvSpPr>
        <p:spPr>
          <a:xfrm>
            <a:off x="8027192" y="3941031"/>
            <a:ext cx="23532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familiar</a:t>
            </a:r>
            <a:endParaRPr b="1" dirty="0">
              <a:latin typeface="Gill Sans MT" panose="020B0502020104020203" pitchFamily="34" charset="77"/>
              <a:sym typeface="American Typewriter"/>
            </a:endParaRPr>
          </a:p>
        </p:txBody>
      </p:sp>
      <p:sp>
        <p:nvSpPr>
          <p:cNvPr id="139" name="unveil"/>
          <p:cNvSpPr txBox="1"/>
          <p:nvPr/>
        </p:nvSpPr>
        <p:spPr>
          <a:xfrm>
            <a:off x="8202744" y="5755144"/>
            <a:ext cx="20021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hinder</a:t>
            </a:r>
            <a:endParaRPr dirty="0">
              <a:latin typeface="Gill Sans MT" panose="020B0502020104020203" pitchFamily="34" charset="77"/>
              <a:sym typeface="American Typewriter"/>
            </a:endParaRPr>
          </a:p>
        </p:txBody>
      </p:sp>
      <p:sp>
        <p:nvSpPr>
          <p:cNvPr id="140" name="tolerate"/>
          <p:cNvSpPr txBox="1"/>
          <p:nvPr/>
        </p:nvSpPr>
        <p:spPr>
          <a:xfrm>
            <a:off x="8487630" y="3084728"/>
            <a:ext cx="145713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envy</a:t>
            </a:r>
            <a:endParaRPr dirty="0">
              <a:latin typeface="Gill Sans MT" panose="020B0502020104020203" pitchFamily="34" charset="77"/>
            </a:endParaRPr>
          </a:p>
        </p:txBody>
      </p:sp>
      <p:sp>
        <p:nvSpPr>
          <p:cNvPr id="141" name="fixation"/>
          <p:cNvSpPr txBox="1"/>
          <p:nvPr/>
        </p:nvSpPr>
        <p:spPr>
          <a:xfrm>
            <a:off x="7819986" y="4824210"/>
            <a:ext cx="27924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generous</a:t>
            </a:r>
            <a:endParaRPr dirty="0">
              <a:latin typeface="Gill Sans MT" panose="020B0502020104020203" pitchFamily="34" charset="77"/>
            </a:endParaRPr>
          </a:p>
        </p:txBody>
      </p:sp>
      <p:sp>
        <p:nvSpPr>
          <p:cNvPr id="142" name="rustle"/>
          <p:cNvSpPr txBox="1"/>
          <p:nvPr/>
        </p:nvSpPr>
        <p:spPr>
          <a:xfrm>
            <a:off x="8471601" y="6620562"/>
            <a:ext cx="14891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irate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2796571" y="3080135"/>
            <a:ext cx="20133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scrape</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23029" y="-17929"/>
            <a:ext cx="814646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scrape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536036" y="5287250"/>
            <a:ext cx="108350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ban</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044D0A1E-A556-1CF4-FBB1-C3FAB586A31E}"/>
              </a:ext>
            </a:extLst>
          </p:cNvPr>
          <p:cNvPicPr>
            <a:picLocks noChangeAspect="1"/>
          </p:cNvPicPr>
          <p:nvPr/>
        </p:nvPicPr>
        <p:blipFill>
          <a:blip r:embed="rId4"/>
          <a:stretch>
            <a:fillRect/>
          </a:stretch>
        </p:blipFill>
        <p:spPr>
          <a:xfrm>
            <a:off x="9097351" y="602862"/>
            <a:ext cx="3251200" cy="3251200"/>
          </a:xfrm>
          <a:prstGeom prst="rect">
            <a:avLst/>
          </a:prstGeom>
        </p:spPr>
      </p:pic>
      <p:pic>
        <p:nvPicPr>
          <p:cNvPr id="4" name="Picture 3">
            <a:extLst>
              <a:ext uri="{FF2B5EF4-FFF2-40B4-BE49-F238E27FC236}">
                <a16:creationId xmlns:a16="http://schemas.microsoft.com/office/drawing/2014/main" id="{15A257A8-76EE-0ABB-864F-CCC01D8AEBDC}"/>
              </a:ext>
            </a:extLst>
          </p:cNvPr>
          <p:cNvPicPr>
            <a:picLocks noChangeAspect="1"/>
          </p:cNvPicPr>
          <p:nvPr/>
        </p:nvPicPr>
        <p:blipFill>
          <a:blip r:embed="rId5"/>
          <a:stretch>
            <a:fillRect/>
          </a:stretch>
        </p:blipFill>
        <p:spPr>
          <a:xfrm>
            <a:off x="2076449" y="5724319"/>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10658" y="254356"/>
            <a:ext cx="549830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cool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4389692" y="5203194"/>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fill</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8EFA12BA-455F-B139-5744-9E6E1D9B645E}"/>
              </a:ext>
            </a:extLst>
          </p:cNvPr>
          <p:cNvPicPr>
            <a:picLocks noChangeAspect="1"/>
          </p:cNvPicPr>
          <p:nvPr/>
        </p:nvPicPr>
        <p:blipFill>
          <a:blip r:embed="rId4"/>
          <a:stretch>
            <a:fillRect/>
          </a:stretch>
        </p:blipFill>
        <p:spPr>
          <a:xfrm>
            <a:off x="8090960" y="626893"/>
            <a:ext cx="3251200" cy="3251200"/>
          </a:xfrm>
          <a:prstGeom prst="rect">
            <a:avLst/>
          </a:prstGeom>
        </p:spPr>
      </p:pic>
      <p:pic>
        <p:nvPicPr>
          <p:cNvPr id="4" name="Picture 3">
            <a:extLst>
              <a:ext uri="{FF2B5EF4-FFF2-40B4-BE49-F238E27FC236}">
                <a16:creationId xmlns:a16="http://schemas.microsoft.com/office/drawing/2014/main" id="{5E43FFFC-2783-2ECC-C527-8D101D85022B}"/>
              </a:ext>
            </a:extLst>
          </p:cNvPr>
          <p:cNvPicPr>
            <a:picLocks noChangeAspect="1"/>
          </p:cNvPicPr>
          <p:nvPr/>
        </p:nvPicPr>
        <p:blipFill>
          <a:blip r:embed="rId5"/>
          <a:stretch>
            <a:fillRect/>
          </a:stretch>
        </p:blipFill>
        <p:spPr>
          <a:xfrm>
            <a:off x="2775572" y="5368055"/>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93163" y="305549"/>
            <a:ext cx="779861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follow</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62499" y="5008071"/>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envy</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00E5FF68-E529-ACCF-DD43-F051F6A1EF4D}"/>
              </a:ext>
            </a:extLst>
          </p:cNvPr>
          <p:cNvPicPr>
            <a:picLocks noChangeAspect="1"/>
          </p:cNvPicPr>
          <p:nvPr/>
        </p:nvPicPr>
        <p:blipFill>
          <a:blip r:embed="rId4"/>
          <a:stretch>
            <a:fillRect/>
          </a:stretch>
        </p:blipFill>
        <p:spPr>
          <a:xfrm>
            <a:off x="9291773" y="602862"/>
            <a:ext cx="3251200" cy="3251200"/>
          </a:xfrm>
          <a:prstGeom prst="rect">
            <a:avLst/>
          </a:prstGeom>
        </p:spPr>
      </p:pic>
      <p:pic>
        <p:nvPicPr>
          <p:cNvPr id="4" name="Picture 3">
            <a:extLst>
              <a:ext uri="{FF2B5EF4-FFF2-40B4-BE49-F238E27FC236}">
                <a16:creationId xmlns:a16="http://schemas.microsoft.com/office/drawing/2014/main" id="{566119BC-525B-26D3-377B-D7A01A4B4341}"/>
              </a:ext>
            </a:extLst>
          </p:cNvPr>
          <p:cNvPicPr>
            <a:picLocks noChangeAspect="1"/>
          </p:cNvPicPr>
          <p:nvPr/>
        </p:nvPicPr>
        <p:blipFill>
          <a:blip r:embed="rId5"/>
          <a:stretch>
            <a:fillRect/>
          </a:stretch>
        </p:blipFill>
        <p:spPr>
          <a:xfrm>
            <a:off x="1538758" y="5676983"/>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77904" y="555473"/>
            <a:ext cx="7572586"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familiar</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73663" y="5728766"/>
            <a:ext cx="9855034"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generous</a:t>
            </a:r>
            <a:endParaRPr sz="13800" dirty="0">
              <a:latin typeface="Gill Sans MT" panose="020B0502020104020203" pitchFamily="34" charset="77"/>
            </a:endParaRPr>
          </a:p>
        </p:txBody>
      </p:sp>
      <p:pic>
        <p:nvPicPr>
          <p:cNvPr id="2" name="Picture 1">
            <a:extLst>
              <a:ext uri="{FF2B5EF4-FFF2-40B4-BE49-F238E27FC236}">
                <a16:creationId xmlns:a16="http://schemas.microsoft.com/office/drawing/2014/main" id="{44BDA533-28B1-34E1-5262-BAEEF8553F7A}"/>
              </a:ext>
            </a:extLst>
          </p:cNvPr>
          <p:cNvPicPr>
            <a:picLocks noChangeAspect="1"/>
          </p:cNvPicPr>
          <p:nvPr/>
        </p:nvPicPr>
        <p:blipFill>
          <a:blip r:embed="rId4"/>
          <a:stretch>
            <a:fillRect/>
          </a:stretch>
        </p:blipFill>
        <p:spPr>
          <a:xfrm>
            <a:off x="8892455" y="602862"/>
            <a:ext cx="3251200" cy="3251200"/>
          </a:xfrm>
          <a:prstGeom prst="rect">
            <a:avLst/>
          </a:prstGeom>
        </p:spPr>
      </p:pic>
      <p:pic>
        <p:nvPicPr>
          <p:cNvPr id="4" name="Picture 3">
            <a:extLst>
              <a:ext uri="{FF2B5EF4-FFF2-40B4-BE49-F238E27FC236}">
                <a16:creationId xmlns:a16="http://schemas.microsoft.com/office/drawing/2014/main" id="{FE6365D7-4E0B-4DA7-05DB-583CED245EA4}"/>
              </a:ext>
            </a:extLst>
          </p:cNvPr>
          <p:cNvPicPr>
            <a:picLocks noChangeAspect="1"/>
          </p:cNvPicPr>
          <p:nvPr/>
        </p:nvPicPr>
        <p:blipFill>
          <a:blip r:embed="rId5"/>
          <a:stretch>
            <a:fillRect/>
          </a:stretch>
        </p:blipFill>
        <p:spPr>
          <a:xfrm>
            <a:off x="508679" y="5766670"/>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595734"/>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hinder</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66961" y="5210271"/>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irate</a:t>
            </a:r>
            <a:endParaRPr sz="9600" dirty="0">
              <a:latin typeface="Gill Sans MT" panose="020B0502020104020203" pitchFamily="34" charset="77"/>
            </a:endParaRPr>
          </a:p>
        </p:txBody>
      </p:sp>
      <p:pic>
        <p:nvPicPr>
          <p:cNvPr id="4" name="Picture 3">
            <a:extLst>
              <a:ext uri="{FF2B5EF4-FFF2-40B4-BE49-F238E27FC236}">
                <a16:creationId xmlns:a16="http://schemas.microsoft.com/office/drawing/2014/main" id="{83FFD523-EBE3-3726-AE75-D314322BAAD0}"/>
              </a:ext>
            </a:extLst>
          </p:cNvPr>
          <p:cNvPicPr>
            <a:picLocks noChangeAspect="1"/>
          </p:cNvPicPr>
          <p:nvPr/>
        </p:nvPicPr>
        <p:blipFill>
          <a:blip r:embed="rId4"/>
          <a:stretch>
            <a:fillRect/>
          </a:stretch>
        </p:blipFill>
        <p:spPr>
          <a:xfrm>
            <a:off x="8669785" y="542725"/>
            <a:ext cx="3251200" cy="3251200"/>
          </a:xfrm>
          <a:prstGeom prst="rect">
            <a:avLst/>
          </a:prstGeom>
        </p:spPr>
      </p:pic>
      <p:pic>
        <p:nvPicPr>
          <p:cNvPr id="5" name="Picture 4">
            <a:extLst>
              <a:ext uri="{FF2B5EF4-FFF2-40B4-BE49-F238E27FC236}">
                <a16:creationId xmlns:a16="http://schemas.microsoft.com/office/drawing/2014/main" id="{5D6D7144-EB33-98A8-BA48-1734624820E9}"/>
              </a:ext>
            </a:extLst>
          </p:cNvPr>
          <p:cNvPicPr>
            <a:picLocks noChangeAspect="1"/>
          </p:cNvPicPr>
          <p:nvPr/>
        </p:nvPicPr>
        <p:blipFill>
          <a:blip r:embed="rId5"/>
          <a:stretch>
            <a:fillRect/>
          </a:stretch>
        </p:blipFill>
        <p:spPr>
          <a:xfrm>
            <a:off x="1416714" y="5607071"/>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9115793" y="1930963"/>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07321" y="-202699"/>
            <a:ext cx="817691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scape</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481462" y="5529417"/>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ban</a:t>
            </a:r>
            <a:endParaRPr sz="287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900E269F-D83B-B69A-3170-33D30DDFAF7A}"/>
              </a:ext>
            </a:extLst>
          </p:cNvPr>
          <p:cNvPicPr>
            <a:picLocks noChangeAspect="1"/>
          </p:cNvPicPr>
          <p:nvPr/>
        </p:nvPicPr>
        <p:blipFill>
          <a:blip r:embed="rId4"/>
          <a:stretch>
            <a:fillRect/>
          </a:stretch>
        </p:blipFill>
        <p:spPr>
          <a:xfrm>
            <a:off x="9097351" y="601412"/>
            <a:ext cx="3251200" cy="3251200"/>
          </a:xfrm>
          <a:prstGeom prst="rect">
            <a:avLst/>
          </a:prstGeom>
        </p:spPr>
      </p:pic>
      <p:pic>
        <p:nvPicPr>
          <p:cNvPr id="4" name="Picture 3">
            <a:extLst>
              <a:ext uri="{FF2B5EF4-FFF2-40B4-BE49-F238E27FC236}">
                <a16:creationId xmlns:a16="http://schemas.microsoft.com/office/drawing/2014/main" id="{F84D276D-2DE4-8CE5-4070-3C87C4F61633}"/>
              </a:ext>
            </a:extLst>
          </p:cNvPr>
          <p:cNvPicPr>
            <a:picLocks noChangeAspect="1"/>
          </p:cNvPicPr>
          <p:nvPr/>
        </p:nvPicPr>
        <p:blipFill>
          <a:blip r:embed="rId5"/>
          <a:stretch>
            <a:fillRect/>
          </a:stretch>
        </p:blipFill>
        <p:spPr>
          <a:xfrm>
            <a:off x="1654275" y="5724319"/>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2660" y="469064"/>
            <a:ext cx="600965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cool</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4048705" y="5421982"/>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fill</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82988671-936E-A033-65FB-A2622B509951}"/>
              </a:ext>
            </a:extLst>
          </p:cNvPr>
          <p:cNvPicPr>
            <a:picLocks noChangeAspect="1"/>
          </p:cNvPicPr>
          <p:nvPr/>
        </p:nvPicPr>
        <p:blipFill>
          <a:blip r:embed="rId4"/>
          <a:stretch>
            <a:fillRect/>
          </a:stretch>
        </p:blipFill>
        <p:spPr>
          <a:xfrm>
            <a:off x="8109907" y="602862"/>
            <a:ext cx="3251200" cy="3251200"/>
          </a:xfrm>
          <a:prstGeom prst="rect">
            <a:avLst/>
          </a:prstGeom>
        </p:spPr>
      </p:pic>
      <p:pic>
        <p:nvPicPr>
          <p:cNvPr id="4" name="Picture 3">
            <a:extLst>
              <a:ext uri="{FF2B5EF4-FFF2-40B4-BE49-F238E27FC236}">
                <a16:creationId xmlns:a16="http://schemas.microsoft.com/office/drawing/2014/main" id="{0D8D1E9E-4B8F-5ACD-DE0F-55CEB8DA8AD4}"/>
              </a:ext>
            </a:extLst>
          </p:cNvPr>
          <p:cNvPicPr>
            <a:picLocks noChangeAspect="1"/>
          </p:cNvPicPr>
          <p:nvPr/>
        </p:nvPicPr>
        <p:blipFill>
          <a:blip r:embed="rId5"/>
          <a:stretch>
            <a:fillRect/>
          </a:stretch>
        </p:blipFill>
        <p:spPr>
          <a:xfrm>
            <a:off x="2638214" y="5421982"/>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41502" y="742893"/>
            <a:ext cx="7173438"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follow</a:t>
            </a:r>
            <a:endParaRPr sz="239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83728" y="5027976"/>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envy</a:t>
            </a:r>
            <a:endParaRPr sz="23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7C8E4932-63FE-E93B-7C9B-FC55873B3234}"/>
              </a:ext>
            </a:extLst>
          </p:cNvPr>
          <p:cNvPicPr>
            <a:picLocks noChangeAspect="1"/>
          </p:cNvPicPr>
          <p:nvPr/>
        </p:nvPicPr>
        <p:blipFill>
          <a:blip r:embed="rId4"/>
          <a:stretch>
            <a:fillRect/>
          </a:stretch>
        </p:blipFill>
        <p:spPr>
          <a:xfrm>
            <a:off x="9009365" y="524179"/>
            <a:ext cx="3251200" cy="3251200"/>
          </a:xfrm>
          <a:prstGeom prst="rect">
            <a:avLst/>
          </a:prstGeom>
        </p:spPr>
      </p:pic>
      <p:pic>
        <p:nvPicPr>
          <p:cNvPr id="4" name="Picture 3">
            <a:extLst>
              <a:ext uri="{FF2B5EF4-FFF2-40B4-BE49-F238E27FC236}">
                <a16:creationId xmlns:a16="http://schemas.microsoft.com/office/drawing/2014/main" id="{66CF5971-7B53-5330-8EFD-DD42BD757041}"/>
              </a:ext>
            </a:extLst>
          </p:cNvPr>
          <p:cNvPicPr>
            <a:picLocks noChangeAspect="1"/>
          </p:cNvPicPr>
          <p:nvPr/>
        </p:nvPicPr>
        <p:blipFill>
          <a:blip r:embed="rId5"/>
          <a:stretch>
            <a:fillRect/>
          </a:stretch>
        </p:blipFill>
        <p:spPr>
          <a:xfrm>
            <a:off x="1149972" y="5686935"/>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54053" y="2274766"/>
            <a:ext cx="20133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scrape	</a:t>
            </a:r>
            <a:endParaRPr b="1" dirty="0">
              <a:latin typeface="Gill Sans MT" panose="020B0502020104020203" pitchFamily="34" charset="77"/>
              <a:sym typeface="American Typewriter"/>
            </a:endParaRPr>
          </a:p>
        </p:txBody>
      </p:sp>
      <p:sp>
        <p:nvSpPr>
          <p:cNvPr id="134" name="office"/>
          <p:cNvSpPr txBox="1"/>
          <p:nvPr/>
        </p:nvSpPr>
        <p:spPr>
          <a:xfrm>
            <a:off x="5975683" y="3183419"/>
            <a:ext cx="11701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ban</a:t>
            </a:r>
            <a:endParaRPr dirty="0">
              <a:latin typeface="Gill Sans MT" panose="020B0502020104020203" pitchFamily="34" charset="77"/>
            </a:endParaRPr>
          </a:p>
        </p:txBody>
      </p:sp>
      <p:sp>
        <p:nvSpPr>
          <p:cNvPr id="135" name="spare"/>
          <p:cNvSpPr txBox="1"/>
          <p:nvPr/>
        </p:nvSpPr>
        <p:spPr>
          <a:xfrm>
            <a:off x="5893916" y="4033018"/>
            <a:ext cx="133369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cool</a:t>
            </a:r>
            <a:endParaRPr b="1" dirty="0">
              <a:latin typeface="Gill Sans MT" panose="020B0502020104020203" pitchFamily="34" charset="77"/>
              <a:sym typeface="American Typewriter"/>
            </a:endParaRPr>
          </a:p>
        </p:txBody>
      </p:sp>
      <p:sp>
        <p:nvSpPr>
          <p:cNvPr id="136" name="chipped"/>
          <p:cNvSpPr txBox="1"/>
          <p:nvPr/>
        </p:nvSpPr>
        <p:spPr>
          <a:xfrm>
            <a:off x="6160030" y="4958818"/>
            <a:ext cx="8015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fill</a:t>
            </a:r>
            <a:endParaRPr dirty="0">
              <a:latin typeface="Gill Sans MT" panose="020B0502020104020203" pitchFamily="34" charset="77"/>
            </a:endParaRPr>
          </a:p>
        </p:txBody>
      </p:sp>
      <p:sp>
        <p:nvSpPr>
          <p:cNvPr id="137" name="lift"/>
          <p:cNvSpPr txBox="1"/>
          <p:nvPr/>
        </p:nvSpPr>
        <p:spPr>
          <a:xfrm>
            <a:off x="5626225" y="5829370"/>
            <a:ext cx="18691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follow</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1080374"/>
            <a:ext cx="1199989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familiar</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92787" y="5689253"/>
            <a:ext cx="1028859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generous</a:t>
            </a:r>
            <a:endParaRPr sz="13800" dirty="0">
              <a:latin typeface="Futura Medium" panose="020B0602020204020303" pitchFamily="34" charset="-79"/>
              <a:cs typeface="Futura Medium" panose="020B0602020204020303" pitchFamily="34" charset="-79"/>
            </a:endParaRPr>
          </a:p>
        </p:txBody>
      </p:sp>
      <p:pic>
        <p:nvPicPr>
          <p:cNvPr id="4" name="Picture 3">
            <a:extLst>
              <a:ext uri="{FF2B5EF4-FFF2-40B4-BE49-F238E27FC236}">
                <a16:creationId xmlns:a16="http://schemas.microsoft.com/office/drawing/2014/main" id="{4128699C-E1F0-528A-E6E8-EFD2FA7C76AE}"/>
              </a:ext>
            </a:extLst>
          </p:cNvPr>
          <p:cNvPicPr>
            <a:picLocks noChangeAspect="1"/>
          </p:cNvPicPr>
          <p:nvPr/>
        </p:nvPicPr>
        <p:blipFill>
          <a:blip r:embed="rId4"/>
          <a:stretch>
            <a:fillRect/>
          </a:stretch>
        </p:blipFill>
        <p:spPr>
          <a:xfrm>
            <a:off x="8772189" y="602862"/>
            <a:ext cx="3251200" cy="3251200"/>
          </a:xfrm>
          <a:prstGeom prst="rect">
            <a:avLst/>
          </a:prstGeom>
        </p:spPr>
      </p:pic>
      <p:pic>
        <p:nvPicPr>
          <p:cNvPr id="5" name="Picture 4">
            <a:extLst>
              <a:ext uri="{FF2B5EF4-FFF2-40B4-BE49-F238E27FC236}">
                <a16:creationId xmlns:a16="http://schemas.microsoft.com/office/drawing/2014/main" id="{574F9680-18A0-0CCE-F9B3-EDB44F7A19FE}"/>
              </a:ext>
            </a:extLst>
          </p:cNvPr>
          <p:cNvPicPr>
            <a:picLocks noChangeAspect="1"/>
          </p:cNvPicPr>
          <p:nvPr/>
        </p:nvPicPr>
        <p:blipFill>
          <a:blip r:embed="rId5"/>
          <a:stretch>
            <a:fillRect/>
          </a:stretch>
        </p:blipFill>
        <p:spPr>
          <a:xfrm>
            <a:off x="603552" y="5721329"/>
            <a:ext cx="3254400" cy="32544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262" y="769248"/>
            <a:ext cx="1014393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hinder</a:t>
            </a:r>
            <a:endParaRPr sz="54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4662" y="5343534"/>
            <a:ext cx="1094421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irate</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2426F2B1-2277-02F0-164A-353506A7DF19}"/>
              </a:ext>
            </a:extLst>
          </p:cNvPr>
          <p:cNvPicPr>
            <a:picLocks noChangeAspect="1"/>
          </p:cNvPicPr>
          <p:nvPr/>
        </p:nvPicPr>
        <p:blipFill>
          <a:blip r:embed="rId4"/>
          <a:stretch>
            <a:fillRect/>
          </a:stretch>
        </p:blipFill>
        <p:spPr>
          <a:xfrm>
            <a:off x="9097351" y="602862"/>
            <a:ext cx="3251200" cy="3251200"/>
          </a:xfrm>
          <a:prstGeom prst="rect">
            <a:avLst/>
          </a:prstGeom>
        </p:spPr>
      </p:pic>
      <p:pic>
        <p:nvPicPr>
          <p:cNvPr id="4" name="Picture 3">
            <a:extLst>
              <a:ext uri="{FF2B5EF4-FFF2-40B4-BE49-F238E27FC236}">
                <a16:creationId xmlns:a16="http://schemas.microsoft.com/office/drawing/2014/main" id="{31C790BC-928D-D176-CDF5-AE09ABB40359}"/>
              </a:ext>
            </a:extLst>
          </p:cNvPr>
          <p:cNvPicPr>
            <a:picLocks noChangeAspect="1"/>
          </p:cNvPicPr>
          <p:nvPr/>
        </p:nvPicPr>
        <p:blipFill>
          <a:blip r:embed="rId5"/>
          <a:stretch>
            <a:fillRect/>
          </a:stretch>
        </p:blipFill>
        <p:spPr>
          <a:xfrm>
            <a:off x="1242962" y="5647641"/>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384222" y="3418118"/>
            <a:ext cx="23532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familiar</a:t>
            </a:r>
            <a:endParaRPr b="1" dirty="0">
              <a:latin typeface="Gill Sans MT" panose="020B0502020104020203" pitchFamily="34" charset="77"/>
              <a:sym typeface="American Typewriter"/>
            </a:endParaRPr>
          </a:p>
        </p:txBody>
      </p:sp>
      <p:sp>
        <p:nvSpPr>
          <p:cNvPr id="140" name="tolerate"/>
          <p:cNvSpPr txBox="1"/>
          <p:nvPr/>
        </p:nvSpPr>
        <p:spPr>
          <a:xfrm>
            <a:off x="5832252" y="2522165"/>
            <a:ext cx="145713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envy</a:t>
            </a:r>
            <a:endParaRPr dirty="0">
              <a:latin typeface="Gill Sans MT" panose="020B0502020104020203" pitchFamily="34" charset="77"/>
            </a:endParaRPr>
          </a:p>
        </p:txBody>
      </p:sp>
      <p:sp>
        <p:nvSpPr>
          <p:cNvPr id="141" name="fixation"/>
          <p:cNvSpPr txBox="1"/>
          <p:nvPr/>
        </p:nvSpPr>
        <p:spPr>
          <a:xfrm>
            <a:off x="5164617" y="4280417"/>
            <a:ext cx="27924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generous</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501421" y="5188117"/>
            <a:ext cx="20021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hinder</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757915" y="5996646"/>
            <a:ext cx="148919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irate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0450" y="1309202"/>
            <a:ext cx="245740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scrape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5" name="The was a tear in Freddie’s new school jumper."/>
          <p:cNvSpPr txBox="1"/>
          <p:nvPr/>
        </p:nvSpPr>
        <p:spPr>
          <a:xfrm>
            <a:off x="0" y="648755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Ella </a:t>
            </a:r>
            <a:r>
              <a:rPr lang="en-GB" sz="4000" b="1" dirty="0">
                <a:latin typeface="Gill Sans MT" panose="020B0502020104020203" pitchFamily="34" charset="77"/>
              </a:rPr>
              <a:t>scraped</a:t>
            </a:r>
            <a:r>
              <a:rPr lang="en-GB" sz="4000" dirty="0">
                <a:latin typeface="Gill Sans MT" panose="020B0502020104020203" pitchFamily="34" charset="77"/>
              </a:rPr>
              <a:t> her knuckles on the school wall. </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scrape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347171150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TextBox 4">
            <a:extLst>
              <a:ext uri="{FF2B5EF4-FFF2-40B4-BE49-F238E27FC236}">
                <a16:creationId xmlns:a16="http://schemas.microsoft.com/office/drawing/2014/main" id="{83857ADC-3FE5-15AA-37E3-BB2130E0C18E}"/>
              </a:ext>
            </a:extLst>
          </p:cNvPr>
          <p:cNvSpPr txBox="1"/>
          <p:nvPr/>
        </p:nvSpPr>
        <p:spPr>
          <a:xfrm>
            <a:off x="901731" y="3840898"/>
            <a:ext cx="578464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3600" b="0" i="0" u="none" strike="noStrike" cap="none" spc="0" normalizeH="0" baseline="0" dirty="0">
                <a:ln>
                  <a:noFill/>
                </a:ln>
                <a:solidFill>
                  <a:srgbClr val="000000"/>
                </a:solidFill>
                <a:effectLst/>
                <a:uFillTx/>
                <a:latin typeface="Gill Sans MT" panose="020B0502020104020203" pitchFamily="34" charset="77"/>
                <a:sym typeface="Helvetica Light"/>
              </a:rPr>
              <a:t>If you scrape something from a surface, you remove it, especially by pulling a sharp object over the surface.</a:t>
            </a:r>
          </a:p>
        </p:txBody>
      </p:sp>
      <p:pic>
        <p:nvPicPr>
          <p:cNvPr id="2" name="Picture 1">
            <a:extLst>
              <a:ext uri="{FF2B5EF4-FFF2-40B4-BE49-F238E27FC236}">
                <a16:creationId xmlns:a16="http://schemas.microsoft.com/office/drawing/2014/main" id="{4EF2CD7E-0946-FA4E-3B01-606B5108DBCC}"/>
              </a:ext>
            </a:extLst>
          </p:cNvPr>
          <p:cNvPicPr>
            <a:picLocks noChangeAspect="1"/>
          </p:cNvPicPr>
          <p:nvPr/>
        </p:nvPicPr>
        <p:blipFill>
          <a:blip r:embed="rId3"/>
          <a:stretch>
            <a:fillRect/>
          </a:stretch>
        </p:blipFill>
        <p:spPr>
          <a:xfrm>
            <a:off x="8036863" y="2732999"/>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17461" y="1309202"/>
            <a:ext cx="138339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ban</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1120" y="4226883"/>
            <a:ext cx="740346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ban something means to state officially that it must not be done, shown, or used.</a:t>
            </a:r>
          </a:p>
        </p:txBody>
      </p:sp>
      <p:sp>
        <p:nvSpPr>
          <p:cNvPr id="155" name="The was a tear in Freddie’s new school jumper."/>
          <p:cNvSpPr txBox="1"/>
          <p:nvPr/>
        </p:nvSpPr>
        <p:spPr>
          <a:xfrm>
            <a:off x="0" y="640392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Taking sweets into school was </a:t>
            </a:r>
            <a:r>
              <a:rPr lang="en-GB" sz="4000" b="1" dirty="0">
                <a:latin typeface="Gill Sans MT" panose="020B0502020104020203" pitchFamily="34" charset="77"/>
              </a:rPr>
              <a:t>banned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ban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155708812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forbit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prohibit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entrance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9FAD2A76-7E71-A886-3FA1-811767FC9B49}"/>
              </a:ext>
            </a:extLst>
          </p:cNvPr>
          <p:cNvPicPr>
            <a:picLocks noChangeAspect="1"/>
          </p:cNvPicPr>
          <p:nvPr/>
        </p:nvPicPr>
        <p:blipFill>
          <a:blip r:embed="rId4"/>
          <a:stretch>
            <a:fillRect/>
          </a:stretch>
        </p:blipFill>
        <p:spPr>
          <a:xfrm>
            <a:off x="8711712" y="2740269"/>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3264" y="1339979"/>
            <a:ext cx="1591782"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cool</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adjective</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8182" y="4275772"/>
            <a:ext cx="668530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cool has a temperature which is low but not very low.</a:t>
            </a:r>
          </a:p>
        </p:txBody>
      </p:sp>
      <p:sp>
        <p:nvSpPr>
          <p:cNvPr id="155" name="The was a tear in Freddie’s new school jumper."/>
          <p:cNvSpPr txBox="1"/>
          <p:nvPr/>
        </p:nvSpPr>
        <p:spPr>
          <a:xfrm>
            <a:off x="184821" y="6587127"/>
            <a:ext cx="1263515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weather outside was very </a:t>
            </a:r>
            <a:r>
              <a:rPr lang="en-GB" sz="4000" b="1" dirty="0">
                <a:latin typeface="Gill Sans MT" panose="020B0502020104020203" pitchFamily="34" charset="77"/>
              </a:rPr>
              <a:t>cool</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cool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59679869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chilly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school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temperature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7B411B0C-87B4-3272-B68C-11105134AA89}"/>
              </a:ext>
            </a:extLst>
          </p:cNvPr>
          <p:cNvPicPr>
            <a:picLocks noChangeAspect="1"/>
          </p:cNvPicPr>
          <p:nvPr/>
        </p:nvPicPr>
        <p:blipFill>
          <a:blip r:embed="rId4"/>
          <a:stretch>
            <a:fillRect/>
          </a:stretch>
        </p:blipFill>
        <p:spPr>
          <a:xfrm>
            <a:off x="8443832" y="2876574"/>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549906" y="1309202"/>
            <a:ext cx="91852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fill</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24572" y="3973767"/>
            <a:ext cx="6832192"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fill a container or area, or if it fills, an amount of something enters it that is enough to make it full.</a:t>
            </a:r>
          </a:p>
        </p:txBody>
      </p:sp>
      <p:sp>
        <p:nvSpPr>
          <p:cNvPr id="155" name="The was a tear in Freddie’s new school jumper."/>
          <p:cNvSpPr txBox="1"/>
          <p:nvPr/>
        </p:nvSpPr>
        <p:spPr>
          <a:xfrm>
            <a:off x="138986" y="655476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solidFill>
                  <a:schemeClr val="accent2"/>
                </a:solidFill>
                <a:latin typeface="Gill Sans MT" panose="020B0502020104020203" pitchFamily="34" charset="77"/>
              </a:rPr>
              <a:t>Mrs Dobson </a:t>
            </a:r>
            <a:r>
              <a:rPr lang="en-GB" sz="4000" b="1" dirty="0">
                <a:solidFill>
                  <a:schemeClr val="accent2"/>
                </a:solidFill>
                <a:latin typeface="Gill Sans MT" panose="020B0502020104020203" pitchFamily="34" charset="77"/>
              </a:rPr>
              <a:t>filled</a:t>
            </a:r>
            <a:r>
              <a:rPr lang="en-GB" sz="4000" dirty="0">
                <a:solidFill>
                  <a:schemeClr val="accent2"/>
                </a:solidFill>
                <a:latin typeface="Gill Sans MT" panose="020B0502020104020203" pitchFamily="34" charset="77"/>
              </a:rPr>
              <a:t> the bin with rubbish from the art lesson.</a:t>
            </a:r>
            <a:endParaRPr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fill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401077179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empty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fluid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CE9836B8-BE94-6A60-6574-4A5B0365E1DB}"/>
              </a:ext>
            </a:extLst>
          </p:cNvPr>
          <p:cNvPicPr>
            <a:picLocks noChangeAspect="1"/>
          </p:cNvPicPr>
          <p:nvPr/>
        </p:nvPicPr>
        <p:blipFill>
          <a:blip r:embed="rId4"/>
          <a:stretch>
            <a:fillRect/>
          </a:stretch>
        </p:blipFill>
        <p:spPr>
          <a:xfrm>
            <a:off x="8594022" y="2662228"/>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0166" y="1309202"/>
            <a:ext cx="235801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follow</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56141" y="3915653"/>
            <a:ext cx="699547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follow someone who is going somewhere, you move along behind them because you want to go to the same place.</a:t>
            </a:r>
          </a:p>
        </p:txBody>
      </p:sp>
      <p:sp>
        <p:nvSpPr>
          <p:cNvPr id="155" name="The was a tear in Freddie’s new school jumper."/>
          <p:cNvSpPr txBox="1"/>
          <p:nvPr/>
        </p:nvSpPr>
        <p:spPr>
          <a:xfrm>
            <a:off x="2556" y="654201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Daniel </a:t>
            </a:r>
            <a:r>
              <a:rPr lang="en-GB" sz="4000" b="1" dirty="0">
                <a:latin typeface="Gill Sans MT" panose="020B0502020104020203" pitchFamily="34" charset="77"/>
              </a:rPr>
              <a:t>followed</a:t>
            </a:r>
            <a:r>
              <a:rPr lang="en-GB" sz="4000" dirty="0">
                <a:latin typeface="Gill Sans MT" panose="020B0502020104020203" pitchFamily="34" charset="77"/>
              </a:rPr>
              <a:t> Rupa to the library.</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(fol-low)</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7584398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accompany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attend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swallow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steps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3" name="Picture 2">
            <a:extLst>
              <a:ext uri="{FF2B5EF4-FFF2-40B4-BE49-F238E27FC236}">
                <a16:creationId xmlns:a16="http://schemas.microsoft.com/office/drawing/2014/main" id="{F9CDA428-433D-3B72-A27F-41ADD889EA7D}"/>
              </a:ext>
            </a:extLst>
          </p:cNvPr>
          <p:cNvPicPr>
            <a:picLocks noChangeAspect="1"/>
          </p:cNvPicPr>
          <p:nvPr/>
        </p:nvPicPr>
        <p:blipFill>
          <a:blip r:embed="rId4"/>
          <a:stretch>
            <a:fillRect/>
          </a:stretch>
        </p:blipFill>
        <p:spPr>
          <a:xfrm>
            <a:off x="8870533" y="2811084"/>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35696</TotalTime>
  <Words>1269</Words>
  <Application>Microsoft Macintosh PowerPoint</Application>
  <PresentationFormat>Custom</PresentationFormat>
  <Paragraphs>344</Paragraphs>
  <Slides>31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Futura Medium</vt:lpstr>
      <vt:lpstr>Gill Sans</vt:lpstr>
      <vt:lpstr>Gill Sans MT</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1202</cp:revision>
  <dcterms:modified xsi:type="dcterms:W3CDTF">2024-01-18T12:28:21Z</dcterms:modified>
</cp:coreProperties>
</file>