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257" r:id="rId3"/>
    <p:sldId id="282" r:id="rId4"/>
    <p:sldId id="281" r:id="rId5"/>
    <p:sldId id="271" r:id="rId6"/>
    <p:sldId id="273" r:id="rId7"/>
    <p:sldId id="275" r:id="rId8"/>
    <p:sldId id="276" r:id="rId9"/>
    <p:sldId id="272" r:id="rId10"/>
    <p:sldId id="277" r:id="rId11"/>
    <p:sldId id="278" r:id="rId12"/>
    <p:sldId id="280" r:id="rId13"/>
    <p:sldId id="274" r:id="rId14"/>
    <p:sldId id="279" r:id="rId15"/>
    <p:sldId id="289" r:id="rId16"/>
    <p:sldId id="291" r:id="rId17"/>
    <p:sldId id="290" r:id="rId18"/>
    <p:sldId id="292" r:id="rId19"/>
    <p:sldId id="293" r:id="rId20"/>
    <p:sldId id="284" r:id="rId21"/>
    <p:sldId id="294" r:id="rId22"/>
    <p:sldId id="285" r:id="rId23"/>
    <p:sldId id="286" r:id="rId24"/>
    <p:sldId id="288" r:id="rId25"/>
    <p:sldId id="287" r:id="rId26"/>
    <p:sldId id="300" r:id="rId27"/>
    <p:sldId id="295" r:id="rId28"/>
    <p:sldId id="296" r:id="rId29"/>
    <p:sldId id="297" r:id="rId30"/>
    <p:sldId id="298" r:id="rId31"/>
    <p:sldId id="299" r:id="rId3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059"/>
    <p:restoredTop sz="94374"/>
  </p:normalViewPr>
  <p:slideViewPr>
    <p:cSldViewPr snapToGrid="0" snapToObjects="1">
      <p:cViewPr varScale="1">
        <p:scale>
          <a:sx n="62" d="100"/>
          <a:sy n="62" d="100"/>
        </p:scale>
        <p:origin x="1000" y="-56"/>
      </p:cViewPr>
      <p:guideLst/>
    </p:cSldViewPr>
  </p:slideViewPr>
  <p:notesTextViewPr>
    <p:cViewPr>
      <p:scale>
        <a:sx n="35" d="100"/>
        <a:sy n="3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US" dirty="0"/>
          </a:p>
        </p:txBody>
      </p:sp>
    </p:spTree>
    <p:extLst>
      <p:ext uri="{BB962C8B-B14F-4D97-AF65-F5344CB8AC3E}">
        <p14:creationId xmlns:p14="http://schemas.microsoft.com/office/powerpoint/2010/main" val="3086330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32669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34577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7500273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56477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050632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2932803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1040871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37529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392383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dirty="0"/>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dirty="0"/>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dirty="0"/>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dirty="0"/>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dirty="0"/>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dirty="0"/>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r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8.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Autumn</a:t>
            </a:r>
            <a:r>
              <a:rPr dirty="0">
                <a:solidFill>
                  <a:srgbClr val="0070C0"/>
                </a:solidFill>
                <a:latin typeface="Gill Sans MT" panose="020B0502020104020203" pitchFamily="34" charset="77"/>
              </a:rPr>
              <a:t> Term 202</a:t>
            </a:r>
            <a:r>
              <a:rPr lang="en-GB" dirty="0">
                <a:solidFill>
                  <a:srgbClr val="0070C0"/>
                </a:solidFill>
                <a:latin typeface="Gill Sans MT" panose="020B0502020104020203" pitchFamily="34" charset="77"/>
              </a:rPr>
              <a:t>3</a:t>
            </a:r>
            <a:r>
              <a:rPr dirty="0">
                <a:solidFill>
                  <a:srgbClr val="0070C0"/>
                </a:solidFill>
                <a:latin typeface="Gill Sans MT" panose="020B0502020104020203" pitchFamily="34" charset="77"/>
              </a:rPr>
              <a:t>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4684341" y="3226831"/>
            <a:ext cx="8019824"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 </a:t>
            </a:r>
            <a:r>
              <a:rPr lang="en-GB" dirty="0">
                <a:latin typeface="Gill Sans MT" panose="020B0502020104020203" pitchFamily="34" charset="77"/>
              </a:rPr>
              <a:t>15</a:t>
            </a:r>
            <a:r>
              <a:rPr dirty="0">
                <a:latin typeface="Gill Sans MT" panose="020B0502020104020203" pitchFamily="34" charset="77"/>
              </a:rPr>
              <a:t> </a:t>
            </a:r>
            <a:r>
              <a:rPr lang="en-GB" dirty="0">
                <a:latin typeface="Gill Sans MT" panose="020B0502020104020203" pitchFamily="34" charset="77"/>
              </a:rPr>
              <a:t>–</a:t>
            </a:r>
            <a:r>
              <a:rPr dirty="0">
                <a:latin typeface="Gill Sans MT" panose="020B0502020104020203" pitchFamily="34" charset="77"/>
              </a:rPr>
              <a:t> </a:t>
            </a:r>
            <a:r>
              <a:rPr lang="en-GB">
                <a:latin typeface="Gill Sans MT" panose="020B0502020104020203" pitchFamily="34" charset="77"/>
              </a:rPr>
              <a:t>1</a:t>
            </a:r>
            <a:r>
              <a:rPr lang="en-GB" dirty="0">
                <a:latin typeface="Gill Sans MT" panose="020B0502020104020203" pitchFamily="34" charset="77"/>
              </a:rPr>
              <a:t>1</a:t>
            </a:r>
            <a:r>
              <a:rPr lang="en-GB">
                <a:latin typeface="Gill Sans MT" panose="020B0502020104020203" pitchFamily="34" charset="77"/>
              </a:rPr>
              <a:t>th </a:t>
            </a:r>
            <a:r>
              <a:rPr lang="en-GB" dirty="0">
                <a:latin typeface="Gill Sans MT" panose="020B0502020104020203" pitchFamily="34" charset="77"/>
              </a:rPr>
              <a:t>December </a:t>
            </a:r>
            <a:r>
              <a:rPr dirty="0">
                <a:latin typeface="Gill Sans MT" panose="020B0502020104020203" pitchFamily="34" charset="77"/>
              </a:rPr>
              <a:t>202</a:t>
            </a:r>
            <a:r>
              <a:rPr lang="en-GB" dirty="0">
                <a:latin typeface="Gill Sans MT" panose="020B0502020104020203" pitchFamily="34" charset="77"/>
              </a:rPr>
              <a:t>3</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2">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13" name="Picture 12" descr="A screenshot of a cell phone&#10;&#10;Description automatically generated">
            <a:extLst>
              <a:ext uri="{FF2B5EF4-FFF2-40B4-BE49-F238E27FC236}">
                <a16:creationId xmlns:a16="http://schemas.microsoft.com/office/drawing/2014/main" id="{6EC0D784-5EA2-6841-BB18-6B704A0BB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5752">
            <a:off x="6517535" y="6383473"/>
            <a:ext cx="3213149" cy="2403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screenshot of a cell phone&#10;&#10;Description automatically generated">
            <a:extLst>
              <a:ext uri="{FF2B5EF4-FFF2-40B4-BE49-F238E27FC236}">
                <a16:creationId xmlns:a16="http://schemas.microsoft.com/office/drawing/2014/main" id="{72679589-8404-E543-896F-014067FE98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42618">
            <a:off x="8719809" y="4398356"/>
            <a:ext cx="3138499" cy="2353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52813" y="1309202"/>
            <a:ext cx="211275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brace</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5" name="The was a tear in Freddie’s new school jumper."/>
          <p:cNvSpPr txBox="1"/>
          <p:nvPr/>
        </p:nvSpPr>
        <p:spPr>
          <a:xfrm>
            <a:off x="0" y="6371269"/>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Manan </a:t>
            </a:r>
            <a:r>
              <a:rPr lang="en-GB" b="1" dirty="0">
                <a:latin typeface="Gill Sans MT" panose="020B0502020104020203" pitchFamily="34" charset="77"/>
              </a:rPr>
              <a:t>braced</a:t>
            </a:r>
            <a:r>
              <a:rPr lang="en-GB" dirty="0">
                <a:latin typeface="Gill Sans MT" panose="020B0502020104020203" pitchFamily="34" charset="77"/>
              </a:rPr>
              <a:t> himself for the spelling test.</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330562"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brace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297886687"/>
              </p:ext>
            </p:extLst>
          </p:nvPr>
        </p:nvGraphicFramePr>
        <p:xfrm>
          <a:off x="5110" y="7558216"/>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prepare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water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bolster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icy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sp>
        <p:nvSpPr>
          <p:cNvPr id="3" name="TextBox 2">
            <a:extLst>
              <a:ext uri="{FF2B5EF4-FFF2-40B4-BE49-F238E27FC236}">
                <a16:creationId xmlns:a16="http://schemas.microsoft.com/office/drawing/2014/main" id="{8C204025-772E-F374-BE82-24CD57F22A72}"/>
              </a:ext>
            </a:extLst>
          </p:cNvPr>
          <p:cNvSpPr txBox="1"/>
          <p:nvPr/>
        </p:nvSpPr>
        <p:spPr>
          <a:xfrm>
            <a:off x="482663" y="4087219"/>
            <a:ext cx="7102701"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GB" dirty="0">
                <a:latin typeface="Gill Sans MT" panose="020B0502020104020203" pitchFamily="34" charset="77"/>
              </a:rPr>
              <a:t>If you brace yourself for something unpleasant or difficult, you prepare yourself for it.</a:t>
            </a:r>
          </a:p>
        </p:txBody>
      </p:sp>
      <p:pic>
        <p:nvPicPr>
          <p:cNvPr id="5" name="Picture 4">
            <a:extLst>
              <a:ext uri="{FF2B5EF4-FFF2-40B4-BE49-F238E27FC236}">
                <a16:creationId xmlns:a16="http://schemas.microsoft.com/office/drawing/2014/main" id="{E97E8251-F449-A40B-E298-C99BF3C5736D}"/>
              </a:ext>
            </a:extLst>
          </p:cNvPr>
          <p:cNvPicPr>
            <a:picLocks noChangeAspect="1"/>
          </p:cNvPicPr>
          <p:nvPr/>
        </p:nvPicPr>
        <p:blipFill>
          <a:blip r:embed="rId4"/>
          <a:stretch>
            <a:fillRect/>
          </a:stretch>
        </p:blipFill>
        <p:spPr>
          <a:xfrm>
            <a:off x="8608049" y="2821632"/>
            <a:ext cx="3251200" cy="3251200"/>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82037" y="1309202"/>
            <a:ext cx="165430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waft</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70649" y="3903451"/>
            <a:ext cx="6712837"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sounds or smells waft through the air, or if something such as a light wind wafts them, they move gently through the air.</a:t>
            </a:r>
          </a:p>
        </p:txBody>
      </p:sp>
      <p:sp>
        <p:nvSpPr>
          <p:cNvPr id="155" name="The was a tear in Freddie’s new school jumper."/>
          <p:cNvSpPr txBox="1"/>
          <p:nvPr/>
        </p:nvSpPr>
        <p:spPr>
          <a:xfrm>
            <a:off x="0" y="6028119"/>
            <a:ext cx="12999688"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b="0" i="0" dirty="0">
                <a:solidFill>
                  <a:schemeClr val="accent2"/>
                </a:solidFill>
                <a:effectLst/>
                <a:latin typeface="Gill Sans MT" panose="020B0502020104020203" pitchFamily="34" charset="77"/>
              </a:rPr>
              <a:t>The smell of the school dinners </a:t>
            </a:r>
            <a:r>
              <a:rPr lang="en-GB" b="1" i="0" dirty="0">
                <a:solidFill>
                  <a:schemeClr val="accent2"/>
                </a:solidFill>
                <a:effectLst/>
                <a:latin typeface="Gill Sans MT" panose="020B0502020104020203" pitchFamily="34" charset="77"/>
              </a:rPr>
              <a:t>wafted</a:t>
            </a:r>
            <a:r>
              <a:rPr lang="en-GB" b="0" i="0" dirty="0">
                <a:solidFill>
                  <a:schemeClr val="accent2"/>
                </a:solidFill>
                <a:effectLst/>
                <a:latin typeface="Gill Sans MT" panose="020B0502020104020203" pitchFamily="34" charset="77"/>
              </a:rPr>
              <a:t> through the corridors.</a:t>
            </a:r>
            <a:endParaRPr lang="en-GB" sz="4000" dirty="0">
              <a:solidFill>
                <a:schemeClr val="accent2"/>
              </a:solidFill>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waft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317162" y="-5897186"/>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128011102"/>
              </p:ext>
            </p:extLst>
          </p:nvPr>
        </p:nvGraphicFramePr>
        <p:xfrm>
          <a:off x="5110" y="7557242"/>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drift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soft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breeze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float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loft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smell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1E9F2DD9-C07E-01B1-7390-681B4E40D408}"/>
              </a:ext>
            </a:extLst>
          </p:cNvPr>
          <p:cNvPicPr>
            <a:picLocks noChangeAspect="1"/>
          </p:cNvPicPr>
          <p:nvPr/>
        </p:nvPicPr>
        <p:blipFill>
          <a:blip r:embed="rId4"/>
          <a:stretch>
            <a:fillRect/>
          </a:stretch>
        </p:blipFill>
        <p:spPr>
          <a:xfrm>
            <a:off x="8619708" y="2592917"/>
            <a:ext cx="3251200" cy="3251200"/>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642389" y="1339979"/>
            <a:ext cx="1107676"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sift</a:t>
            </a:r>
            <a:endParaRPr sz="7200"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59973" y="3840898"/>
            <a:ext cx="6724499"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sift a powder such as flour or sand, you put it through a sieve in order to remove large pieces or lumps.</a:t>
            </a:r>
          </a:p>
        </p:txBody>
      </p:sp>
      <p:sp>
        <p:nvSpPr>
          <p:cNvPr id="155" name="The was a tear in Freddie’s new school jumper."/>
          <p:cNvSpPr txBox="1"/>
          <p:nvPr/>
        </p:nvSpPr>
        <p:spPr>
          <a:xfrm>
            <a:off x="0" y="6412330"/>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Alison </a:t>
            </a:r>
            <a:r>
              <a:rPr lang="en-GB" sz="4000" b="1" dirty="0">
                <a:latin typeface="Gill Sans MT" panose="020B0502020104020203" pitchFamily="34" charset="77"/>
              </a:rPr>
              <a:t>sifted</a:t>
            </a:r>
            <a:r>
              <a:rPr lang="en-GB" sz="4000" dirty="0">
                <a:latin typeface="Gill Sans MT" panose="020B0502020104020203" pitchFamily="34" charset="77"/>
              </a:rPr>
              <a:t> the flour into the bowl for baking.</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040153"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sift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235652486"/>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strain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584200" rtl="0" eaLnBrk="1" fontAlgn="auto" latinLnBrk="0" hangingPunct="1">
                        <a:lnSpc>
                          <a:spcPct val="100000"/>
                        </a:lnSpc>
                        <a:spcBef>
                          <a:spcPts val="0"/>
                        </a:spcBef>
                        <a:spcAft>
                          <a:spcPts val="0"/>
                        </a:spcAft>
                        <a:buClrTx/>
                        <a:buSzTx/>
                        <a:buFontTx/>
                        <a:buNone/>
                        <a:tabLst/>
                        <a:defRPr/>
                      </a:pPr>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gift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flour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filter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lift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bowl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C33D8E1B-A45F-8D2C-28B5-B589D6B25166}"/>
              </a:ext>
            </a:extLst>
          </p:cNvPr>
          <p:cNvPicPr>
            <a:picLocks noChangeAspect="1"/>
          </p:cNvPicPr>
          <p:nvPr/>
        </p:nvPicPr>
        <p:blipFill>
          <a:blip r:embed="rId4"/>
          <a:stretch>
            <a:fillRect/>
          </a:stretch>
        </p:blipFill>
        <p:spPr>
          <a:xfrm>
            <a:off x="8711712" y="2681402"/>
            <a:ext cx="3251200" cy="3251200"/>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74856" y="1309202"/>
            <a:ext cx="2468625"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collide</a:t>
            </a:r>
            <a:endParaRPr dirty="0">
              <a:latin typeface="Gill Sans MT" panose="020B0502020104020203" pitchFamily="34" charset="77"/>
            </a:endParaRPr>
          </a:p>
        </p:txBody>
      </p:sp>
      <p:sp>
        <p:nvSpPr>
          <p:cNvPr id="152" name="Definition:"/>
          <p:cNvSpPr txBox="1"/>
          <p:nvPr/>
        </p:nvSpPr>
        <p:spPr>
          <a:xfrm>
            <a:off x="2217173" y="3109482"/>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lang="en-GB" dirty="0">
                <a:latin typeface="Gill Sans MT" panose="020B0502020104020203" pitchFamily="34" charset="77"/>
              </a:rPr>
              <a:t>(verb)</a:t>
            </a:r>
            <a:endParaRPr dirty="0">
              <a:latin typeface="Gill Sans MT" panose="020B0502020104020203" pitchFamily="34" charset="77"/>
            </a:endParaRPr>
          </a:p>
        </p:txBody>
      </p:sp>
      <p:sp>
        <p:nvSpPr>
          <p:cNvPr id="154" name="If you tear paper, cloth, or another material, or if it tears, you pull it into two pieces or you pull it so that a hole appears in it."/>
          <p:cNvSpPr txBox="1"/>
          <p:nvPr/>
        </p:nvSpPr>
        <p:spPr>
          <a:xfrm>
            <a:off x="746276" y="3913816"/>
            <a:ext cx="6590318" cy="22570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If two or more moving people or objects collide, they crash into one another. If a moving person or object collides with a person or object that is not moving, they crash into them.</a:t>
            </a:r>
          </a:p>
        </p:txBody>
      </p:sp>
      <p:sp>
        <p:nvSpPr>
          <p:cNvPr id="155" name="The was a tear in Freddie’s new school jumper."/>
          <p:cNvSpPr txBox="1"/>
          <p:nvPr/>
        </p:nvSpPr>
        <p:spPr>
          <a:xfrm>
            <a:off x="5112" y="6466187"/>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Talia and Mandy </a:t>
            </a:r>
            <a:r>
              <a:rPr lang="en-GB" b="1" dirty="0">
                <a:latin typeface="Gill Sans MT" panose="020B0502020104020203" pitchFamily="34" charset="77"/>
              </a:rPr>
              <a:t>collided</a:t>
            </a:r>
            <a:r>
              <a:rPr lang="en-GB" dirty="0">
                <a:latin typeface="Gill Sans MT" panose="020B0502020104020203" pitchFamily="34" charset="77"/>
              </a:rPr>
              <a:t> in the playground.</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col-</a:t>
            </a:r>
            <a:r>
              <a:rPr lang="en-GB" dirty="0" err="1">
                <a:latin typeface="Gill Sans MT" panose="020B0502020104020203" pitchFamily="34" charset="77"/>
              </a:rPr>
              <a:t>lide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49A1BEAE-8459-14B6-D6FA-010E1FD5E42B}"/>
              </a:ext>
            </a:extLst>
          </p:cNvPr>
          <p:cNvGraphicFramePr>
            <a:graphicFrameLocks noGrp="1"/>
          </p:cNvGraphicFramePr>
          <p:nvPr>
            <p:extLst>
              <p:ext uri="{D42A27DB-BD31-4B8C-83A1-F6EECF244321}">
                <p14:modId xmlns:p14="http://schemas.microsoft.com/office/powerpoint/2010/main" val="4239464563"/>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crash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provide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bang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divide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tree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sp>
        <p:nvSpPr>
          <p:cNvPr id="5" name="Grasshopper Word of the Day">
            <a:extLst>
              <a:ext uri="{FF2B5EF4-FFF2-40B4-BE49-F238E27FC236}">
                <a16:creationId xmlns:a16="http://schemas.microsoft.com/office/drawing/2014/main" id="{A7C45D5F-2BE5-F24B-6766-14BF74A509EA}"/>
              </a:ext>
            </a:extLst>
          </p:cNvPr>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pic>
        <p:nvPicPr>
          <p:cNvPr id="4" name="Picture 3">
            <a:extLst>
              <a:ext uri="{FF2B5EF4-FFF2-40B4-BE49-F238E27FC236}">
                <a16:creationId xmlns:a16="http://schemas.microsoft.com/office/drawing/2014/main" id="{10CE345B-AA8A-74A7-B9B0-56835C150177}"/>
              </a:ext>
            </a:extLst>
          </p:cNvPr>
          <p:cNvPicPr>
            <a:picLocks noChangeAspect="1"/>
          </p:cNvPicPr>
          <p:nvPr/>
        </p:nvPicPr>
        <p:blipFill>
          <a:blip r:embed="rId4"/>
          <a:stretch>
            <a:fillRect/>
          </a:stretch>
        </p:blipFill>
        <p:spPr>
          <a:xfrm>
            <a:off x="8569627" y="2877194"/>
            <a:ext cx="3251200" cy="3251200"/>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62798" y="1309202"/>
            <a:ext cx="1692772"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rigid</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72570" y="4390225"/>
            <a:ext cx="7271814"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rigid substance or object is stiff and does not bend, stretch, or twist easily.</a:t>
            </a:r>
          </a:p>
        </p:txBody>
      </p:sp>
      <p:sp>
        <p:nvSpPr>
          <p:cNvPr id="155" name="The was a tear in Freddie’s new school jumper."/>
          <p:cNvSpPr txBox="1"/>
          <p:nvPr/>
        </p:nvSpPr>
        <p:spPr>
          <a:xfrm>
            <a:off x="372570" y="6340319"/>
            <a:ext cx="12172307"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class rulers were </a:t>
            </a:r>
            <a:r>
              <a:rPr lang="en-GB" sz="4000" b="1" dirty="0">
                <a:latin typeface="Gill Sans MT" panose="020B0502020104020203" pitchFamily="34" charset="77"/>
              </a:rPr>
              <a:t>rigid</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rig-id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98216910"/>
              </p:ext>
            </p:extLst>
          </p:nvPr>
        </p:nvGraphicFramePr>
        <p:xfrm>
          <a:off x="5110" y="7579393"/>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108890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stiff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flexible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rules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hard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plastic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routine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C87196AF-3AAA-D8B2-9884-7FDC7F36D850}"/>
              </a:ext>
            </a:extLst>
          </p:cNvPr>
          <p:cNvPicPr>
            <a:picLocks noChangeAspect="1"/>
          </p:cNvPicPr>
          <p:nvPr/>
        </p:nvPicPr>
        <p:blipFill>
          <a:blip r:embed="rId4"/>
          <a:stretch>
            <a:fillRect/>
          </a:stretch>
        </p:blipFill>
        <p:spPr>
          <a:xfrm>
            <a:off x="8797879" y="2921417"/>
            <a:ext cx="3251200" cy="3251200"/>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026051969"/>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icy</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drip</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skid</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icicle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382739541"/>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waft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collide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sift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rigid</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90387" y="-389685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2573619695"/>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icy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skid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drip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calendar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icicle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258421440"/>
              </p:ext>
            </p:extLst>
          </p:nvPr>
        </p:nvGraphicFramePr>
        <p:xfrm>
          <a:off x="5307795" y="1251704"/>
          <a:ext cx="4826233" cy="7779456"/>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a vehicle ***, it slides sideways or forwards while moving, for example when you are trying to stop it suddenly on a wet road.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kumimoji="0" lang="en-GB" sz="2000" b="0" i="0" u="none" strike="noStrike" cap="none" spc="0" normalizeH="0" baseline="0" dirty="0">
                          <a:ln>
                            <a:noFill/>
                          </a:ln>
                          <a:solidFill>
                            <a:srgbClr val="000000"/>
                          </a:solidFill>
                          <a:effectLst/>
                          <a:uFillTx/>
                          <a:latin typeface="Gill Sans MT" panose="020B0502020104020203" pitchFamily="34" charset="77"/>
                          <a:sym typeface="Helvetica Light"/>
                        </a:rPr>
                        <a:t>If you describe something as *** or icy cold, you mean that it is extremely cold.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A *** is a chart or device which displays the date and the day of the week, and often the whole of a particular year divided up into months, weeks, and days.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An *** is a long pointed piece of ice hanging down from a surface. It forms when water comes slowly off the surface, and freezes as it falls.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When something ***, drops of liquid fall from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8" name="Picture 7">
            <a:extLst>
              <a:ext uri="{FF2B5EF4-FFF2-40B4-BE49-F238E27FC236}">
                <a16:creationId xmlns:a16="http://schemas.microsoft.com/office/drawing/2014/main" id="{48837507-DDC9-5FA6-5E77-F1616FF335FC}"/>
              </a:ext>
            </a:extLst>
          </p:cNvPr>
          <p:cNvPicPr>
            <a:picLocks noChangeAspect="1"/>
          </p:cNvPicPr>
          <p:nvPr/>
        </p:nvPicPr>
        <p:blipFill>
          <a:blip r:embed="rId5"/>
          <a:stretch>
            <a:fillRect/>
          </a:stretch>
        </p:blipFill>
        <p:spPr>
          <a:xfrm>
            <a:off x="10943068" y="2627281"/>
            <a:ext cx="1000346" cy="1000346"/>
          </a:xfrm>
          <a:prstGeom prst="rect">
            <a:avLst/>
          </a:prstGeom>
        </p:spPr>
      </p:pic>
      <p:pic>
        <p:nvPicPr>
          <p:cNvPr id="10" name="Picture 9">
            <a:extLst>
              <a:ext uri="{FF2B5EF4-FFF2-40B4-BE49-F238E27FC236}">
                <a16:creationId xmlns:a16="http://schemas.microsoft.com/office/drawing/2014/main" id="{073D03D6-A62A-0BF3-EF17-AE0A6F875DA3}"/>
              </a:ext>
            </a:extLst>
          </p:cNvPr>
          <p:cNvPicPr>
            <a:picLocks noChangeAspect="1"/>
          </p:cNvPicPr>
          <p:nvPr/>
        </p:nvPicPr>
        <p:blipFill>
          <a:blip r:embed="rId6"/>
          <a:stretch>
            <a:fillRect/>
          </a:stretch>
        </p:blipFill>
        <p:spPr>
          <a:xfrm>
            <a:off x="10851129" y="3827335"/>
            <a:ext cx="1184224" cy="1184224"/>
          </a:xfrm>
          <a:prstGeom prst="rect">
            <a:avLst/>
          </a:prstGeom>
        </p:spPr>
      </p:pic>
      <p:pic>
        <p:nvPicPr>
          <p:cNvPr id="11" name="Picture 10">
            <a:extLst>
              <a:ext uri="{FF2B5EF4-FFF2-40B4-BE49-F238E27FC236}">
                <a16:creationId xmlns:a16="http://schemas.microsoft.com/office/drawing/2014/main" id="{DB42D0E2-9B3D-5B29-A5B1-0BFCC3952647}"/>
              </a:ext>
            </a:extLst>
          </p:cNvPr>
          <p:cNvPicPr>
            <a:picLocks noChangeAspect="1"/>
          </p:cNvPicPr>
          <p:nvPr/>
        </p:nvPicPr>
        <p:blipFill>
          <a:blip r:embed="rId7"/>
          <a:stretch>
            <a:fillRect/>
          </a:stretch>
        </p:blipFill>
        <p:spPr>
          <a:xfrm>
            <a:off x="10929019" y="7962526"/>
            <a:ext cx="984250" cy="984250"/>
          </a:xfrm>
          <a:prstGeom prst="rect">
            <a:avLst/>
          </a:prstGeom>
        </p:spPr>
      </p:pic>
      <p:pic>
        <p:nvPicPr>
          <p:cNvPr id="12" name="Picture 11">
            <a:extLst>
              <a:ext uri="{FF2B5EF4-FFF2-40B4-BE49-F238E27FC236}">
                <a16:creationId xmlns:a16="http://schemas.microsoft.com/office/drawing/2014/main" id="{953134D2-FB86-58B4-4632-FC276FB1710D}"/>
              </a:ext>
            </a:extLst>
          </p:cNvPr>
          <p:cNvPicPr>
            <a:picLocks noChangeAspect="1"/>
          </p:cNvPicPr>
          <p:nvPr/>
        </p:nvPicPr>
        <p:blipFill>
          <a:blip r:embed="rId8"/>
          <a:stretch>
            <a:fillRect/>
          </a:stretch>
        </p:blipFill>
        <p:spPr>
          <a:xfrm>
            <a:off x="10929019" y="5281074"/>
            <a:ext cx="977900" cy="977900"/>
          </a:xfrm>
          <a:prstGeom prst="rect">
            <a:avLst/>
          </a:prstGeom>
        </p:spPr>
      </p:pic>
      <p:pic>
        <p:nvPicPr>
          <p:cNvPr id="15" name="Picture 14">
            <a:extLst>
              <a:ext uri="{FF2B5EF4-FFF2-40B4-BE49-F238E27FC236}">
                <a16:creationId xmlns:a16="http://schemas.microsoft.com/office/drawing/2014/main" id="{1AA86A03-0906-424E-6571-ED4FBF805DAD}"/>
              </a:ext>
            </a:extLst>
          </p:cNvPr>
          <p:cNvPicPr>
            <a:picLocks noChangeAspect="1"/>
          </p:cNvPicPr>
          <p:nvPr/>
        </p:nvPicPr>
        <p:blipFill>
          <a:blip r:embed="rId9"/>
          <a:stretch>
            <a:fillRect/>
          </a:stretch>
        </p:blipFill>
        <p:spPr>
          <a:xfrm>
            <a:off x="10851129" y="6621911"/>
            <a:ext cx="947711" cy="947711"/>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2749107215"/>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brace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waft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sift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collide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rigid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2840714603"/>
              </p:ext>
            </p:extLst>
          </p:nvPr>
        </p:nvGraphicFramePr>
        <p:xfrm>
          <a:off x="5307795" y="1251704"/>
          <a:ext cx="4826233" cy="80280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you *** a powder such as flour or sand, you put it through a sieve in order to remove large pieces or lumps.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two or more moving people or objects ***, they crash into one another. If a moving person or object *** with a person or object that is not moving, they crash into them.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A *** substance or object is stiff and does not bend, stretch, or twist easily.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 yourself for something unpleasant or difficult, you prepare yourself for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sounds or smells *** through the air, or if something such as a light wind *** them, they move gently through the air.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3" name="Picture 2">
            <a:extLst>
              <a:ext uri="{FF2B5EF4-FFF2-40B4-BE49-F238E27FC236}">
                <a16:creationId xmlns:a16="http://schemas.microsoft.com/office/drawing/2014/main" id="{70C7A029-6314-EFB0-F9DB-90C9776B3C5A}"/>
              </a:ext>
            </a:extLst>
          </p:cNvPr>
          <p:cNvPicPr>
            <a:picLocks noChangeAspect="1"/>
          </p:cNvPicPr>
          <p:nvPr/>
        </p:nvPicPr>
        <p:blipFill>
          <a:blip r:embed="rId5"/>
          <a:stretch>
            <a:fillRect/>
          </a:stretch>
        </p:blipFill>
        <p:spPr>
          <a:xfrm>
            <a:off x="11330102" y="6803869"/>
            <a:ext cx="977692" cy="977692"/>
          </a:xfrm>
          <a:prstGeom prst="rect">
            <a:avLst/>
          </a:prstGeom>
        </p:spPr>
      </p:pic>
      <p:pic>
        <p:nvPicPr>
          <p:cNvPr id="10" name="Picture 9">
            <a:extLst>
              <a:ext uri="{FF2B5EF4-FFF2-40B4-BE49-F238E27FC236}">
                <a16:creationId xmlns:a16="http://schemas.microsoft.com/office/drawing/2014/main" id="{BDB434F4-FD94-1D83-B036-C70F0AABCF88}"/>
              </a:ext>
            </a:extLst>
          </p:cNvPr>
          <p:cNvPicPr>
            <a:picLocks noChangeAspect="1"/>
          </p:cNvPicPr>
          <p:nvPr/>
        </p:nvPicPr>
        <p:blipFill>
          <a:blip r:embed="rId6"/>
          <a:stretch>
            <a:fillRect/>
          </a:stretch>
        </p:blipFill>
        <p:spPr>
          <a:xfrm>
            <a:off x="11330101" y="8093023"/>
            <a:ext cx="977693" cy="977693"/>
          </a:xfrm>
          <a:prstGeom prst="rect">
            <a:avLst/>
          </a:prstGeom>
        </p:spPr>
      </p:pic>
      <p:pic>
        <p:nvPicPr>
          <p:cNvPr id="11" name="Picture 10">
            <a:extLst>
              <a:ext uri="{FF2B5EF4-FFF2-40B4-BE49-F238E27FC236}">
                <a16:creationId xmlns:a16="http://schemas.microsoft.com/office/drawing/2014/main" id="{C86496F4-615F-D32B-A04A-9D98297ABEEA}"/>
              </a:ext>
            </a:extLst>
          </p:cNvPr>
          <p:cNvPicPr>
            <a:picLocks noChangeAspect="1"/>
          </p:cNvPicPr>
          <p:nvPr/>
        </p:nvPicPr>
        <p:blipFill>
          <a:blip r:embed="rId7"/>
          <a:stretch>
            <a:fillRect/>
          </a:stretch>
        </p:blipFill>
        <p:spPr>
          <a:xfrm>
            <a:off x="11219818" y="2698139"/>
            <a:ext cx="933589" cy="933589"/>
          </a:xfrm>
          <a:prstGeom prst="rect">
            <a:avLst/>
          </a:prstGeom>
        </p:spPr>
      </p:pic>
      <p:pic>
        <p:nvPicPr>
          <p:cNvPr id="12" name="Picture 11">
            <a:extLst>
              <a:ext uri="{FF2B5EF4-FFF2-40B4-BE49-F238E27FC236}">
                <a16:creationId xmlns:a16="http://schemas.microsoft.com/office/drawing/2014/main" id="{9022947C-4431-57BA-9F5A-136043E02BD5}"/>
              </a:ext>
            </a:extLst>
          </p:cNvPr>
          <p:cNvPicPr>
            <a:picLocks noChangeAspect="1"/>
          </p:cNvPicPr>
          <p:nvPr/>
        </p:nvPicPr>
        <p:blipFill>
          <a:blip r:embed="rId8"/>
          <a:stretch>
            <a:fillRect/>
          </a:stretch>
        </p:blipFill>
        <p:spPr>
          <a:xfrm>
            <a:off x="11044706" y="4002616"/>
            <a:ext cx="1263088" cy="1263088"/>
          </a:xfrm>
          <a:prstGeom prst="rect">
            <a:avLst/>
          </a:prstGeom>
        </p:spPr>
      </p:pic>
      <p:pic>
        <p:nvPicPr>
          <p:cNvPr id="15" name="Picture 14">
            <a:extLst>
              <a:ext uri="{FF2B5EF4-FFF2-40B4-BE49-F238E27FC236}">
                <a16:creationId xmlns:a16="http://schemas.microsoft.com/office/drawing/2014/main" id="{5A2832C3-66F1-4C9F-95AC-D8DE27029753}"/>
              </a:ext>
            </a:extLst>
          </p:cNvPr>
          <p:cNvPicPr>
            <a:picLocks noChangeAspect="1"/>
          </p:cNvPicPr>
          <p:nvPr/>
        </p:nvPicPr>
        <p:blipFill>
          <a:blip r:embed="rId9"/>
          <a:stretch>
            <a:fillRect/>
          </a:stretch>
        </p:blipFill>
        <p:spPr>
          <a:xfrm>
            <a:off x="11258455" y="5484216"/>
            <a:ext cx="977693" cy="977693"/>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4" name="office"/>
          <p:cNvSpPr txBox="1"/>
          <p:nvPr/>
        </p:nvSpPr>
        <p:spPr>
          <a:xfrm>
            <a:off x="3172295" y="3993661"/>
            <a:ext cx="125354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skid</a:t>
            </a:r>
            <a:endParaRPr dirty="0">
              <a:latin typeface="Gill Sans MT" panose="020B0502020104020203" pitchFamily="34" charset="77"/>
            </a:endParaRPr>
          </a:p>
        </p:txBody>
      </p:sp>
      <p:sp>
        <p:nvSpPr>
          <p:cNvPr id="135" name="spare"/>
          <p:cNvSpPr txBox="1"/>
          <p:nvPr/>
        </p:nvSpPr>
        <p:spPr>
          <a:xfrm>
            <a:off x="3233977" y="4824209"/>
            <a:ext cx="128881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drip</a:t>
            </a:r>
            <a:endParaRPr b="1" dirty="0">
              <a:latin typeface="Gill Sans MT" panose="020B0502020104020203" pitchFamily="34" charset="77"/>
              <a:sym typeface="American Typewriter"/>
            </a:endParaRPr>
          </a:p>
        </p:txBody>
      </p:sp>
      <p:sp>
        <p:nvSpPr>
          <p:cNvPr id="136" name="chipped"/>
          <p:cNvSpPr txBox="1"/>
          <p:nvPr/>
        </p:nvSpPr>
        <p:spPr>
          <a:xfrm>
            <a:off x="2484609" y="5769060"/>
            <a:ext cx="262892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calendar</a:t>
            </a:r>
            <a:endParaRPr dirty="0">
              <a:latin typeface="Gill Sans MT" panose="020B0502020104020203" pitchFamily="34" charset="77"/>
            </a:endParaRPr>
          </a:p>
        </p:txBody>
      </p:sp>
      <p:sp>
        <p:nvSpPr>
          <p:cNvPr id="137" name="lift"/>
          <p:cNvSpPr txBox="1"/>
          <p:nvPr/>
        </p:nvSpPr>
        <p:spPr>
          <a:xfrm>
            <a:off x="3005585" y="6639612"/>
            <a:ext cx="158697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icicle</a:t>
            </a:r>
            <a:endParaRPr dirty="0">
              <a:latin typeface="Gill Sans MT" panose="020B0502020104020203" pitchFamily="34" charset="77"/>
            </a:endParaRPr>
          </a:p>
        </p:txBody>
      </p:sp>
      <p:sp>
        <p:nvSpPr>
          <p:cNvPr id="138" name="mutter"/>
          <p:cNvSpPr txBox="1"/>
          <p:nvPr/>
        </p:nvSpPr>
        <p:spPr>
          <a:xfrm>
            <a:off x="8530908" y="3961911"/>
            <a:ext cx="137056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waft</a:t>
            </a:r>
            <a:endParaRPr b="1" dirty="0">
              <a:latin typeface="Gill Sans MT" panose="020B0502020104020203" pitchFamily="34" charset="77"/>
              <a:sym typeface="American Typewriter"/>
            </a:endParaRPr>
          </a:p>
        </p:txBody>
      </p:sp>
      <p:sp>
        <p:nvSpPr>
          <p:cNvPr id="139" name="unveil"/>
          <p:cNvSpPr txBox="1"/>
          <p:nvPr/>
        </p:nvSpPr>
        <p:spPr>
          <a:xfrm>
            <a:off x="8197130" y="5755144"/>
            <a:ext cx="201337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collide</a:t>
            </a:r>
            <a:endParaRPr dirty="0">
              <a:latin typeface="Gill Sans MT" panose="020B0502020104020203" pitchFamily="34" charset="77"/>
              <a:sym typeface="American Typewriter"/>
            </a:endParaRPr>
          </a:p>
        </p:txBody>
      </p:sp>
      <p:sp>
        <p:nvSpPr>
          <p:cNvPr id="140" name="tolerate"/>
          <p:cNvSpPr txBox="1"/>
          <p:nvPr/>
        </p:nvSpPr>
        <p:spPr>
          <a:xfrm>
            <a:off x="8343350" y="3065958"/>
            <a:ext cx="174567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brace</a:t>
            </a:r>
            <a:endParaRPr dirty="0">
              <a:latin typeface="Gill Sans MT" panose="020B0502020104020203" pitchFamily="34" charset="77"/>
            </a:endParaRPr>
          </a:p>
        </p:txBody>
      </p:sp>
      <p:sp>
        <p:nvSpPr>
          <p:cNvPr id="141" name="fixation"/>
          <p:cNvSpPr txBox="1"/>
          <p:nvPr/>
        </p:nvSpPr>
        <p:spPr>
          <a:xfrm>
            <a:off x="8724074" y="4824210"/>
            <a:ext cx="98424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sift</a:t>
            </a:r>
            <a:endParaRPr dirty="0">
              <a:latin typeface="Gill Sans MT" panose="020B0502020104020203" pitchFamily="34" charset="77"/>
            </a:endParaRPr>
          </a:p>
        </p:txBody>
      </p:sp>
      <p:sp>
        <p:nvSpPr>
          <p:cNvPr id="142" name="rustle"/>
          <p:cNvSpPr txBox="1"/>
          <p:nvPr/>
        </p:nvSpPr>
        <p:spPr>
          <a:xfrm>
            <a:off x="8500452" y="6620562"/>
            <a:ext cx="143148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rigid</a:t>
            </a:r>
            <a:endParaRPr b="1" dirty="0">
              <a:latin typeface="Gill Sans MT" panose="020B0502020104020203" pitchFamily="34" charset="77"/>
              <a:sym typeface="American Typewriter"/>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 name="office">
            <a:extLst>
              <a:ext uri="{FF2B5EF4-FFF2-40B4-BE49-F238E27FC236}">
                <a16:creationId xmlns:a16="http://schemas.microsoft.com/office/drawing/2014/main" id="{60D79719-F7AD-E349-8411-400B6789BA1E}"/>
              </a:ext>
            </a:extLst>
          </p:cNvPr>
          <p:cNvSpPr txBox="1"/>
          <p:nvPr/>
        </p:nvSpPr>
        <p:spPr>
          <a:xfrm>
            <a:off x="3349605" y="3080135"/>
            <a:ext cx="90730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icy</a:t>
            </a:r>
            <a:endParaRPr dirty="0">
              <a:latin typeface="Gill Sans MT" panose="020B0502020104020203" pitchFamily="34" charset="77"/>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2205069" y="18678"/>
            <a:ext cx="3457678"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icy</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601398" y="5287250"/>
            <a:ext cx="10244333"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skid</a:t>
            </a:r>
            <a:endParaRPr sz="28700" dirty="0">
              <a:latin typeface="Gill Sans MT" panose="020B0502020104020203" pitchFamily="34" charset="77"/>
            </a:endParaRPr>
          </a:p>
        </p:txBody>
      </p:sp>
      <p:pic>
        <p:nvPicPr>
          <p:cNvPr id="5" name="Picture 4">
            <a:extLst>
              <a:ext uri="{FF2B5EF4-FFF2-40B4-BE49-F238E27FC236}">
                <a16:creationId xmlns:a16="http://schemas.microsoft.com/office/drawing/2014/main" id="{C62CBE14-4497-458A-4A40-CD735985D13A}"/>
              </a:ext>
            </a:extLst>
          </p:cNvPr>
          <p:cNvPicPr>
            <a:picLocks noChangeAspect="1"/>
          </p:cNvPicPr>
          <p:nvPr/>
        </p:nvPicPr>
        <p:blipFill>
          <a:blip r:embed="rId4"/>
          <a:stretch>
            <a:fillRect/>
          </a:stretch>
        </p:blipFill>
        <p:spPr>
          <a:xfrm>
            <a:off x="2168115" y="5724319"/>
            <a:ext cx="3251200" cy="3251200"/>
          </a:xfrm>
          <a:prstGeom prst="rect">
            <a:avLst/>
          </a:prstGeom>
        </p:spPr>
      </p:pic>
      <p:pic>
        <p:nvPicPr>
          <p:cNvPr id="6" name="Picture 5">
            <a:extLst>
              <a:ext uri="{FF2B5EF4-FFF2-40B4-BE49-F238E27FC236}">
                <a16:creationId xmlns:a16="http://schemas.microsoft.com/office/drawing/2014/main" id="{527A50E2-65B6-CF53-9EED-C2CB05FC4E68}"/>
              </a:ext>
            </a:extLst>
          </p:cNvPr>
          <p:cNvPicPr>
            <a:picLocks noChangeAspect="1"/>
          </p:cNvPicPr>
          <p:nvPr/>
        </p:nvPicPr>
        <p:blipFill>
          <a:blip r:embed="rId5"/>
          <a:stretch>
            <a:fillRect/>
          </a:stretch>
        </p:blipFill>
        <p:spPr>
          <a:xfrm>
            <a:off x="7471751" y="685828"/>
            <a:ext cx="3251200" cy="3251200"/>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08911" y="5189040"/>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34089" y="58419"/>
            <a:ext cx="5083123"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drip</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729493" y="5380325"/>
            <a:ext cx="10419220"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calendar</a:t>
            </a:r>
            <a:endParaRPr sz="16600" dirty="0">
              <a:latin typeface="Gill Sans MT" panose="020B0502020104020203" pitchFamily="34" charset="77"/>
            </a:endParaRPr>
          </a:p>
        </p:txBody>
      </p:sp>
      <p:pic>
        <p:nvPicPr>
          <p:cNvPr id="5" name="Picture 4">
            <a:extLst>
              <a:ext uri="{FF2B5EF4-FFF2-40B4-BE49-F238E27FC236}">
                <a16:creationId xmlns:a16="http://schemas.microsoft.com/office/drawing/2014/main" id="{4ECCC687-59D2-3255-7796-B14832446D0D}"/>
              </a:ext>
            </a:extLst>
          </p:cNvPr>
          <p:cNvPicPr>
            <a:picLocks noChangeAspect="1"/>
          </p:cNvPicPr>
          <p:nvPr/>
        </p:nvPicPr>
        <p:blipFill>
          <a:blip r:embed="rId4"/>
          <a:stretch>
            <a:fillRect/>
          </a:stretch>
        </p:blipFill>
        <p:spPr>
          <a:xfrm>
            <a:off x="7471751" y="587741"/>
            <a:ext cx="3251200" cy="3251200"/>
          </a:xfrm>
          <a:prstGeom prst="rect">
            <a:avLst/>
          </a:prstGeom>
        </p:spPr>
      </p:pic>
      <p:pic>
        <p:nvPicPr>
          <p:cNvPr id="6" name="Picture 5">
            <a:extLst>
              <a:ext uri="{FF2B5EF4-FFF2-40B4-BE49-F238E27FC236}">
                <a16:creationId xmlns:a16="http://schemas.microsoft.com/office/drawing/2014/main" id="{A03D527C-A8CC-620B-138C-D9C1A0453036}"/>
              </a:ext>
            </a:extLst>
          </p:cNvPr>
          <p:cNvPicPr>
            <a:picLocks noChangeAspect="1"/>
          </p:cNvPicPr>
          <p:nvPr/>
        </p:nvPicPr>
        <p:blipFill>
          <a:blip r:embed="rId5"/>
          <a:stretch>
            <a:fillRect/>
          </a:stretch>
        </p:blipFill>
        <p:spPr>
          <a:xfrm>
            <a:off x="411515" y="5497138"/>
            <a:ext cx="3251200" cy="3251200"/>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44437" y="-603206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673847" y="305549"/>
            <a:ext cx="6269345"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icicle</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924128" y="5203194"/>
            <a:ext cx="1234608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brace</a:t>
            </a:r>
            <a:endParaRPr sz="23900" dirty="0">
              <a:latin typeface="Gill Sans MT" panose="020B0502020104020203" pitchFamily="34" charset="77"/>
            </a:endParaRPr>
          </a:p>
        </p:txBody>
      </p:sp>
      <p:pic>
        <p:nvPicPr>
          <p:cNvPr id="5" name="Picture 4">
            <a:extLst>
              <a:ext uri="{FF2B5EF4-FFF2-40B4-BE49-F238E27FC236}">
                <a16:creationId xmlns:a16="http://schemas.microsoft.com/office/drawing/2014/main" id="{339F6446-1CD2-0BE1-6036-0C6C7BE97704}"/>
              </a:ext>
            </a:extLst>
          </p:cNvPr>
          <p:cNvPicPr>
            <a:picLocks noChangeAspect="1"/>
          </p:cNvPicPr>
          <p:nvPr/>
        </p:nvPicPr>
        <p:blipFill>
          <a:blip r:embed="rId4"/>
          <a:stretch>
            <a:fillRect/>
          </a:stretch>
        </p:blipFill>
        <p:spPr>
          <a:xfrm>
            <a:off x="8466167" y="709204"/>
            <a:ext cx="3251200" cy="3251200"/>
          </a:xfrm>
          <a:prstGeom prst="rect">
            <a:avLst/>
          </a:prstGeom>
        </p:spPr>
      </p:pic>
      <p:pic>
        <p:nvPicPr>
          <p:cNvPr id="6" name="Picture 5">
            <a:extLst>
              <a:ext uri="{FF2B5EF4-FFF2-40B4-BE49-F238E27FC236}">
                <a16:creationId xmlns:a16="http://schemas.microsoft.com/office/drawing/2014/main" id="{FDDD4DC5-30B8-B6DD-09DC-90CDBAFC0391}"/>
              </a:ext>
            </a:extLst>
          </p:cNvPr>
          <p:cNvPicPr>
            <a:picLocks noChangeAspect="1"/>
          </p:cNvPicPr>
          <p:nvPr/>
        </p:nvPicPr>
        <p:blipFill>
          <a:blip r:embed="rId5"/>
          <a:stretch>
            <a:fillRect/>
          </a:stretch>
        </p:blipFill>
        <p:spPr>
          <a:xfrm>
            <a:off x="1194686" y="5734123"/>
            <a:ext cx="3251200" cy="3251200"/>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481226" y="190286"/>
            <a:ext cx="5402121"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waft</a:t>
            </a:r>
            <a:endParaRPr sz="72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4169834" y="5287250"/>
            <a:ext cx="9855034"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sift</a:t>
            </a:r>
            <a:endParaRPr sz="13800" dirty="0">
              <a:latin typeface="Gill Sans MT" panose="020B0502020104020203" pitchFamily="34" charset="77"/>
            </a:endParaRPr>
          </a:p>
        </p:txBody>
      </p:sp>
      <p:pic>
        <p:nvPicPr>
          <p:cNvPr id="4" name="Picture 3">
            <a:extLst>
              <a:ext uri="{FF2B5EF4-FFF2-40B4-BE49-F238E27FC236}">
                <a16:creationId xmlns:a16="http://schemas.microsoft.com/office/drawing/2014/main" id="{8F8CAFBC-A223-11B0-8109-C6782229F5D8}"/>
              </a:ext>
            </a:extLst>
          </p:cNvPr>
          <p:cNvPicPr>
            <a:picLocks noChangeAspect="1"/>
          </p:cNvPicPr>
          <p:nvPr/>
        </p:nvPicPr>
        <p:blipFill>
          <a:blip r:embed="rId4"/>
          <a:stretch>
            <a:fillRect/>
          </a:stretch>
        </p:blipFill>
        <p:spPr>
          <a:xfrm>
            <a:off x="7988778" y="600884"/>
            <a:ext cx="3251200" cy="3251200"/>
          </a:xfrm>
          <a:prstGeom prst="rect">
            <a:avLst/>
          </a:prstGeom>
        </p:spPr>
      </p:pic>
      <p:pic>
        <p:nvPicPr>
          <p:cNvPr id="6" name="Picture 5">
            <a:extLst>
              <a:ext uri="{FF2B5EF4-FFF2-40B4-BE49-F238E27FC236}">
                <a16:creationId xmlns:a16="http://schemas.microsoft.com/office/drawing/2014/main" id="{F73E7718-0BB6-457D-8C88-A0955E805022}"/>
              </a:ext>
            </a:extLst>
          </p:cNvPr>
          <p:cNvPicPr>
            <a:picLocks noChangeAspect="1"/>
          </p:cNvPicPr>
          <p:nvPr/>
        </p:nvPicPr>
        <p:blipFill>
          <a:blip r:embed="rId5"/>
          <a:stretch>
            <a:fillRect/>
          </a:stretch>
        </p:blipFill>
        <p:spPr>
          <a:xfrm>
            <a:off x="2438430" y="5724319"/>
            <a:ext cx="3251200" cy="3251200"/>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04511" y="237424"/>
            <a:ext cx="11999897"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collide</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459333" y="5351624"/>
            <a:ext cx="10288591"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rigid</a:t>
            </a:r>
            <a:endParaRPr sz="9600" dirty="0">
              <a:latin typeface="Gill Sans MT" panose="020B0502020104020203" pitchFamily="34" charset="77"/>
            </a:endParaRPr>
          </a:p>
        </p:txBody>
      </p:sp>
      <p:pic>
        <p:nvPicPr>
          <p:cNvPr id="5" name="Picture 4">
            <a:extLst>
              <a:ext uri="{FF2B5EF4-FFF2-40B4-BE49-F238E27FC236}">
                <a16:creationId xmlns:a16="http://schemas.microsoft.com/office/drawing/2014/main" id="{AF88F2F0-9F5B-4DDB-E562-2D3D26A9969E}"/>
              </a:ext>
            </a:extLst>
          </p:cNvPr>
          <p:cNvPicPr>
            <a:picLocks noChangeAspect="1"/>
          </p:cNvPicPr>
          <p:nvPr/>
        </p:nvPicPr>
        <p:blipFill>
          <a:blip r:embed="rId4"/>
          <a:stretch>
            <a:fillRect/>
          </a:stretch>
        </p:blipFill>
        <p:spPr>
          <a:xfrm>
            <a:off x="9057608" y="602862"/>
            <a:ext cx="3251200" cy="3251200"/>
          </a:xfrm>
          <a:prstGeom prst="rect">
            <a:avLst/>
          </a:prstGeom>
        </p:spPr>
      </p:pic>
      <p:pic>
        <p:nvPicPr>
          <p:cNvPr id="6" name="Picture 5">
            <a:extLst>
              <a:ext uri="{FF2B5EF4-FFF2-40B4-BE49-F238E27FC236}">
                <a16:creationId xmlns:a16="http://schemas.microsoft.com/office/drawing/2014/main" id="{B443F074-4306-73EC-28DE-D7C85B6B912F}"/>
              </a:ext>
            </a:extLst>
          </p:cNvPr>
          <p:cNvPicPr>
            <a:picLocks noChangeAspect="1"/>
          </p:cNvPicPr>
          <p:nvPr/>
        </p:nvPicPr>
        <p:blipFill>
          <a:blip r:embed="rId5"/>
          <a:stretch>
            <a:fillRect/>
          </a:stretch>
        </p:blipFill>
        <p:spPr>
          <a:xfrm>
            <a:off x="1625224" y="5724319"/>
            <a:ext cx="3251200" cy="3251200"/>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4" y="1481621"/>
            <a:ext cx="10875989" cy="22262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Font Variation</a:t>
            </a:r>
            <a:endParaRPr sz="239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4" y="3607454"/>
            <a:ext cx="10875989"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display slips contain the same words, but have a more regular font, which have a more regular formation of ‘a’ and ‘g’. Futura is the name of the font.</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132072441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9115793" y="1930963"/>
            <a:ext cx="8385165" cy="471924"/>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FFFFFF"/>
                </a:solidFill>
                <a:effectLst/>
                <a:uFillTx/>
                <a:latin typeface="+mn-lt"/>
                <a:ea typeface="+mn-ea"/>
                <a:cs typeface="+mn-cs"/>
                <a:sym typeface="Helvetica Light"/>
              </a:rPr>
              <a:t>night</a:t>
            </a: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764901" y="122421"/>
            <a:ext cx="3991477"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ea typeface="Ayuthaya" pitchFamily="2" charset="-34"/>
                <a:cs typeface="Futura Medium" panose="020B0602020204020303" pitchFamily="34" charset="-79"/>
              </a:rPr>
              <a:t>icy</a:t>
            </a:r>
            <a:endParaRPr sz="13800" dirty="0">
              <a:latin typeface="Futura Medium" panose="020B0602020204020303" pitchFamily="34" charset="-79"/>
              <a:ea typeface="Ayuthaya" pitchFamily="2" charset="-34"/>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563868" y="5549485"/>
            <a:ext cx="10244333"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skid</a:t>
            </a:r>
            <a:endParaRPr sz="28700" dirty="0">
              <a:latin typeface="Futura Medium" panose="020B0602020204020303" pitchFamily="34" charset="-79"/>
              <a:cs typeface="Futura Medium" panose="020B0602020204020303" pitchFamily="34" charset="-79"/>
            </a:endParaRPr>
          </a:p>
        </p:txBody>
      </p:sp>
      <p:pic>
        <p:nvPicPr>
          <p:cNvPr id="5" name="Picture 4">
            <a:extLst>
              <a:ext uri="{FF2B5EF4-FFF2-40B4-BE49-F238E27FC236}">
                <a16:creationId xmlns:a16="http://schemas.microsoft.com/office/drawing/2014/main" id="{4B0BBC6C-887E-51D2-6DF9-521154A41757}"/>
              </a:ext>
            </a:extLst>
          </p:cNvPr>
          <p:cNvPicPr>
            <a:picLocks noChangeAspect="1"/>
          </p:cNvPicPr>
          <p:nvPr/>
        </p:nvPicPr>
        <p:blipFill>
          <a:blip r:embed="rId4"/>
          <a:stretch>
            <a:fillRect/>
          </a:stretch>
        </p:blipFill>
        <p:spPr>
          <a:xfrm>
            <a:off x="1938268" y="5679777"/>
            <a:ext cx="3251200" cy="3251200"/>
          </a:xfrm>
          <a:prstGeom prst="rect">
            <a:avLst/>
          </a:prstGeom>
        </p:spPr>
      </p:pic>
      <p:pic>
        <p:nvPicPr>
          <p:cNvPr id="6" name="Picture 5">
            <a:extLst>
              <a:ext uri="{FF2B5EF4-FFF2-40B4-BE49-F238E27FC236}">
                <a16:creationId xmlns:a16="http://schemas.microsoft.com/office/drawing/2014/main" id="{F8CD69C9-EBC4-6233-8039-F7C1278508E7}"/>
              </a:ext>
            </a:extLst>
          </p:cNvPr>
          <p:cNvPicPr>
            <a:picLocks noChangeAspect="1"/>
          </p:cNvPicPr>
          <p:nvPr/>
        </p:nvPicPr>
        <p:blipFill>
          <a:blip r:embed="rId5"/>
          <a:stretch>
            <a:fillRect/>
          </a:stretch>
        </p:blipFill>
        <p:spPr>
          <a:xfrm>
            <a:off x="7371676" y="651743"/>
            <a:ext cx="3251200" cy="3251200"/>
          </a:xfrm>
          <a:prstGeom prst="rect">
            <a:avLst/>
          </a:prstGeom>
        </p:spPr>
      </p:pic>
    </p:spTree>
    <p:extLst>
      <p:ext uri="{BB962C8B-B14F-4D97-AF65-F5344CB8AC3E}">
        <p14:creationId xmlns:p14="http://schemas.microsoft.com/office/powerpoint/2010/main" val="352936899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08911" y="5189040"/>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399941" y="134835"/>
            <a:ext cx="5685852"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drip</a:t>
            </a:r>
            <a:endParaRPr sz="287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744539" y="5783384"/>
            <a:ext cx="10419220"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Futura Medium" panose="020B0602020204020303" pitchFamily="34" charset="-79"/>
                <a:cs typeface="Futura Medium" panose="020B0602020204020303" pitchFamily="34" charset="-79"/>
              </a:rPr>
              <a:t>calendar</a:t>
            </a:r>
            <a:endParaRPr sz="19900" dirty="0">
              <a:latin typeface="Futura Medium" panose="020B0602020204020303" pitchFamily="34" charset="-79"/>
              <a:cs typeface="Futura Medium" panose="020B0602020204020303" pitchFamily="34" charset="-79"/>
            </a:endParaRPr>
          </a:p>
        </p:txBody>
      </p:sp>
      <p:pic>
        <p:nvPicPr>
          <p:cNvPr id="5" name="Picture 4">
            <a:extLst>
              <a:ext uri="{FF2B5EF4-FFF2-40B4-BE49-F238E27FC236}">
                <a16:creationId xmlns:a16="http://schemas.microsoft.com/office/drawing/2014/main" id="{50201289-F9CB-995A-A309-12446A5DBF78}"/>
              </a:ext>
            </a:extLst>
          </p:cNvPr>
          <p:cNvPicPr>
            <a:picLocks noChangeAspect="1"/>
          </p:cNvPicPr>
          <p:nvPr/>
        </p:nvPicPr>
        <p:blipFill>
          <a:blip r:embed="rId4"/>
          <a:stretch>
            <a:fillRect/>
          </a:stretch>
        </p:blipFill>
        <p:spPr>
          <a:xfrm>
            <a:off x="7954149" y="664157"/>
            <a:ext cx="3251200" cy="3251200"/>
          </a:xfrm>
          <a:prstGeom prst="rect">
            <a:avLst/>
          </a:prstGeom>
        </p:spPr>
      </p:pic>
      <p:pic>
        <p:nvPicPr>
          <p:cNvPr id="6" name="Picture 5">
            <a:extLst>
              <a:ext uri="{FF2B5EF4-FFF2-40B4-BE49-F238E27FC236}">
                <a16:creationId xmlns:a16="http://schemas.microsoft.com/office/drawing/2014/main" id="{6A27B082-CE82-738B-710B-85A8ABEF2E68}"/>
              </a:ext>
            </a:extLst>
          </p:cNvPr>
          <p:cNvPicPr>
            <a:picLocks noChangeAspect="1"/>
          </p:cNvPicPr>
          <p:nvPr/>
        </p:nvPicPr>
        <p:blipFill>
          <a:blip r:embed="rId5"/>
          <a:stretch>
            <a:fillRect/>
          </a:stretch>
        </p:blipFill>
        <p:spPr>
          <a:xfrm>
            <a:off x="547943" y="5458789"/>
            <a:ext cx="3251200" cy="3251200"/>
          </a:xfrm>
          <a:prstGeom prst="rect">
            <a:avLst/>
          </a:prstGeom>
        </p:spPr>
      </p:pic>
    </p:spTree>
    <p:extLst>
      <p:ext uri="{BB962C8B-B14F-4D97-AF65-F5344CB8AC3E}">
        <p14:creationId xmlns:p14="http://schemas.microsoft.com/office/powerpoint/2010/main" val="417310495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44437" y="-603206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595299" y="431664"/>
            <a:ext cx="700833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icicle</a:t>
            </a:r>
            <a:endParaRPr sz="287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411459" y="5492311"/>
            <a:ext cx="1234608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brace</a:t>
            </a:r>
            <a:endParaRPr sz="23900" dirty="0">
              <a:latin typeface="Futura Medium" panose="020B0602020204020303" pitchFamily="34" charset="-79"/>
              <a:cs typeface="Futura Medium" panose="020B0602020204020303" pitchFamily="34" charset="-79"/>
            </a:endParaRPr>
          </a:p>
        </p:txBody>
      </p:sp>
      <p:pic>
        <p:nvPicPr>
          <p:cNvPr id="5" name="Picture 4">
            <a:extLst>
              <a:ext uri="{FF2B5EF4-FFF2-40B4-BE49-F238E27FC236}">
                <a16:creationId xmlns:a16="http://schemas.microsoft.com/office/drawing/2014/main" id="{0A221636-062A-3727-A948-8C96AA7BA7C5}"/>
              </a:ext>
            </a:extLst>
          </p:cNvPr>
          <p:cNvPicPr>
            <a:picLocks noChangeAspect="1"/>
          </p:cNvPicPr>
          <p:nvPr/>
        </p:nvPicPr>
        <p:blipFill>
          <a:blip r:embed="rId4"/>
          <a:stretch>
            <a:fillRect/>
          </a:stretch>
        </p:blipFill>
        <p:spPr>
          <a:xfrm>
            <a:off x="8834203" y="594750"/>
            <a:ext cx="3251200" cy="3251200"/>
          </a:xfrm>
          <a:prstGeom prst="rect">
            <a:avLst/>
          </a:prstGeom>
        </p:spPr>
      </p:pic>
      <p:pic>
        <p:nvPicPr>
          <p:cNvPr id="6" name="Picture 5">
            <a:extLst>
              <a:ext uri="{FF2B5EF4-FFF2-40B4-BE49-F238E27FC236}">
                <a16:creationId xmlns:a16="http://schemas.microsoft.com/office/drawing/2014/main" id="{B6CB29B9-E06F-04E0-C6D4-F12D215029D1}"/>
              </a:ext>
            </a:extLst>
          </p:cNvPr>
          <p:cNvPicPr>
            <a:picLocks noChangeAspect="1"/>
          </p:cNvPicPr>
          <p:nvPr/>
        </p:nvPicPr>
        <p:blipFill>
          <a:blip r:embed="rId5"/>
          <a:stretch>
            <a:fillRect/>
          </a:stretch>
        </p:blipFill>
        <p:spPr>
          <a:xfrm>
            <a:off x="551292" y="5724319"/>
            <a:ext cx="3251200" cy="3251200"/>
          </a:xfrm>
          <a:prstGeom prst="rect">
            <a:avLst/>
          </a:prstGeom>
        </p:spPr>
      </p:pic>
    </p:spTree>
    <p:extLst>
      <p:ext uri="{BB962C8B-B14F-4D97-AF65-F5344CB8AC3E}">
        <p14:creationId xmlns:p14="http://schemas.microsoft.com/office/powerpoint/2010/main" val="28077571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6107086" y="2274766"/>
            <a:ext cx="90730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icy	</a:t>
            </a:r>
            <a:endParaRPr b="1" dirty="0">
              <a:latin typeface="Gill Sans MT" panose="020B0502020104020203" pitchFamily="34" charset="77"/>
              <a:sym typeface="American Typewriter"/>
            </a:endParaRPr>
          </a:p>
        </p:txBody>
      </p:sp>
      <p:sp>
        <p:nvSpPr>
          <p:cNvPr id="134" name="office"/>
          <p:cNvSpPr txBox="1"/>
          <p:nvPr/>
        </p:nvSpPr>
        <p:spPr>
          <a:xfrm>
            <a:off x="5934001" y="3183419"/>
            <a:ext cx="125354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skid</a:t>
            </a:r>
            <a:endParaRPr dirty="0">
              <a:latin typeface="Gill Sans MT" panose="020B0502020104020203" pitchFamily="34" charset="77"/>
            </a:endParaRPr>
          </a:p>
        </p:txBody>
      </p:sp>
      <p:sp>
        <p:nvSpPr>
          <p:cNvPr id="135" name="spare"/>
          <p:cNvSpPr txBox="1"/>
          <p:nvPr/>
        </p:nvSpPr>
        <p:spPr>
          <a:xfrm>
            <a:off x="5916357" y="4033018"/>
            <a:ext cx="128881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drip</a:t>
            </a:r>
            <a:endParaRPr b="1" dirty="0">
              <a:latin typeface="Gill Sans MT" panose="020B0502020104020203" pitchFamily="34" charset="77"/>
              <a:sym typeface="American Typewriter"/>
            </a:endParaRPr>
          </a:p>
        </p:txBody>
      </p:sp>
      <p:sp>
        <p:nvSpPr>
          <p:cNvPr id="136" name="chipped"/>
          <p:cNvSpPr txBox="1"/>
          <p:nvPr/>
        </p:nvSpPr>
        <p:spPr>
          <a:xfrm>
            <a:off x="5252726" y="4958818"/>
            <a:ext cx="261610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calendar</a:t>
            </a:r>
            <a:endParaRPr dirty="0">
              <a:latin typeface="Gill Sans MT" panose="020B0502020104020203" pitchFamily="34" charset="77"/>
            </a:endParaRPr>
          </a:p>
        </p:txBody>
      </p:sp>
      <p:sp>
        <p:nvSpPr>
          <p:cNvPr id="137" name="lift"/>
          <p:cNvSpPr txBox="1"/>
          <p:nvPr/>
        </p:nvSpPr>
        <p:spPr>
          <a:xfrm>
            <a:off x="5767286" y="5829370"/>
            <a:ext cx="158697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icicle</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694118" y="420147"/>
            <a:ext cx="10143937"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waft</a:t>
            </a:r>
            <a:endParaRPr sz="54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4048705" y="5552931"/>
            <a:ext cx="10431544"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sift</a:t>
            </a:r>
            <a:endParaRPr sz="19900" dirty="0">
              <a:latin typeface="Futura Medium" panose="020B0602020204020303" pitchFamily="34" charset="-79"/>
              <a:cs typeface="Futura Medium" panose="020B0602020204020303" pitchFamily="34" charset="-79"/>
            </a:endParaRPr>
          </a:p>
        </p:txBody>
      </p:sp>
      <p:pic>
        <p:nvPicPr>
          <p:cNvPr id="2" name="Picture 1">
            <a:extLst>
              <a:ext uri="{FF2B5EF4-FFF2-40B4-BE49-F238E27FC236}">
                <a16:creationId xmlns:a16="http://schemas.microsoft.com/office/drawing/2014/main" id="{D8A4E734-5F46-4DF6-3016-8B825704A624}"/>
              </a:ext>
            </a:extLst>
          </p:cNvPr>
          <p:cNvPicPr>
            <a:picLocks noChangeAspect="1"/>
          </p:cNvPicPr>
          <p:nvPr/>
        </p:nvPicPr>
        <p:blipFill>
          <a:blip r:embed="rId4"/>
          <a:stretch>
            <a:fillRect/>
          </a:stretch>
        </p:blipFill>
        <p:spPr>
          <a:xfrm>
            <a:off x="8317941" y="592313"/>
            <a:ext cx="3251200" cy="3251200"/>
          </a:xfrm>
          <a:prstGeom prst="rect">
            <a:avLst/>
          </a:prstGeom>
        </p:spPr>
      </p:pic>
      <p:pic>
        <p:nvPicPr>
          <p:cNvPr id="6" name="Picture 5">
            <a:extLst>
              <a:ext uri="{FF2B5EF4-FFF2-40B4-BE49-F238E27FC236}">
                <a16:creationId xmlns:a16="http://schemas.microsoft.com/office/drawing/2014/main" id="{9C514B62-D8F6-AB4C-FDA2-DC286EA5D415}"/>
              </a:ext>
            </a:extLst>
          </p:cNvPr>
          <p:cNvPicPr>
            <a:picLocks noChangeAspect="1"/>
          </p:cNvPicPr>
          <p:nvPr/>
        </p:nvPicPr>
        <p:blipFill>
          <a:blip r:embed="rId5"/>
          <a:stretch>
            <a:fillRect/>
          </a:stretch>
        </p:blipFill>
        <p:spPr>
          <a:xfrm>
            <a:off x="2319119" y="5677552"/>
            <a:ext cx="3251200" cy="3251200"/>
          </a:xfrm>
          <a:prstGeom prst="rect">
            <a:avLst/>
          </a:prstGeom>
        </p:spPr>
      </p:pic>
    </p:spTree>
    <p:extLst>
      <p:ext uri="{BB962C8B-B14F-4D97-AF65-F5344CB8AC3E}">
        <p14:creationId xmlns:p14="http://schemas.microsoft.com/office/powerpoint/2010/main" val="377708898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04511" y="388991"/>
            <a:ext cx="11999897"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collide</a:t>
            </a:r>
            <a:endParaRPr sz="287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069677" y="5287250"/>
            <a:ext cx="10288591"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rigid</a:t>
            </a:r>
            <a:endParaRPr sz="13800" dirty="0">
              <a:latin typeface="Futura Medium" panose="020B0602020204020303" pitchFamily="34" charset="-79"/>
              <a:cs typeface="Futura Medium" panose="020B0602020204020303" pitchFamily="34" charset="-79"/>
            </a:endParaRPr>
          </a:p>
        </p:txBody>
      </p:sp>
      <p:pic>
        <p:nvPicPr>
          <p:cNvPr id="5" name="Picture 4">
            <a:extLst>
              <a:ext uri="{FF2B5EF4-FFF2-40B4-BE49-F238E27FC236}">
                <a16:creationId xmlns:a16="http://schemas.microsoft.com/office/drawing/2014/main" id="{02953BE9-8A39-CBCC-A4B3-4F876986C2ED}"/>
              </a:ext>
            </a:extLst>
          </p:cNvPr>
          <p:cNvPicPr>
            <a:picLocks noChangeAspect="1"/>
          </p:cNvPicPr>
          <p:nvPr/>
        </p:nvPicPr>
        <p:blipFill>
          <a:blip r:embed="rId4"/>
          <a:stretch>
            <a:fillRect/>
          </a:stretch>
        </p:blipFill>
        <p:spPr>
          <a:xfrm>
            <a:off x="9309084" y="586282"/>
            <a:ext cx="3254400" cy="3254400"/>
          </a:xfrm>
          <a:prstGeom prst="rect">
            <a:avLst/>
          </a:prstGeom>
        </p:spPr>
      </p:pic>
      <p:pic>
        <p:nvPicPr>
          <p:cNvPr id="6" name="Picture 5">
            <a:extLst>
              <a:ext uri="{FF2B5EF4-FFF2-40B4-BE49-F238E27FC236}">
                <a16:creationId xmlns:a16="http://schemas.microsoft.com/office/drawing/2014/main" id="{00C01F6C-6429-71BD-1C4C-9AED429A6B9D}"/>
              </a:ext>
            </a:extLst>
          </p:cNvPr>
          <p:cNvPicPr>
            <a:picLocks noChangeAspect="1"/>
          </p:cNvPicPr>
          <p:nvPr/>
        </p:nvPicPr>
        <p:blipFill>
          <a:blip r:embed="rId5"/>
          <a:stretch>
            <a:fillRect/>
          </a:stretch>
        </p:blipFill>
        <p:spPr>
          <a:xfrm>
            <a:off x="1202506" y="5759155"/>
            <a:ext cx="3251200" cy="3251200"/>
          </a:xfrm>
          <a:prstGeom prst="rect">
            <a:avLst/>
          </a:prstGeom>
        </p:spPr>
      </p:pic>
    </p:spTree>
    <p:extLst>
      <p:ext uri="{BB962C8B-B14F-4D97-AF65-F5344CB8AC3E}">
        <p14:creationId xmlns:p14="http://schemas.microsoft.com/office/powerpoint/2010/main" val="206444175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875539" y="3418118"/>
            <a:ext cx="137056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waft</a:t>
            </a:r>
            <a:endParaRPr b="1" dirty="0">
              <a:latin typeface="Gill Sans MT" panose="020B0502020104020203" pitchFamily="34" charset="77"/>
              <a:sym typeface="American Typewriter"/>
            </a:endParaRPr>
          </a:p>
        </p:txBody>
      </p:sp>
      <p:sp>
        <p:nvSpPr>
          <p:cNvPr id="140" name="tolerate"/>
          <p:cNvSpPr txBox="1"/>
          <p:nvPr/>
        </p:nvSpPr>
        <p:spPr>
          <a:xfrm>
            <a:off x="5687976" y="2522165"/>
            <a:ext cx="174567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brace</a:t>
            </a:r>
            <a:endParaRPr dirty="0">
              <a:latin typeface="Gill Sans MT" panose="020B0502020104020203" pitchFamily="34" charset="77"/>
            </a:endParaRPr>
          </a:p>
        </p:txBody>
      </p:sp>
      <p:sp>
        <p:nvSpPr>
          <p:cNvPr id="141" name="fixation"/>
          <p:cNvSpPr txBox="1"/>
          <p:nvPr/>
        </p:nvSpPr>
        <p:spPr>
          <a:xfrm>
            <a:off x="6068705" y="4280417"/>
            <a:ext cx="98424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sift</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495807" y="5188117"/>
            <a:ext cx="201337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collide</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786766" y="5996646"/>
            <a:ext cx="143148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rigid</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466532" y="1309202"/>
            <a:ext cx="108523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icy</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414288" y="1645578"/>
            <a:ext cx="4616262"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5" name="The was a tear in Freddie’s new school jumper."/>
          <p:cNvSpPr txBox="1"/>
          <p:nvPr/>
        </p:nvSpPr>
        <p:spPr>
          <a:xfrm>
            <a:off x="0" y="6487554"/>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playground was </a:t>
            </a:r>
            <a:r>
              <a:rPr lang="en-GB" sz="4000" b="1" dirty="0">
                <a:latin typeface="Gill Sans MT" panose="020B0502020104020203" pitchFamily="34" charset="77"/>
              </a:rPr>
              <a:t>icy</a:t>
            </a:r>
            <a:r>
              <a:rPr lang="en-GB" sz="4000" dirty="0">
                <a:latin typeface="Gill Sans MT" panose="020B0502020104020203" pitchFamily="34" charset="77"/>
              </a:rPr>
              <a:t> and slippy.</a:t>
            </a: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i</a:t>
            </a:r>
            <a:r>
              <a:rPr lang="en-GB" dirty="0">
                <a:latin typeface="Gill Sans MT" panose="020B0502020104020203" pitchFamily="34" charset="77"/>
              </a:rPr>
              <a:t>-cy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4" name="Table 2">
            <a:extLst>
              <a:ext uri="{FF2B5EF4-FFF2-40B4-BE49-F238E27FC236}">
                <a16:creationId xmlns:a16="http://schemas.microsoft.com/office/drawing/2014/main" id="{D63B5FE3-48DF-DACA-FE7C-1418E421E613}"/>
              </a:ext>
            </a:extLst>
          </p:cNvPr>
          <p:cNvGraphicFramePr>
            <a:graphicFrameLocks noGrp="1"/>
          </p:cNvGraphicFramePr>
          <p:nvPr>
            <p:extLst>
              <p:ext uri="{D42A27DB-BD31-4B8C-83A1-F6EECF244321}">
                <p14:modId xmlns:p14="http://schemas.microsoft.com/office/powerpoint/2010/main" val="4041340244"/>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freezing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hot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spicy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wind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chill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warm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pricey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cold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sp>
        <p:nvSpPr>
          <p:cNvPr id="5" name="TextBox 4">
            <a:extLst>
              <a:ext uri="{FF2B5EF4-FFF2-40B4-BE49-F238E27FC236}">
                <a16:creationId xmlns:a16="http://schemas.microsoft.com/office/drawing/2014/main" id="{83857ADC-3FE5-15AA-37E3-BB2130E0C18E}"/>
              </a:ext>
            </a:extLst>
          </p:cNvPr>
          <p:cNvSpPr txBox="1"/>
          <p:nvPr/>
        </p:nvSpPr>
        <p:spPr>
          <a:xfrm>
            <a:off x="901731" y="4117896"/>
            <a:ext cx="5784642"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kumimoji="0" lang="en-GB" sz="3600" b="0" i="0" u="none" strike="noStrike" cap="none" spc="0" normalizeH="0" baseline="0" dirty="0">
                <a:ln>
                  <a:noFill/>
                </a:ln>
                <a:solidFill>
                  <a:srgbClr val="000000"/>
                </a:solidFill>
                <a:effectLst/>
                <a:uFillTx/>
                <a:latin typeface="Gill Sans MT" panose="020B0502020104020203" pitchFamily="34" charset="77"/>
                <a:sym typeface="Helvetica Light"/>
              </a:rPr>
              <a:t>If you describe something as icy or icy cold, you mean that it is extremely cold.</a:t>
            </a:r>
          </a:p>
        </p:txBody>
      </p:sp>
      <p:pic>
        <p:nvPicPr>
          <p:cNvPr id="6" name="Picture 5">
            <a:extLst>
              <a:ext uri="{FF2B5EF4-FFF2-40B4-BE49-F238E27FC236}">
                <a16:creationId xmlns:a16="http://schemas.microsoft.com/office/drawing/2014/main" id="{100F0AF7-A446-E96A-2A3A-DB9D6A8D17B2}"/>
              </a:ext>
            </a:extLst>
          </p:cNvPr>
          <p:cNvPicPr>
            <a:picLocks noChangeAspect="1"/>
          </p:cNvPicPr>
          <p:nvPr/>
        </p:nvPicPr>
        <p:blipFill>
          <a:blip r:embed="rId3"/>
          <a:stretch>
            <a:fillRect/>
          </a:stretch>
        </p:blipFill>
        <p:spPr>
          <a:xfrm>
            <a:off x="8248281" y="2799396"/>
            <a:ext cx="3251200" cy="3251200"/>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43719" y="1309202"/>
            <a:ext cx="153086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skid</a:t>
            </a:r>
            <a:endParaRPr dirty="0">
              <a:latin typeface="Gill Sans MT" panose="020B0502020104020203" pitchFamily="34" charset="77"/>
            </a:endParaRPr>
          </a:p>
        </p:txBody>
      </p:sp>
      <p:sp>
        <p:nvSpPr>
          <p:cNvPr id="152" name="Definition:"/>
          <p:cNvSpPr txBox="1"/>
          <p:nvPr/>
        </p:nvSpPr>
        <p:spPr>
          <a:xfrm>
            <a:off x="2212466" y="3303841"/>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71120" y="4072996"/>
            <a:ext cx="7403467"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a vehicle skids, it slides sideways or forwards while moving, for example when you are trying to stop it suddenly on a wet road.</a:t>
            </a:r>
          </a:p>
        </p:txBody>
      </p:sp>
      <p:sp>
        <p:nvSpPr>
          <p:cNvPr id="155" name="The was a tear in Freddie’s new school jumper."/>
          <p:cNvSpPr txBox="1"/>
          <p:nvPr/>
        </p:nvSpPr>
        <p:spPr>
          <a:xfrm>
            <a:off x="0" y="6403929"/>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Eddy </a:t>
            </a:r>
            <a:r>
              <a:rPr lang="en-GB" sz="4000" b="1" dirty="0">
                <a:latin typeface="Gill Sans MT" panose="020B0502020104020203" pitchFamily="34" charset="77"/>
              </a:rPr>
              <a:t>skidded</a:t>
            </a:r>
            <a:r>
              <a:rPr lang="en-GB" sz="4000" dirty="0">
                <a:latin typeface="Gill Sans MT" panose="020B0502020104020203" pitchFamily="34" charset="77"/>
              </a:rPr>
              <a:t> on the icy puddle.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skid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9E243FE5-981C-C8BE-24C7-A7E4A6D65449}"/>
              </a:ext>
            </a:extLst>
          </p:cNvPr>
          <p:cNvGraphicFramePr>
            <a:graphicFrameLocks noGrp="1"/>
          </p:cNvGraphicFramePr>
          <p:nvPr>
            <p:extLst>
              <p:ext uri="{D42A27DB-BD31-4B8C-83A1-F6EECF244321}">
                <p14:modId xmlns:p14="http://schemas.microsoft.com/office/powerpoint/2010/main" val="2496623991"/>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drift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skid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road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glide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kid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62A6E17A-7466-AD56-5470-8A9274BAEE00}"/>
              </a:ext>
            </a:extLst>
          </p:cNvPr>
          <p:cNvPicPr>
            <a:picLocks noChangeAspect="1"/>
          </p:cNvPicPr>
          <p:nvPr/>
        </p:nvPicPr>
        <p:blipFill>
          <a:blip r:embed="rId3"/>
          <a:stretch>
            <a:fillRect/>
          </a:stretch>
        </p:blipFill>
        <p:spPr>
          <a:xfrm>
            <a:off x="8623924" y="2799396"/>
            <a:ext cx="3251200" cy="3251200"/>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70167" y="1339979"/>
            <a:ext cx="1477970"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drip</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76355"/>
            <a:ext cx="4232357"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sz="3200" dirty="0">
                <a:latin typeface="Gill Sans MT" panose="020B0502020104020203" pitchFamily="34" charset="77"/>
              </a:rPr>
              <a:t>(</a:t>
            </a:r>
            <a:r>
              <a:rPr lang="en-GB" sz="3200" dirty="0">
                <a:latin typeface="Gill Sans MT" panose="020B0502020104020203" pitchFamily="34" charset="77"/>
              </a:rPr>
              <a:t>verb / noun</a:t>
            </a:r>
            <a:r>
              <a:rPr sz="3200"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48182" y="4552772"/>
            <a:ext cx="5990647"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When something drips, drops of liquid fall from it.</a:t>
            </a:r>
          </a:p>
        </p:txBody>
      </p:sp>
      <p:sp>
        <p:nvSpPr>
          <p:cNvPr id="155" name="The was a tear in Freddie’s new school jumper."/>
          <p:cNvSpPr txBox="1"/>
          <p:nvPr/>
        </p:nvSpPr>
        <p:spPr>
          <a:xfrm>
            <a:off x="206044" y="6462599"/>
            <a:ext cx="12635157"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tap </a:t>
            </a:r>
            <a:r>
              <a:rPr lang="en-GB" sz="4000" b="1" dirty="0">
                <a:latin typeface="Gill Sans MT" panose="020B0502020104020203" pitchFamily="34" charset="77"/>
              </a:rPr>
              <a:t>dripped</a:t>
            </a:r>
            <a:r>
              <a:rPr lang="en-GB" sz="4000" dirty="0">
                <a:latin typeface="Gill Sans MT" panose="020B0502020104020203" pitchFamily="34" charset="77"/>
              </a:rPr>
              <a:t> in the girls’ toilets.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drip</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D6641C55-3E1F-FF5E-442D-EDA0ED110A8B}"/>
              </a:ext>
            </a:extLst>
          </p:cNvPr>
          <p:cNvGraphicFramePr>
            <a:graphicFrameLocks noGrp="1"/>
          </p:cNvGraphicFramePr>
          <p:nvPr>
            <p:extLst>
              <p:ext uri="{D42A27DB-BD31-4B8C-83A1-F6EECF244321}">
                <p14:modId xmlns:p14="http://schemas.microsoft.com/office/powerpoint/2010/main" val="750391420"/>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leak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gush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ship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water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dribble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blood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C0911156-E517-FA6D-14E6-B8BA9CA7EEEA}"/>
              </a:ext>
            </a:extLst>
          </p:cNvPr>
          <p:cNvPicPr>
            <a:picLocks noChangeAspect="1"/>
          </p:cNvPicPr>
          <p:nvPr/>
        </p:nvPicPr>
        <p:blipFill>
          <a:blip r:embed="rId4"/>
          <a:stretch>
            <a:fillRect/>
          </a:stretch>
        </p:blipFill>
        <p:spPr>
          <a:xfrm>
            <a:off x="8097076" y="2741394"/>
            <a:ext cx="3251200" cy="3251200"/>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434212" y="1309202"/>
            <a:ext cx="3149901"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calendar</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endParaRPr dirty="0">
              <a:latin typeface="Gill Sans MT" panose="020B0502020104020203" pitchFamily="34" charset="77"/>
            </a:endParaRPr>
          </a:p>
        </p:txBody>
      </p:sp>
      <p:sp>
        <p:nvSpPr>
          <p:cNvPr id="154" name="If you tear paper, cloth, or another material, or if it tears, you pull it into two pieces or you pull it so that a hole appears in it."/>
          <p:cNvSpPr txBox="1"/>
          <p:nvPr/>
        </p:nvSpPr>
        <p:spPr>
          <a:xfrm>
            <a:off x="524572" y="3850656"/>
            <a:ext cx="6538959" cy="25648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A calendar is a chart or device which displays the date and the day of the week, and often the whole of a particular year divided up into months, weeks, and days.</a:t>
            </a:r>
          </a:p>
        </p:txBody>
      </p:sp>
      <p:sp>
        <p:nvSpPr>
          <p:cNvPr id="155" name="The was a tear in Freddie’s new school jumper."/>
          <p:cNvSpPr txBox="1"/>
          <p:nvPr/>
        </p:nvSpPr>
        <p:spPr>
          <a:xfrm>
            <a:off x="138986" y="655476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b="0" i="0" dirty="0">
                <a:solidFill>
                  <a:schemeClr val="accent2"/>
                </a:solidFill>
                <a:effectLst/>
                <a:latin typeface="Gill Sans MT" panose="020B0502020104020203" pitchFamily="34" charset="77"/>
              </a:rPr>
              <a:t>Mrs Parker wrote on the </a:t>
            </a:r>
            <a:r>
              <a:rPr lang="en-GB" sz="4000" b="1" i="0" dirty="0">
                <a:solidFill>
                  <a:schemeClr val="accent2"/>
                </a:solidFill>
                <a:effectLst/>
                <a:latin typeface="Gill Sans MT" panose="020B0502020104020203" pitchFamily="34" charset="77"/>
              </a:rPr>
              <a:t>calendar.</a:t>
            </a:r>
            <a:endParaRPr sz="4000" dirty="0">
              <a:solidFill>
                <a:schemeClr val="accent2"/>
              </a:solidFill>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cal-en-dar</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8BC909F2-CE4B-03EF-B95C-4A293A8D2E6B}"/>
              </a:ext>
            </a:extLst>
          </p:cNvPr>
          <p:cNvGraphicFramePr>
            <a:graphicFrameLocks noGrp="1"/>
          </p:cNvGraphicFramePr>
          <p:nvPr>
            <p:extLst>
              <p:ext uri="{D42A27DB-BD31-4B8C-83A1-F6EECF244321}">
                <p14:modId xmlns:p14="http://schemas.microsoft.com/office/powerpoint/2010/main" val="298861204"/>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timetable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write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schedule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hang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7DCA3F26-B685-764E-F10D-833287E4B3C5}"/>
              </a:ext>
            </a:extLst>
          </p:cNvPr>
          <p:cNvPicPr>
            <a:picLocks noChangeAspect="1"/>
          </p:cNvPicPr>
          <p:nvPr/>
        </p:nvPicPr>
        <p:blipFill>
          <a:blip r:embed="rId4"/>
          <a:stretch>
            <a:fillRect/>
          </a:stretch>
        </p:blipFill>
        <p:spPr>
          <a:xfrm>
            <a:off x="8585837" y="2679814"/>
            <a:ext cx="3251200" cy="3251200"/>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54583" y="1309202"/>
            <a:ext cx="190917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icicle</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56141" y="3915653"/>
            <a:ext cx="6995478"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An icicle is a long pointed piece of ice hanging down from a surface. It forms when water comes slowly off the surface, and freezes as it falls.</a:t>
            </a:r>
          </a:p>
        </p:txBody>
      </p:sp>
      <p:sp>
        <p:nvSpPr>
          <p:cNvPr id="155" name="The was a tear in Freddie’s new school jumper."/>
          <p:cNvSpPr txBox="1"/>
          <p:nvPr/>
        </p:nvSpPr>
        <p:spPr>
          <a:xfrm>
            <a:off x="2556" y="654201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a:t>
            </a:r>
            <a:r>
              <a:rPr lang="en-GB" sz="4000" b="1" dirty="0">
                <a:latin typeface="Gill Sans MT" panose="020B0502020104020203" pitchFamily="34" charset="77"/>
              </a:rPr>
              <a:t>icicle</a:t>
            </a:r>
            <a:r>
              <a:rPr lang="en-GB" sz="4000" dirty="0">
                <a:latin typeface="Gill Sans MT" panose="020B0502020104020203" pitchFamily="34" charset="77"/>
              </a:rPr>
              <a:t> hung from the window ledge.</a:t>
            </a: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lang="en-GB" dirty="0">
                <a:latin typeface="Gill Sans MT" panose="020B0502020104020203" pitchFamily="34" charset="77"/>
              </a:rPr>
              <a:t>(</a:t>
            </a:r>
            <a:r>
              <a:rPr lang="en-GB" dirty="0" err="1">
                <a:latin typeface="Gill Sans MT" panose="020B0502020104020203" pitchFamily="34" charset="77"/>
              </a:rPr>
              <a:t>i</a:t>
            </a:r>
            <a:r>
              <a:rPr lang="en-GB" dirty="0">
                <a:latin typeface="Gill Sans MT" panose="020B0502020104020203" pitchFamily="34" charset="77"/>
              </a:rPr>
              <a:t>-ci-</a:t>
            </a:r>
            <a:r>
              <a:rPr lang="en-GB" dirty="0" err="1">
                <a:latin typeface="Gill Sans MT" panose="020B0502020104020203" pitchFamily="34" charset="77"/>
              </a:rPr>
              <a:t>cle</a:t>
            </a:r>
            <a:r>
              <a:rPr lang="en-GB" dirty="0">
                <a:latin typeface="Gill Sans MT" panose="020B0502020104020203" pitchFamily="34" charset="77"/>
              </a:rPr>
              <a:t>)</a:t>
            </a:r>
            <a:endParaRPr dirty="0">
              <a:latin typeface="Gill Sans MT" panose="020B0502020104020203" pitchFamily="34" charset="77"/>
            </a:endParaRP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532529961"/>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bicycle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freezing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spike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sp>
        <p:nvSpPr>
          <p:cNvPr id="4" name="Grasshopper Word of the Day">
            <a:extLst>
              <a:ext uri="{FF2B5EF4-FFF2-40B4-BE49-F238E27FC236}">
                <a16:creationId xmlns:a16="http://schemas.microsoft.com/office/drawing/2014/main" id="{A2BAA8F9-5573-68DB-17C4-ED4683636EDC}"/>
              </a:ext>
            </a:extLst>
          </p:cNvPr>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pic>
        <p:nvPicPr>
          <p:cNvPr id="3" name="Picture 2">
            <a:extLst>
              <a:ext uri="{FF2B5EF4-FFF2-40B4-BE49-F238E27FC236}">
                <a16:creationId xmlns:a16="http://schemas.microsoft.com/office/drawing/2014/main" id="{A6688039-6E71-3E88-D280-55D13370651F}"/>
              </a:ext>
            </a:extLst>
          </p:cNvPr>
          <p:cNvPicPr>
            <a:picLocks noChangeAspect="1"/>
          </p:cNvPicPr>
          <p:nvPr/>
        </p:nvPicPr>
        <p:blipFill>
          <a:blip r:embed="rId4"/>
          <a:stretch>
            <a:fillRect/>
          </a:stretch>
        </p:blipFill>
        <p:spPr>
          <a:xfrm>
            <a:off x="8685992" y="2799396"/>
            <a:ext cx="3251200" cy="3251200"/>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33480</TotalTime>
  <Words>1360</Words>
  <Application>Microsoft Macintosh PowerPoint</Application>
  <PresentationFormat>Custom</PresentationFormat>
  <Paragraphs>334</Paragraphs>
  <Slides>31</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Futura Medium</vt: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1000</cp:revision>
  <dcterms:modified xsi:type="dcterms:W3CDTF">2023-12-06T11:03:52Z</dcterms:modified>
</cp:coreProperties>
</file>