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257" r:id="rId3"/>
    <p:sldId id="282" r:id="rId4"/>
    <p:sldId id="281" r:id="rId5"/>
    <p:sldId id="271" r:id="rId6"/>
    <p:sldId id="273" r:id="rId7"/>
    <p:sldId id="275" r:id="rId8"/>
    <p:sldId id="276" r:id="rId9"/>
    <p:sldId id="272" r:id="rId10"/>
    <p:sldId id="277" r:id="rId11"/>
    <p:sldId id="278" r:id="rId12"/>
    <p:sldId id="280" r:id="rId13"/>
    <p:sldId id="274" r:id="rId14"/>
    <p:sldId id="279" r:id="rId15"/>
    <p:sldId id="289" r:id="rId16"/>
    <p:sldId id="291" r:id="rId17"/>
    <p:sldId id="290" r:id="rId18"/>
    <p:sldId id="292" r:id="rId19"/>
    <p:sldId id="293" r:id="rId20"/>
    <p:sldId id="284" r:id="rId21"/>
    <p:sldId id="294" r:id="rId22"/>
    <p:sldId id="285" r:id="rId23"/>
    <p:sldId id="286" r:id="rId24"/>
    <p:sldId id="288" r:id="rId25"/>
    <p:sldId id="287" r:id="rId26"/>
    <p:sldId id="300" r:id="rId27"/>
    <p:sldId id="295" r:id="rId28"/>
    <p:sldId id="296" r:id="rId29"/>
    <p:sldId id="297" r:id="rId30"/>
    <p:sldId id="298" r:id="rId31"/>
    <p:sldId id="299" r:id="rId3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059"/>
    <p:restoredTop sz="94283"/>
  </p:normalViewPr>
  <p:slideViewPr>
    <p:cSldViewPr snapToGrid="0" snapToObjects="1">
      <p:cViewPr varScale="1">
        <p:scale>
          <a:sx n="62" d="100"/>
          <a:sy n="62" d="100"/>
        </p:scale>
        <p:origin x="984" y="176"/>
      </p:cViewPr>
      <p:guideLst/>
    </p:cSldViewPr>
  </p:slideViewPr>
  <p:outlineViewPr>
    <p:cViewPr>
      <p:scale>
        <a:sx n="33" d="100"/>
        <a:sy n="33" d="100"/>
      </p:scale>
      <p:origin x="0" y="0"/>
    </p:cViewPr>
  </p:outlineViewPr>
  <p:notesTextViewPr>
    <p:cViewPr>
      <p:scale>
        <a:sx n="35" d="100"/>
        <a:sy n="3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937178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US" dirty="0"/>
          </a:p>
        </p:txBody>
      </p:sp>
    </p:spTree>
    <p:extLst>
      <p:ext uri="{BB962C8B-B14F-4D97-AF65-F5344CB8AC3E}">
        <p14:creationId xmlns:p14="http://schemas.microsoft.com/office/powerpoint/2010/main" val="3086330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326692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345777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7500273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564775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050632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2932803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1040871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37529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660229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dirty="0"/>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dirty="0"/>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dirty="0"/>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dirty="0"/>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dirty="0"/>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dirty="0"/>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r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9.pn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Autumn</a:t>
            </a:r>
            <a:r>
              <a:rPr dirty="0">
                <a:solidFill>
                  <a:srgbClr val="0070C0"/>
                </a:solidFill>
                <a:latin typeface="Gill Sans MT" panose="020B0502020104020203" pitchFamily="34" charset="77"/>
              </a:rPr>
              <a:t> Term 202</a:t>
            </a:r>
            <a:r>
              <a:rPr lang="en-GB" dirty="0">
                <a:solidFill>
                  <a:srgbClr val="0070C0"/>
                </a:solidFill>
                <a:latin typeface="Gill Sans MT" panose="020B0502020104020203" pitchFamily="34" charset="77"/>
              </a:rPr>
              <a:t>3</a:t>
            </a:r>
            <a:r>
              <a:rPr dirty="0">
                <a:solidFill>
                  <a:srgbClr val="0070C0"/>
                </a:solidFill>
                <a:latin typeface="Gill Sans MT" panose="020B0502020104020203" pitchFamily="34" charset="77"/>
              </a:rPr>
              <a:t>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4684341" y="3226831"/>
            <a:ext cx="8019824"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 </a:t>
            </a:r>
            <a:r>
              <a:rPr lang="en-GB" dirty="0">
                <a:latin typeface="Gill Sans MT" panose="020B0502020104020203" pitchFamily="34" charset="77"/>
              </a:rPr>
              <a:t>16</a:t>
            </a:r>
            <a:r>
              <a:rPr dirty="0">
                <a:latin typeface="Gill Sans MT" panose="020B0502020104020203" pitchFamily="34" charset="77"/>
              </a:rPr>
              <a:t> </a:t>
            </a:r>
            <a:r>
              <a:rPr lang="en-GB" dirty="0">
                <a:latin typeface="Gill Sans MT" panose="020B0502020104020203" pitchFamily="34" charset="77"/>
              </a:rPr>
              <a:t>–</a:t>
            </a:r>
            <a:r>
              <a:rPr dirty="0">
                <a:latin typeface="Gill Sans MT" panose="020B0502020104020203" pitchFamily="34" charset="77"/>
              </a:rPr>
              <a:t> </a:t>
            </a:r>
            <a:r>
              <a:rPr lang="en-GB" dirty="0">
                <a:latin typeface="Gill Sans MT" panose="020B0502020104020203" pitchFamily="34" charset="77"/>
              </a:rPr>
              <a:t>18th December </a:t>
            </a:r>
            <a:r>
              <a:rPr dirty="0">
                <a:latin typeface="Gill Sans MT" panose="020B0502020104020203" pitchFamily="34" charset="77"/>
              </a:rPr>
              <a:t>202</a:t>
            </a:r>
            <a:r>
              <a:rPr lang="en-GB" dirty="0">
                <a:latin typeface="Gill Sans MT" panose="020B0502020104020203" pitchFamily="34" charset="77"/>
              </a:rPr>
              <a:t>3</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3">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13" name="Picture 12" descr="A screenshot of a cell phone&#10;&#10;Description automatically generated">
            <a:extLst>
              <a:ext uri="{FF2B5EF4-FFF2-40B4-BE49-F238E27FC236}">
                <a16:creationId xmlns:a16="http://schemas.microsoft.com/office/drawing/2014/main" id="{6EC0D784-5EA2-6841-BB18-6B704A0BBD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45752">
            <a:off x="6517535" y="6383473"/>
            <a:ext cx="3213149" cy="2403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screenshot of a cell phone&#10;&#10;Description automatically generated">
            <a:extLst>
              <a:ext uri="{FF2B5EF4-FFF2-40B4-BE49-F238E27FC236}">
                <a16:creationId xmlns:a16="http://schemas.microsoft.com/office/drawing/2014/main" id="{72679589-8404-E543-896F-014067FE98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842618">
            <a:off x="8719809" y="4398356"/>
            <a:ext cx="3138499" cy="2353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23585" y="1309202"/>
            <a:ext cx="257121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charity</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5" name="The was a tear in Freddie’s new school jumper."/>
          <p:cNvSpPr txBox="1"/>
          <p:nvPr/>
        </p:nvSpPr>
        <p:spPr>
          <a:xfrm>
            <a:off x="0" y="6371269"/>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The school showed </a:t>
            </a:r>
            <a:r>
              <a:rPr lang="en-GB" b="1" dirty="0">
                <a:latin typeface="Gill Sans MT" panose="020B0502020104020203" pitchFamily="34" charset="77"/>
              </a:rPr>
              <a:t>charity</a:t>
            </a:r>
            <a:r>
              <a:rPr lang="en-GB" dirty="0">
                <a:latin typeface="Gill Sans MT" panose="020B0502020104020203" pitchFamily="34" charset="77"/>
              </a:rPr>
              <a:t> to the local foodbank.</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330562"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chat-ty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814231764"/>
              </p:ext>
            </p:extLst>
          </p:nvPr>
        </p:nvGraphicFramePr>
        <p:xfrm>
          <a:off x="5110" y="7558216"/>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aid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-ties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clarity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support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parity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help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sp>
        <p:nvSpPr>
          <p:cNvPr id="3" name="TextBox 2">
            <a:extLst>
              <a:ext uri="{FF2B5EF4-FFF2-40B4-BE49-F238E27FC236}">
                <a16:creationId xmlns:a16="http://schemas.microsoft.com/office/drawing/2014/main" id="{8C204025-772E-F374-BE82-24CD57F22A72}"/>
              </a:ext>
            </a:extLst>
          </p:cNvPr>
          <p:cNvSpPr txBox="1"/>
          <p:nvPr/>
        </p:nvSpPr>
        <p:spPr>
          <a:xfrm>
            <a:off x="482663" y="4364218"/>
            <a:ext cx="7102701"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GB" dirty="0">
                <a:latin typeface="Gill Sans MT" panose="020B0502020104020203" pitchFamily="34" charset="77"/>
              </a:rPr>
              <a:t>Charity is kindness and understanding towards other people.</a:t>
            </a:r>
          </a:p>
        </p:txBody>
      </p:sp>
      <p:pic>
        <p:nvPicPr>
          <p:cNvPr id="6" name="Picture 5" descr="A hand holding a group of people&#10;&#10;Description automatically generated">
            <a:extLst>
              <a:ext uri="{FF2B5EF4-FFF2-40B4-BE49-F238E27FC236}">
                <a16:creationId xmlns:a16="http://schemas.microsoft.com/office/drawing/2014/main" id="{E4476CBC-A0B1-14F2-B836-D3B10CC755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9078" y="2632866"/>
            <a:ext cx="3340171" cy="3340171"/>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331918" y="1309202"/>
            <a:ext cx="135453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eve</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70649" y="4057339"/>
            <a:ext cx="6712837"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The eve of a particular event or occasion is the day before it, or the period of time just before it.</a:t>
            </a:r>
          </a:p>
        </p:txBody>
      </p:sp>
      <p:sp>
        <p:nvSpPr>
          <p:cNvPr id="155" name="The was a tear in Freddie’s new school jumper."/>
          <p:cNvSpPr txBox="1"/>
          <p:nvPr/>
        </p:nvSpPr>
        <p:spPr>
          <a:xfrm>
            <a:off x="0" y="6335895"/>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b="0" i="0" dirty="0">
                <a:solidFill>
                  <a:schemeClr val="accent2"/>
                </a:solidFill>
                <a:effectLst/>
                <a:latin typeface="Gill Sans MT" panose="020B0502020104020203" pitchFamily="34" charset="77"/>
              </a:rPr>
              <a:t>It was the </a:t>
            </a:r>
            <a:r>
              <a:rPr lang="en-GB" b="1" i="0" dirty="0">
                <a:solidFill>
                  <a:schemeClr val="accent2"/>
                </a:solidFill>
                <a:effectLst/>
                <a:latin typeface="Gill Sans MT" panose="020B0502020104020203" pitchFamily="34" charset="77"/>
              </a:rPr>
              <a:t>eve</a:t>
            </a:r>
            <a:r>
              <a:rPr lang="en-GB" b="0" i="0" dirty="0">
                <a:solidFill>
                  <a:schemeClr val="accent2"/>
                </a:solidFill>
                <a:effectLst/>
                <a:latin typeface="Gill Sans MT" panose="020B0502020104020203" pitchFamily="34" charset="77"/>
              </a:rPr>
              <a:t> </a:t>
            </a:r>
            <a:r>
              <a:rPr lang="en-GB" dirty="0">
                <a:solidFill>
                  <a:schemeClr val="accent2"/>
                </a:solidFill>
                <a:latin typeface="Gill Sans MT" panose="020B0502020104020203" pitchFamily="34" charset="77"/>
              </a:rPr>
              <a:t>o</a:t>
            </a:r>
            <a:r>
              <a:rPr lang="en-GB" b="0" i="0" dirty="0">
                <a:solidFill>
                  <a:schemeClr val="accent2"/>
                </a:solidFill>
                <a:effectLst/>
                <a:latin typeface="Gill Sans MT" panose="020B0502020104020203" pitchFamily="34" charset="77"/>
              </a:rPr>
              <a:t>f the Christmas performance.</a:t>
            </a:r>
            <a:endParaRPr lang="en-GB" sz="4000" dirty="0">
              <a:solidFill>
                <a:schemeClr val="accent2"/>
              </a:solidFill>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eve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317162" y="-5897186"/>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058944037"/>
              </p:ext>
            </p:extLst>
          </p:nvPr>
        </p:nvGraphicFramePr>
        <p:xfrm>
          <a:off x="5110" y="7557242"/>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day before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day after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leave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dark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night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sleeve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cold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E5E9253E-9BE5-A9D8-CE69-75A91A5DB016}"/>
              </a:ext>
            </a:extLst>
          </p:cNvPr>
          <p:cNvPicPr>
            <a:picLocks noChangeAspect="1"/>
          </p:cNvPicPr>
          <p:nvPr/>
        </p:nvPicPr>
        <p:blipFill>
          <a:blip r:embed="rId4"/>
          <a:stretch>
            <a:fillRect/>
          </a:stretch>
        </p:blipFill>
        <p:spPr>
          <a:xfrm>
            <a:off x="8451283" y="2664317"/>
            <a:ext cx="3251200" cy="3251200"/>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13638" y="1339979"/>
            <a:ext cx="2765181"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reunion</a:t>
            </a:r>
            <a:endParaRPr sz="7200"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59973" y="4117896"/>
            <a:ext cx="6724499"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reunion is a meeting between people who have been separated for some time.</a:t>
            </a:r>
          </a:p>
        </p:txBody>
      </p:sp>
      <p:sp>
        <p:nvSpPr>
          <p:cNvPr id="155" name="The was a tear in Freddie’s new school jumper."/>
          <p:cNvSpPr txBox="1"/>
          <p:nvPr/>
        </p:nvSpPr>
        <p:spPr>
          <a:xfrm>
            <a:off x="0" y="6104554"/>
            <a:ext cx="12999688"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 Laham had a </a:t>
            </a:r>
            <a:r>
              <a:rPr lang="en-GB" sz="4000" b="1" dirty="0">
                <a:latin typeface="Gill Sans MT" panose="020B0502020104020203" pitchFamily="34" charset="77"/>
              </a:rPr>
              <a:t>reunion</a:t>
            </a:r>
            <a:r>
              <a:rPr lang="en-GB" sz="4000" dirty="0">
                <a:latin typeface="Gill Sans MT" panose="020B0502020104020203" pitchFamily="34" charset="77"/>
              </a:rPr>
              <a:t> with his students after being away for a long time.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040153"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re-un-ion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011702307"/>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get-together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584200" rtl="0" eaLnBrk="1" fontAlgn="auto" latinLnBrk="0" hangingPunct="1">
                        <a:lnSpc>
                          <a:spcPct val="100000"/>
                        </a:lnSpc>
                        <a:spcBef>
                          <a:spcPts val="0"/>
                        </a:spcBef>
                        <a:spcAft>
                          <a:spcPts val="0"/>
                        </a:spcAft>
                        <a:buClrTx/>
                        <a:buSzTx/>
                        <a:buFontTx/>
                        <a:buNone/>
                        <a:tabLst/>
                        <a:defRPr/>
                      </a:pPr>
                      <a:r>
                        <a:rPr lang="en-GB" sz="2600" dirty="0">
                          <a:latin typeface="Gill Sans MT" panose="020B0502020104020203" pitchFamily="34" charset="77"/>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communion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party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happy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EEFFC577-CC74-3194-F918-936D543FC280}"/>
              </a:ext>
            </a:extLst>
          </p:cNvPr>
          <p:cNvPicPr>
            <a:picLocks noChangeAspect="1"/>
          </p:cNvPicPr>
          <p:nvPr/>
        </p:nvPicPr>
        <p:blipFill>
          <a:blip r:embed="rId4"/>
          <a:stretch>
            <a:fillRect/>
          </a:stretch>
        </p:blipFill>
        <p:spPr>
          <a:xfrm>
            <a:off x="8760076" y="2524240"/>
            <a:ext cx="3251200" cy="3251200"/>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89045" y="1309202"/>
            <a:ext cx="184024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shop</a:t>
            </a:r>
            <a:endParaRPr dirty="0">
              <a:latin typeface="Gill Sans MT" panose="020B0502020104020203" pitchFamily="34" charset="77"/>
            </a:endParaRPr>
          </a:p>
        </p:txBody>
      </p:sp>
      <p:sp>
        <p:nvSpPr>
          <p:cNvPr id="152" name="Definition:"/>
          <p:cNvSpPr txBox="1"/>
          <p:nvPr/>
        </p:nvSpPr>
        <p:spPr>
          <a:xfrm>
            <a:off x="2217173" y="3109482"/>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lang="en-GB" dirty="0">
                <a:latin typeface="Gill Sans MT" panose="020B0502020104020203" pitchFamily="34" charset="77"/>
              </a:rPr>
              <a:t>(verb/noun)</a:t>
            </a:r>
            <a:endParaRPr dirty="0">
              <a:latin typeface="Gill Sans MT" panose="020B0502020104020203" pitchFamily="34" charset="77"/>
            </a:endParaRPr>
          </a:p>
        </p:txBody>
      </p:sp>
      <p:sp>
        <p:nvSpPr>
          <p:cNvPr id="154" name="If you tear paper, cloth, or another material, or if it tears, you pull it into two pieces or you pull it so that a hole appears in it."/>
          <p:cNvSpPr txBox="1"/>
          <p:nvPr/>
        </p:nvSpPr>
        <p:spPr>
          <a:xfrm>
            <a:off x="746276" y="4437036"/>
            <a:ext cx="6590318"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When you shop, you go to shops and buy things.</a:t>
            </a:r>
          </a:p>
        </p:txBody>
      </p:sp>
      <p:sp>
        <p:nvSpPr>
          <p:cNvPr id="155" name="The was a tear in Freddie’s new school jumper."/>
          <p:cNvSpPr txBox="1"/>
          <p:nvPr/>
        </p:nvSpPr>
        <p:spPr>
          <a:xfrm>
            <a:off x="5112" y="6466187"/>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Mrs </a:t>
            </a:r>
            <a:r>
              <a:rPr lang="en-GB" dirty="0" err="1">
                <a:latin typeface="Gill Sans MT" panose="020B0502020104020203" pitchFamily="34" charset="77"/>
              </a:rPr>
              <a:t>Daves</a:t>
            </a:r>
            <a:r>
              <a:rPr lang="en-GB" dirty="0">
                <a:latin typeface="Gill Sans MT" panose="020B0502020104020203" pitchFamily="34" charset="77"/>
              </a:rPr>
              <a:t> needed to </a:t>
            </a:r>
            <a:r>
              <a:rPr lang="en-GB" b="1" dirty="0">
                <a:latin typeface="Gill Sans MT" panose="020B0502020104020203" pitchFamily="34" charset="77"/>
              </a:rPr>
              <a:t>shop</a:t>
            </a:r>
            <a:r>
              <a:rPr lang="en-GB" dirty="0">
                <a:latin typeface="Gill Sans MT" panose="020B0502020104020203" pitchFamily="34" charset="77"/>
              </a:rPr>
              <a:t> for Christmas presents.</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shop</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49A1BEAE-8459-14B6-D6FA-010E1FD5E42B}"/>
              </a:ext>
            </a:extLst>
          </p:cNvPr>
          <p:cNvGraphicFramePr>
            <a:graphicFrameLocks noGrp="1"/>
          </p:cNvGraphicFramePr>
          <p:nvPr>
            <p:extLst>
              <p:ext uri="{D42A27DB-BD31-4B8C-83A1-F6EECF244321}">
                <p14:modId xmlns:p14="http://schemas.microsoft.com/office/powerpoint/2010/main" val="2458534753"/>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buy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top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money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purchase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stop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gifts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sp>
        <p:nvSpPr>
          <p:cNvPr id="5" name="Grasshopper Word of the Day">
            <a:extLst>
              <a:ext uri="{FF2B5EF4-FFF2-40B4-BE49-F238E27FC236}">
                <a16:creationId xmlns:a16="http://schemas.microsoft.com/office/drawing/2014/main" id="{A7C45D5F-2BE5-F24B-6766-14BF74A509EA}"/>
              </a:ext>
            </a:extLst>
          </p:cNvPr>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pic>
        <p:nvPicPr>
          <p:cNvPr id="2" name="Picture 1">
            <a:extLst>
              <a:ext uri="{FF2B5EF4-FFF2-40B4-BE49-F238E27FC236}">
                <a16:creationId xmlns:a16="http://schemas.microsoft.com/office/drawing/2014/main" id="{A4B40CEB-6701-4684-FCEA-88EA61E0AE7E}"/>
              </a:ext>
            </a:extLst>
          </p:cNvPr>
          <p:cNvPicPr>
            <a:picLocks noChangeAspect="1"/>
          </p:cNvPicPr>
          <p:nvPr/>
        </p:nvPicPr>
        <p:blipFill>
          <a:blip r:embed="rId4"/>
          <a:stretch>
            <a:fillRect/>
          </a:stretch>
        </p:blipFill>
        <p:spPr>
          <a:xfrm>
            <a:off x="8232392" y="2604689"/>
            <a:ext cx="3251200" cy="3251200"/>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56438" y="1309202"/>
            <a:ext cx="2505494"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belong</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72570" y="4390225"/>
            <a:ext cx="7271814"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something belongs to you, you own it.</a:t>
            </a:r>
          </a:p>
        </p:txBody>
      </p:sp>
      <p:sp>
        <p:nvSpPr>
          <p:cNvPr id="155" name="The was a tear in Freddie’s new school jumper."/>
          <p:cNvSpPr txBox="1"/>
          <p:nvPr/>
        </p:nvSpPr>
        <p:spPr>
          <a:xfrm>
            <a:off x="372570" y="6340319"/>
            <a:ext cx="12172307"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Samantha </a:t>
            </a:r>
            <a:r>
              <a:rPr lang="en-GB" sz="4000" b="1" dirty="0">
                <a:latin typeface="Gill Sans MT" panose="020B0502020104020203" pitchFamily="34" charset="77"/>
              </a:rPr>
              <a:t>belonged</a:t>
            </a:r>
            <a:r>
              <a:rPr lang="en-GB" sz="4000" dirty="0">
                <a:latin typeface="Gill Sans MT" panose="020B0502020104020203" pitchFamily="34" charset="77"/>
              </a:rPr>
              <a:t> in Class 5.</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be-long</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703808988"/>
              </p:ext>
            </p:extLst>
          </p:nvPr>
        </p:nvGraphicFramePr>
        <p:xfrm>
          <a:off x="5110" y="7579393"/>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108890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fit 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alienation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along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group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be 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strong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family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1736F6B9-8326-6D2F-306A-0BB572290782}"/>
              </a:ext>
            </a:extLst>
          </p:cNvPr>
          <p:cNvPicPr>
            <a:picLocks noChangeAspect="1"/>
          </p:cNvPicPr>
          <p:nvPr/>
        </p:nvPicPr>
        <p:blipFill>
          <a:blip r:embed="rId4"/>
          <a:stretch>
            <a:fillRect/>
          </a:stretch>
        </p:blipFill>
        <p:spPr>
          <a:xfrm>
            <a:off x="8963298" y="2688979"/>
            <a:ext cx="3251200" cy="3251200"/>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659493586"/>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pie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sleigh</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wreath</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pudding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738202946"/>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charity</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shop</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eve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belong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90387" y="-389685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3384211062"/>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pie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wreath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carol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sleigh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pudding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3566912272"/>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A *** is a circle of leaves which some people hang on the front door of their house at Christmas.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A *** is a vehicle which can slide over snow. *** are usually pulled by horses.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kumimoji="0" lang="en-GB" sz="2000" b="0" i="0" u="none" strike="noStrike" cap="none" spc="0" normalizeH="0" baseline="0" dirty="0">
                          <a:ln>
                            <a:noFill/>
                          </a:ln>
                          <a:solidFill>
                            <a:srgbClr val="000000"/>
                          </a:solidFill>
                          <a:effectLst/>
                          <a:uFillTx/>
                          <a:latin typeface="Gill Sans MT" panose="020B0502020104020203" pitchFamily="34" charset="77"/>
                          <a:sym typeface="Helvetica Light"/>
                        </a:rPr>
                        <a:t>A *** consists of meat, vegetables, or fruit baked in pastry.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A *** is a cooked sweet food made with flour, fat, and eggs, and usually served hot.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 are Christian religious songs that are sung at Christmas.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2" name="Picture 1">
            <a:extLst>
              <a:ext uri="{FF2B5EF4-FFF2-40B4-BE49-F238E27FC236}">
                <a16:creationId xmlns:a16="http://schemas.microsoft.com/office/drawing/2014/main" id="{EFB06B9C-FC83-251B-8650-542274F0EB20}"/>
              </a:ext>
            </a:extLst>
          </p:cNvPr>
          <p:cNvPicPr>
            <a:picLocks noChangeAspect="1"/>
          </p:cNvPicPr>
          <p:nvPr/>
        </p:nvPicPr>
        <p:blipFill>
          <a:blip r:embed="rId5"/>
          <a:stretch>
            <a:fillRect/>
          </a:stretch>
        </p:blipFill>
        <p:spPr>
          <a:xfrm>
            <a:off x="11279934" y="5391483"/>
            <a:ext cx="892783" cy="892783"/>
          </a:xfrm>
          <a:prstGeom prst="rect">
            <a:avLst/>
          </a:prstGeom>
        </p:spPr>
      </p:pic>
      <p:pic>
        <p:nvPicPr>
          <p:cNvPr id="3" name="Picture 2">
            <a:extLst>
              <a:ext uri="{FF2B5EF4-FFF2-40B4-BE49-F238E27FC236}">
                <a16:creationId xmlns:a16="http://schemas.microsoft.com/office/drawing/2014/main" id="{98278CA5-97F7-899C-9682-0B923A8E67E6}"/>
              </a:ext>
            </a:extLst>
          </p:cNvPr>
          <p:cNvPicPr>
            <a:picLocks noChangeAspect="1"/>
          </p:cNvPicPr>
          <p:nvPr/>
        </p:nvPicPr>
        <p:blipFill>
          <a:blip r:embed="rId6"/>
          <a:stretch>
            <a:fillRect/>
          </a:stretch>
        </p:blipFill>
        <p:spPr>
          <a:xfrm>
            <a:off x="11160261" y="2817224"/>
            <a:ext cx="890621" cy="890621"/>
          </a:xfrm>
          <a:prstGeom prst="rect">
            <a:avLst/>
          </a:prstGeom>
        </p:spPr>
      </p:pic>
      <p:pic>
        <p:nvPicPr>
          <p:cNvPr id="5" name="Picture 4">
            <a:extLst>
              <a:ext uri="{FF2B5EF4-FFF2-40B4-BE49-F238E27FC236}">
                <a16:creationId xmlns:a16="http://schemas.microsoft.com/office/drawing/2014/main" id="{C401B40C-BAFD-D7B4-93C1-1D429902E31B}"/>
              </a:ext>
            </a:extLst>
          </p:cNvPr>
          <p:cNvPicPr>
            <a:picLocks noChangeAspect="1"/>
          </p:cNvPicPr>
          <p:nvPr/>
        </p:nvPicPr>
        <p:blipFill>
          <a:blip r:embed="rId7"/>
          <a:stretch>
            <a:fillRect/>
          </a:stretch>
        </p:blipFill>
        <p:spPr>
          <a:xfrm>
            <a:off x="11146102" y="7861602"/>
            <a:ext cx="1085174" cy="1085174"/>
          </a:xfrm>
          <a:prstGeom prst="rect">
            <a:avLst/>
          </a:prstGeom>
        </p:spPr>
      </p:pic>
      <p:pic>
        <p:nvPicPr>
          <p:cNvPr id="6" name="Picture 5">
            <a:extLst>
              <a:ext uri="{FF2B5EF4-FFF2-40B4-BE49-F238E27FC236}">
                <a16:creationId xmlns:a16="http://schemas.microsoft.com/office/drawing/2014/main" id="{7DB5E528-9E30-B774-AB1B-EA74EF4385D0}"/>
              </a:ext>
            </a:extLst>
          </p:cNvPr>
          <p:cNvPicPr>
            <a:picLocks noChangeAspect="1"/>
          </p:cNvPicPr>
          <p:nvPr/>
        </p:nvPicPr>
        <p:blipFill>
          <a:blip r:embed="rId8"/>
          <a:stretch>
            <a:fillRect/>
          </a:stretch>
        </p:blipFill>
        <p:spPr>
          <a:xfrm>
            <a:off x="11146102" y="4083846"/>
            <a:ext cx="890621" cy="890621"/>
          </a:xfrm>
          <a:prstGeom prst="rect">
            <a:avLst/>
          </a:prstGeom>
        </p:spPr>
      </p:pic>
      <p:pic>
        <p:nvPicPr>
          <p:cNvPr id="7" name="Picture 6">
            <a:extLst>
              <a:ext uri="{FF2B5EF4-FFF2-40B4-BE49-F238E27FC236}">
                <a16:creationId xmlns:a16="http://schemas.microsoft.com/office/drawing/2014/main" id="{C4D242C8-06B2-BB3F-0D3D-79ED8E0EFD7E}"/>
              </a:ext>
            </a:extLst>
          </p:cNvPr>
          <p:cNvPicPr>
            <a:picLocks noChangeAspect="1"/>
          </p:cNvPicPr>
          <p:nvPr/>
        </p:nvPicPr>
        <p:blipFill>
          <a:blip r:embed="rId9"/>
          <a:stretch>
            <a:fillRect/>
          </a:stretch>
        </p:blipFill>
        <p:spPr>
          <a:xfrm>
            <a:off x="11208779" y="6512307"/>
            <a:ext cx="963938" cy="963938"/>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1481152769"/>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charity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eve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reunion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shop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belong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2223593208"/>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A *** is a meeting between people who have been separated for some time.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When you ***, you go to shops and buy things.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something *** to you, you own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 is kindness and understanding towards other people.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The *** of a particular event or occasion is the day before it, or the period of time just before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5" name="Picture 4">
            <a:extLst>
              <a:ext uri="{FF2B5EF4-FFF2-40B4-BE49-F238E27FC236}">
                <a16:creationId xmlns:a16="http://schemas.microsoft.com/office/drawing/2014/main" id="{B157CF85-49E6-E5EE-38C2-13013BA83B36}"/>
              </a:ext>
            </a:extLst>
          </p:cNvPr>
          <p:cNvPicPr>
            <a:picLocks noChangeAspect="1"/>
          </p:cNvPicPr>
          <p:nvPr/>
        </p:nvPicPr>
        <p:blipFill>
          <a:blip r:embed="rId5"/>
          <a:stretch>
            <a:fillRect/>
          </a:stretch>
        </p:blipFill>
        <p:spPr>
          <a:xfrm>
            <a:off x="11104981" y="7770728"/>
            <a:ext cx="1048426" cy="1048426"/>
          </a:xfrm>
          <a:prstGeom prst="rect">
            <a:avLst/>
          </a:prstGeom>
        </p:spPr>
      </p:pic>
      <p:pic>
        <p:nvPicPr>
          <p:cNvPr id="6" name="Picture 5">
            <a:extLst>
              <a:ext uri="{FF2B5EF4-FFF2-40B4-BE49-F238E27FC236}">
                <a16:creationId xmlns:a16="http://schemas.microsoft.com/office/drawing/2014/main" id="{89FE28BE-44B8-3AC2-5DD7-7EA4A9DBE556}"/>
              </a:ext>
            </a:extLst>
          </p:cNvPr>
          <p:cNvPicPr>
            <a:picLocks noChangeAspect="1"/>
          </p:cNvPicPr>
          <p:nvPr/>
        </p:nvPicPr>
        <p:blipFill>
          <a:blip r:embed="rId6"/>
          <a:stretch>
            <a:fillRect/>
          </a:stretch>
        </p:blipFill>
        <p:spPr>
          <a:xfrm>
            <a:off x="11169760" y="2761445"/>
            <a:ext cx="890621" cy="890621"/>
          </a:xfrm>
          <a:prstGeom prst="rect">
            <a:avLst/>
          </a:prstGeom>
        </p:spPr>
      </p:pic>
      <p:pic>
        <p:nvPicPr>
          <p:cNvPr id="7" name="Picture 6">
            <a:extLst>
              <a:ext uri="{FF2B5EF4-FFF2-40B4-BE49-F238E27FC236}">
                <a16:creationId xmlns:a16="http://schemas.microsoft.com/office/drawing/2014/main" id="{612192B4-0122-BECB-C9FF-A77CE6D7DCA1}"/>
              </a:ext>
            </a:extLst>
          </p:cNvPr>
          <p:cNvPicPr>
            <a:picLocks noChangeAspect="1"/>
          </p:cNvPicPr>
          <p:nvPr/>
        </p:nvPicPr>
        <p:blipFill>
          <a:blip r:embed="rId7"/>
          <a:stretch>
            <a:fillRect/>
          </a:stretch>
        </p:blipFill>
        <p:spPr>
          <a:xfrm>
            <a:off x="11148275" y="3939198"/>
            <a:ext cx="890621" cy="890621"/>
          </a:xfrm>
          <a:prstGeom prst="rect">
            <a:avLst/>
          </a:prstGeom>
        </p:spPr>
      </p:pic>
      <p:pic>
        <p:nvPicPr>
          <p:cNvPr id="8" name="Picture 7">
            <a:extLst>
              <a:ext uri="{FF2B5EF4-FFF2-40B4-BE49-F238E27FC236}">
                <a16:creationId xmlns:a16="http://schemas.microsoft.com/office/drawing/2014/main" id="{22D617B5-F2E7-0C3D-0F04-835C28DAB345}"/>
              </a:ext>
            </a:extLst>
          </p:cNvPr>
          <p:cNvPicPr>
            <a:picLocks noChangeAspect="1"/>
          </p:cNvPicPr>
          <p:nvPr/>
        </p:nvPicPr>
        <p:blipFill>
          <a:blip r:embed="rId8"/>
          <a:stretch>
            <a:fillRect/>
          </a:stretch>
        </p:blipFill>
        <p:spPr>
          <a:xfrm>
            <a:off x="11127243" y="5279924"/>
            <a:ext cx="987898" cy="987898"/>
          </a:xfrm>
          <a:prstGeom prst="rect">
            <a:avLst/>
          </a:prstGeom>
        </p:spPr>
      </p:pic>
      <p:pic>
        <p:nvPicPr>
          <p:cNvPr id="3" name="Picture 2" descr="A hand holding a group of people&#10;&#10;Description automatically generated">
            <a:extLst>
              <a:ext uri="{FF2B5EF4-FFF2-40B4-BE49-F238E27FC236}">
                <a16:creationId xmlns:a16="http://schemas.microsoft.com/office/drawing/2014/main" id="{5302618C-342B-D93A-8BE5-1A02332FE67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062712" y="6490362"/>
            <a:ext cx="1049255" cy="1049255"/>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4" name="office"/>
          <p:cNvSpPr txBox="1"/>
          <p:nvPr/>
        </p:nvSpPr>
        <p:spPr>
          <a:xfrm>
            <a:off x="2710630" y="3993661"/>
            <a:ext cx="217687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wreath</a:t>
            </a:r>
            <a:endParaRPr dirty="0">
              <a:latin typeface="Gill Sans MT" panose="020B0502020104020203" pitchFamily="34" charset="77"/>
            </a:endParaRPr>
          </a:p>
        </p:txBody>
      </p:sp>
      <p:sp>
        <p:nvSpPr>
          <p:cNvPr id="135" name="spare"/>
          <p:cNvSpPr txBox="1"/>
          <p:nvPr/>
        </p:nvSpPr>
        <p:spPr>
          <a:xfrm>
            <a:off x="3090508" y="4824209"/>
            <a:ext cx="157575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carol</a:t>
            </a:r>
            <a:endParaRPr b="1" dirty="0">
              <a:latin typeface="Gill Sans MT" panose="020B0502020104020203" pitchFamily="34" charset="77"/>
              <a:sym typeface="American Typewriter"/>
            </a:endParaRPr>
          </a:p>
        </p:txBody>
      </p:sp>
      <p:sp>
        <p:nvSpPr>
          <p:cNvPr id="136" name="chipped"/>
          <p:cNvSpPr txBox="1"/>
          <p:nvPr/>
        </p:nvSpPr>
        <p:spPr>
          <a:xfrm>
            <a:off x="2917422" y="5769060"/>
            <a:ext cx="176330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sleigh</a:t>
            </a:r>
            <a:endParaRPr dirty="0">
              <a:latin typeface="Gill Sans MT" panose="020B0502020104020203" pitchFamily="34" charset="77"/>
            </a:endParaRPr>
          </a:p>
        </p:txBody>
      </p:sp>
      <p:sp>
        <p:nvSpPr>
          <p:cNvPr id="137" name="lift"/>
          <p:cNvSpPr txBox="1"/>
          <p:nvPr/>
        </p:nvSpPr>
        <p:spPr>
          <a:xfrm>
            <a:off x="2575180" y="6639612"/>
            <a:ext cx="244778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pudding</a:t>
            </a:r>
            <a:endParaRPr dirty="0">
              <a:latin typeface="Gill Sans MT" panose="020B0502020104020203" pitchFamily="34" charset="77"/>
            </a:endParaRPr>
          </a:p>
        </p:txBody>
      </p:sp>
      <p:sp>
        <p:nvSpPr>
          <p:cNvPr id="138" name="mutter"/>
          <p:cNvSpPr txBox="1"/>
          <p:nvPr/>
        </p:nvSpPr>
        <p:spPr>
          <a:xfrm>
            <a:off x="8645948" y="3941031"/>
            <a:ext cx="111569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eve</a:t>
            </a:r>
            <a:endParaRPr b="1" dirty="0">
              <a:latin typeface="Gill Sans MT" panose="020B0502020104020203" pitchFamily="34" charset="77"/>
              <a:sym typeface="American Typewriter"/>
            </a:endParaRPr>
          </a:p>
        </p:txBody>
      </p:sp>
      <p:sp>
        <p:nvSpPr>
          <p:cNvPr id="139" name="unveil"/>
          <p:cNvSpPr txBox="1"/>
          <p:nvPr/>
        </p:nvSpPr>
        <p:spPr>
          <a:xfrm>
            <a:off x="8464831" y="5755144"/>
            <a:ext cx="147797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shop</a:t>
            </a:r>
            <a:endParaRPr dirty="0">
              <a:latin typeface="Gill Sans MT" panose="020B0502020104020203" pitchFamily="34" charset="77"/>
              <a:sym typeface="American Typewriter"/>
            </a:endParaRPr>
          </a:p>
        </p:txBody>
      </p:sp>
      <p:sp>
        <p:nvSpPr>
          <p:cNvPr id="140" name="tolerate"/>
          <p:cNvSpPr txBox="1"/>
          <p:nvPr/>
        </p:nvSpPr>
        <p:spPr>
          <a:xfrm>
            <a:off x="8143783" y="3084728"/>
            <a:ext cx="214481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charity</a:t>
            </a:r>
            <a:endParaRPr dirty="0">
              <a:latin typeface="Gill Sans MT" panose="020B0502020104020203" pitchFamily="34" charset="77"/>
            </a:endParaRPr>
          </a:p>
        </p:txBody>
      </p:sp>
      <p:sp>
        <p:nvSpPr>
          <p:cNvPr id="141" name="fixation"/>
          <p:cNvSpPr txBox="1"/>
          <p:nvPr/>
        </p:nvSpPr>
        <p:spPr>
          <a:xfrm>
            <a:off x="8028373" y="4824210"/>
            <a:ext cx="237565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reunion</a:t>
            </a:r>
            <a:endParaRPr dirty="0">
              <a:latin typeface="Gill Sans MT" panose="020B0502020104020203" pitchFamily="34" charset="77"/>
            </a:endParaRPr>
          </a:p>
        </p:txBody>
      </p:sp>
      <p:sp>
        <p:nvSpPr>
          <p:cNvPr id="142" name="rustle"/>
          <p:cNvSpPr txBox="1"/>
          <p:nvPr/>
        </p:nvSpPr>
        <p:spPr>
          <a:xfrm>
            <a:off x="8183058" y="6620562"/>
            <a:ext cx="206627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belong</a:t>
            </a:r>
            <a:endParaRPr b="1" dirty="0">
              <a:latin typeface="Gill Sans MT" panose="020B0502020104020203" pitchFamily="34" charset="77"/>
              <a:sym typeface="American Typewriter"/>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 name="office">
            <a:extLst>
              <a:ext uri="{FF2B5EF4-FFF2-40B4-BE49-F238E27FC236}">
                <a16:creationId xmlns:a16="http://schemas.microsoft.com/office/drawing/2014/main" id="{60D79719-F7AD-E349-8411-400B6789BA1E}"/>
              </a:ext>
            </a:extLst>
          </p:cNvPr>
          <p:cNvSpPr txBox="1"/>
          <p:nvPr/>
        </p:nvSpPr>
        <p:spPr>
          <a:xfrm>
            <a:off x="3310331" y="3080135"/>
            <a:ext cx="98584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pie</a:t>
            </a:r>
            <a:endParaRPr dirty="0">
              <a:latin typeface="Gill Sans MT" panose="020B0502020104020203" pitchFamily="34" charset="77"/>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2046372" y="18678"/>
            <a:ext cx="3775072"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pie</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410658" y="5643529"/>
            <a:ext cx="10244333"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wreath</a:t>
            </a:r>
            <a:endParaRPr sz="28700" dirty="0">
              <a:latin typeface="Gill Sans MT" panose="020B0502020104020203" pitchFamily="34" charset="77"/>
            </a:endParaRPr>
          </a:p>
        </p:txBody>
      </p:sp>
      <p:pic>
        <p:nvPicPr>
          <p:cNvPr id="2" name="Picture 1">
            <a:extLst>
              <a:ext uri="{FF2B5EF4-FFF2-40B4-BE49-F238E27FC236}">
                <a16:creationId xmlns:a16="http://schemas.microsoft.com/office/drawing/2014/main" id="{EF703072-6C2A-EBBB-89DD-5372758FB4DC}"/>
              </a:ext>
            </a:extLst>
          </p:cNvPr>
          <p:cNvPicPr>
            <a:picLocks noChangeAspect="1"/>
          </p:cNvPicPr>
          <p:nvPr/>
        </p:nvPicPr>
        <p:blipFill>
          <a:blip r:embed="rId4"/>
          <a:stretch>
            <a:fillRect/>
          </a:stretch>
        </p:blipFill>
        <p:spPr>
          <a:xfrm>
            <a:off x="7381215" y="602862"/>
            <a:ext cx="3251200" cy="3251200"/>
          </a:xfrm>
          <a:prstGeom prst="rect">
            <a:avLst/>
          </a:prstGeom>
        </p:spPr>
      </p:pic>
      <p:pic>
        <p:nvPicPr>
          <p:cNvPr id="4" name="Picture 3">
            <a:extLst>
              <a:ext uri="{FF2B5EF4-FFF2-40B4-BE49-F238E27FC236}">
                <a16:creationId xmlns:a16="http://schemas.microsoft.com/office/drawing/2014/main" id="{E4982C5F-FD8F-509D-A23B-590046BD7ACF}"/>
              </a:ext>
            </a:extLst>
          </p:cNvPr>
          <p:cNvPicPr>
            <a:picLocks noChangeAspect="1"/>
          </p:cNvPicPr>
          <p:nvPr/>
        </p:nvPicPr>
        <p:blipFill>
          <a:blip r:embed="rId5"/>
          <a:stretch>
            <a:fillRect/>
          </a:stretch>
        </p:blipFill>
        <p:spPr>
          <a:xfrm>
            <a:off x="243632" y="5724319"/>
            <a:ext cx="3251200" cy="3251200"/>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08911" y="5189040"/>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236844" y="208525"/>
            <a:ext cx="6328656"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carol</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147158" y="4953242"/>
            <a:ext cx="1041922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sleigh</a:t>
            </a:r>
            <a:endParaRPr sz="16600" dirty="0">
              <a:latin typeface="Gill Sans MT" panose="020B0502020104020203" pitchFamily="34" charset="77"/>
            </a:endParaRPr>
          </a:p>
        </p:txBody>
      </p:sp>
      <p:pic>
        <p:nvPicPr>
          <p:cNvPr id="2" name="Picture 1">
            <a:extLst>
              <a:ext uri="{FF2B5EF4-FFF2-40B4-BE49-F238E27FC236}">
                <a16:creationId xmlns:a16="http://schemas.microsoft.com/office/drawing/2014/main" id="{3640B38E-4E3D-1C87-30F8-6D1650B3CF00}"/>
              </a:ext>
            </a:extLst>
          </p:cNvPr>
          <p:cNvPicPr>
            <a:picLocks noChangeAspect="1"/>
          </p:cNvPicPr>
          <p:nvPr/>
        </p:nvPicPr>
        <p:blipFill>
          <a:blip r:embed="rId4"/>
          <a:stretch>
            <a:fillRect/>
          </a:stretch>
        </p:blipFill>
        <p:spPr>
          <a:xfrm>
            <a:off x="8121885" y="473186"/>
            <a:ext cx="3251200" cy="3251200"/>
          </a:xfrm>
          <a:prstGeom prst="rect">
            <a:avLst/>
          </a:prstGeom>
        </p:spPr>
      </p:pic>
      <p:pic>
        <p:nvPicPr>
          <p:cNvPr id="4" name="Picture 3">
            <a:extLst>
              <a:ext uri="{FF2B5EF4-FFF2-40B4-BE49-F238E27FC236}">
                <a16:creationId xmlns:a16="http://schemas.microsoft.com/office/drawing/2014/main" id="{C885600F-DDEB-D5CA-6810-18B19E8284BC}"/>
              </a:ext>
            </a:extLst>
          </p:cNvPr>
          <p:cNvPicPr>
            <a:picLocks noChangeAspect="1"/>
          </p:cNvPicPr>
          <p:nvPr/>
        </p:nvPicPr>
        <p:blipFill>
          <a:blip r:embed="rId5"/>
          <a:stretch>
            <a:fillRect/>
          </a:stretch>
        </p:blipFill>
        <p:spPr>
          <a:xfrm>
            <a:off x="905237" y="5458789"/>
            <a:ext cx="3251200" cy="3251200"/>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44437" y="-603206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788935" y="424688"/>
            <a:ext cx="8181727"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pudding</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624473" y="5581065"/>
            <a:ext cx="12346080"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charity</a:t>
            </a:r>
            <a:endParaRPr sz="23900" dirty="0">
              <a:latin typeface="Gill Sans MT" panose="020B0502020104020203" pitchFamily="34" charset="77"/>
            </a:endParaRPr>
          </a:p>
        </p:txBody>
      </p:sp>
      <p:pic>
        <p:nvPicPr>
          <p:cNvPr id="2" name="Picture 1">
            <a:extLst>
              <a:ext uri="{FF2B5EF4-FFF2-40B4-BE49-F238E27FC236}">
                <a16:creationId xmlns:a16="http://schemas.microsoft.com/office/drawing/2014/main" id="{CFA97450-6BEA-316F-4031-B20E36F45E4B}"/>
              </a:ext>
            </a:extLst>
          </p:cNvPr>
          <p:cNvPicPr>
            <a:picLocks noChangeAspect="1"/>
          </p:cNvPicPr>
          <p:nvPr/>
        </p:nvPicPr>
        <p:blipFill>
          <a:blip r:embed="rId4"/>
          <a:stretch>
            <a:fillRect/>
          </a:stretch>
        </p:blipFill>
        <p:spPr>
          <a:xfrm>
            <a:off x="9172094" y="602862"/>
            <a:ext cx="3251200" cy="3251200"/>
          </a:xfrm>
          <a:prstGeom prst="rect">
            <a:avLst/>
          </a:prstGeom>
        </p:spPr>
      </p:pic>
      <p:pic>
        <p:nvPicPr>
          <p:cNvPr id="5" name="Picture 4" descr="A hand holding a group of people&#10;&#10;Description automatically generated">
            <a:extLst>
              <a:ext uri="{FF2B5EF4-FFF2-40B4-BE49-F238E27FC236}">
                <a16:creationId xmlns:a16="http://schemas.microsoft.com/office/drawing/2014/main" id="{664FFAE3-8C9B-E543-2B94-203DC5A363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751" y="5679833"/>
            <a:ext cx="3340171" cy="3340171"/>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2233713" y="42942"/>
            <a:ext cx="4381008"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eve</a:t>
            </a:r>
            <a:endParaRPr sz="72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738558" y="5551395"/>
            <a:ext cx="9855034"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reunion</a:t>
            </a:r>
            <a:endParaRPr sz="13800" dirty="0">
              <a:latin typeface="Gill Sans MT" panose="020B0502020104020203" pitchFamily="34" charset="77"/>
            </a:endParaRPr>
          </a:p>
        </p:txBody>
      </p:sp>
      <p:pic>
        <p:nvPicPr>
          <p:cNvPr id="2" name="Picture 1">
            <a:extLst>
              <a:ext uri="{FF2B5EF4-FFF2-40B4-BE49-F238E27FC236}">
                <a16:creationId xmlns:a16="http://schemas.microsoft.com/office/drawing/2014/main" id="{71C050B8-2BDF-2F47-8D43-43B1D2C6CF9F}"/>
              </a:ext>
            </a:extLst>
          </p:cNvPr>
          <p:cNvPicPr>
            <a:picLocks noChangeAspect="1"/>
          </p:cNvPicPr>
          <p:nvPr/>
        </p:nvPicPr>
        <p:blipFill>
          <a:blip r:embed="rId4"/>
          <a:stretch>
            <a:fillRect/>
          </a:stretch>
        </p:blipFill>
        <p:spPr>
          <a:xfrm>
            <a:off x="7734395" y="539893"/>
            <a:ext cx="3251200" cy="3251200"/>
          </a:xfrm>
          <a:prstGeom prst="rect">
            <a:avLst/>
          </a:prstGeom>
        </p:spPr>
      </p:pic>
      <p:pic>
        <p:nvPicPr>
          <p:cNvPr id="5" name="Picture 4">
            <a:extLst>
              <a:ext uri="{FF2B5EF4-FFF2-40B4-BE49-F238E27FC236}">
                <a16:creationId xmlns:a16="http://schemas.microsoft.com/office/drawing/2014/main" id="{C7FD9727-A07A-D61F-A829-AFD508A25C41}"/>
              </a:ext>
            </a:extLst>
          </p:cNvPr>
          <p:cNvPicPr>
            <a:picLocks noChangeAspect="1"/>
          </p:cNvPicPr>
          <p:nvPr/>
        </p:nvPicPr>
        <p:blipFill>
          <a:blip r:embed="rId5"/>
          <a:stretch>
            <a:fillRect/>
          </a:stretch>
        </p:blipFill>
        <p:spPr>
          <a:xfrm>
            <a:off x="495245" y="5722170"/>
            <a:ext cx="3251200" cy="3251200"/>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474276" y="61216"/>
            <a:ext cx="11999897"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shop</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098827" y="5158882"/>
            <a:ext cx="10288591"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belong</a:t>
            </a:r>
            <a:endParaRPr sz="9600" dirty="0">
              <a:latin typeface="Gill Sans MT" panose="020B0502020104020203" pitchFamily="34" charset="77"/>
            </a:endParaRPr>
          </a:p>
        </p:txBody>
      </p:sp>
      <p:pic>
        <p:nvPicPr>
          <p:cNvPr id="2" name="Picture 1">
            <a:extLst>
              <a:ext uri="{FF2B5EF4-FFF2-40B4-BE49-F238E27FC236}">
                <a16:creationId xmlns:a16="http://schemas.microsoft.com/office/drawing/2014/main" id="{610A9C02-1C71-C6DE-3145-12A88A876C0C}"/>
              </a:ext>
            </a:extLst>
          </p:cNvPr>
          <p:cNvPicPr>
            <a:picLocks noChangeAspect="1"/>
          </p:cNvPicPr>
          <p:nvPr/>
        </p:nvPicPr>
        <p:blipFill>
          <a:blip r:embed="rId4"/>
          <a:stretch>
            <a:fillRect/>
          </a:stretch>
        </p:blipFill>
        <p:spPr>
          <a:xfrm>
            <a:off x="8166015" y="525687"/>
            <a:ext cx="3251200" cy="3251200"/>
          </a:xfrm>
          <a:prstGeom prst="rect">
            <a:avLst/>
          </a:prstGeom>
        </p:spPr>
      </p:pic>
      <p:pic>
        <p:nvPicPr>
          <p:cNvPr id="4" name="Picture 3">
            <a:extLst>
              <a:ext uri="{FF2B5EF4-FFF2-40B4-BE49-F238E27FC236}">
                <a16:creationId xmlns:a16="http://schemas.microsoft.com/office/drawing/2014/main" id="{546ADF6A-0D58-8A51-58EF-705441AF110D}"/>
              </a:ext>
            </a:extLst>
          </p:cNvPr>
          <p:cNvPicPr>
            <a:picLocks noChangeAspect="1"/>
          </p:cNvPicPr>
          <p:nvPr/>
        </p:nvPicPr>
        <p:blipFill>
          <a:blip r:embed="rId5"/>
          <a:stretch>
            <a:fillRect/>
          </a:stretch>
        </p:blipFill>
        <p:spPr>
          <a:xfrm>
            <a:off x="617382" y="6207053"/>
            <a:ext cx="2447740" cy="2447740"/>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4" y="1481621"/>
            <a:ext cx="10875989" cy="22262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Font Variation</a:t>
            </a:r>
            <a:endParaRPr sz="239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4" y="3607454"/>
            <a:ext cx="10875989"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display slips contain the same words, but have a more regular font, which have a more regular formation of ‘a’ and ‘g’. Futura is the name of the font.</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132072441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9115793" y="1930963"/>
            <a:ext cx="8385165" cy="471924"/>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FFFFFF"/>
                </a:solidFill>
                <a:effectLst/>
                <a:uFillTx/>
                <a:latin typeface="+mn-lt"/>
                <a:ea typeface="+mn-ea"/>
                <a:cs typeface="+mn-cs"/>
                <a:sym typeface="Helvetica Light"/>
              </a:rPr>
              <a:t>night</a:t>
            </a: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2201851" y="65226"/>
            <a:ext cx="4398641"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ea typeface="Ayuthaya" pitchFamily="2" charset="-34"/>
                <a:cs typeface="Futura Medium" panose="020B0602020204020303" pitchFamily="34" charset="-79"/>
              </a:rPr>
              <a:t>pie</a:t>
            </a:r>
            <a:endParaRPr sz="13800" dirty="0">
              <a:latin typeface="Futura Medium" panose="020B0602020204020303" pitchFamily="34" charset="-79"/>
              <a:ea typeface="Ayuthaya" pitchFamily="2" charset="-34"/>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410658" y="6045011"/>
            <a:ext cx="10244333"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Futura Medium" panose="020B0602020204020303" pitchFamily="34" charset="-79"/>
                <a:cs typeface="Futura Medium" panose="020B0602020204020303" pitchFamily="34" charset="-79"/>
              </a:rPr>
              <a:t>wreath</a:t>
            </a:r>
            <a:endParaRPr sz="28700" dirty="0">
              <a:latin typeface="Futura Medium" panose="020B0602020204020303" pitchFamily="34" charset="-79"/>
              <a:cs typeface="Futura Medium" panose="020B0602020204020303" pitchFamily="34" charset="-79"/>
            </a:endParaRPr>
          </a:p>
        </p:txBody>
      </p:sp>
      <p:pic>
        <p:nvPicPr>
          <p:cNvPr id="2" name="Picture 1">
            <a:extLst>
              <a:ext uri="{FF2B5EF4-FFF2-40B4-BE49-F238E27FC236}">
                <a16:creationId xmlns:a16="http://schemas.microsoft.com/office/drawing/2014/main" id="{EC632A54-AA8E-488D-520A-0C548DB219CD}"/>
              </a:ext>
            </a:extLst>
          </p:cNvPr>
          <p:cNvPicPr>
            <a:picLocks noChangeAspect="1"/>
          </p:cNvPicPr>
          <p:nvPr/>
        </p:nvPicPr>
        <p:blipFill>
          <a:blip r:embed="rId4"/>
          <a:stretch>
            <a:fillRect/>
          </a:stretch>
        </p:blipFill>
        <p:spPr>
          <a:xfrm>
            <a:off x="7374729" y="602862"/>
            <a:ext cx="3251200" cy="3251200"/>
          </a:xfrm>
          <a:prstGeom prst="rect">
            <a:avLst/>
          </a:prstGeom>
        </p:spPr>
      </p:pic>
      <p:pic>
        <p:nvPicPr>
          <p:cNvPr id="4" name="Picture 3">
            <a:extLst>
              <a:ext uri="{FF2B5EF4-FFF2-40B4-BE49-F238E27FC236}">
                <a16:creationId xmlns:a16="http://schemas.microsoft.com/office/drawing/2014/main" id="{00082291-4A80-F18B-4C04-0654C24CA6B7}"/>
              </a:ext>
            </a:extLst>
          </p:cNvPr>
          <p:cNvPicPr>
            <a:picLocks noChangeAspect="1"/>
          </p:cNvPicPr>
          <p:nvPr/>
        </p:nvPicPr>
        <p:blipFill>
          <a:blip r:embed="rId5"/>
          <a:stretch>
            <a:fillRect/>
          </a:stretch>
        </p:blipFill>
        <p:spPr>
          <a:xfrm>
            <a:off x="410511" y="5681203"/>
            <a:ext cx="3251200" cy="3251200"/>
          </a:xfrm>
          <a:prstGeom prst="rect">
            <a:avLst/>
          </a:prstGeom>
        </p:spPr>
      </p:pic>
    </p:spTree>
    <p:extLst>
      <p:ext uri="{BB962C8B-B14F-4D97-AF65-F5344CB8AC3E}">
        <p14:creationId xmlns:p14="http://schemas.microsoft.com/office/powerpoint/2010/main" val="352936899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08911" y="5189040"/>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513269" y="639133"/>
            <a:ext cx="5972789"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Futura Medium" panose="020B0602020204020303" pitchFamily="34" charset="-79"/>
                <a:cs typeface="Futura Medium" panose="020B0602020204020303" pitchFamily="34" charset="-79"/>
              </a:rPr>
              <a:t>carol</a:t>
            </a:r>
            <a:endParaRPr sz="287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412792" y="5529468"/>
            <a:ext cx="10419220"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Futura Medium" panose="020B0602020204020303" pitchFamily="34" charset="-79"/>
                <a:cs typeface="Futura Medium" panose="020B0602020204020303" pitchFamily="34" charset="-79"/>
              </a:rPr>
              <a:t>sleigh</a:t>
            </a:r>
            <a:endParaRPr sz="19900" dirty="0">
              <a:latin typeface="Futura Medium" panose="020B0602020204020303" pitchFamily="34" charset="-79"/>
              <a:cs typeface="Futura Medium" panose="020B0602020204020303" pitchFamily="34" charset="-79"/>
            </a:endParaRPr>
          </a:p>
        </p:txBody>
      </p:sp>
      <p:pic>
        <p:nvPicPr>
          <p:cNvPr id="2" name="Picture 1">
            <a:extLst>
              <a:ext uri="{FF2B5EF4-FFF2-40B4-BE49-F238E27FC236}">
                <a16:creationId xmlns:a16="http://schemas.microsoft.com/office/drawing/2014/main" id="{B52715DE-F39E-5CF8-2EE1-0B9A94899F5A}"/>
              </a:ext>
            </a:extLst>
          </p:cNvPr>
          <p:cNvPicPr>
            <a:picLocks noChangeAspect="1"/>
          </p:cNvPicPr>
          <p:nvPr/>
        </p:nvPicPr>
        <p:blipFill>
          <a:blip r:embed="rId4"/>
          <a:stretch>
            <a:fillRect/>
          </a:stretch>
        </p:blipFill>
        <p:spPr>
          <a:xfrm>
            <a:off x="8450528" y="473392"/>
            <a:ext cx="3251200" cy="3251200"/>
          </a:xfrm>
          <a:prstGeom prst="rect">
            <a:avLst/>
          </a:prstGeom>
        </p:spPr>
      </p:pic>
      <p:pic>
        <p:nvPicPr>
          <p:cNvPr id="4" name="Picture 3">
            <a:extLst>
              <a:ext uri="{FF2B5EF4-FFF2-40B4-BE49-F238E27FC236}">
                <a16:creationId xmlns:a16="http://schemas.microsoft.com/office/drawing/2014/main" id="{34F0133A-5606-E043-EA1A-356ABC94837E}"/>
              </a:ext>
            </a:extLst>
          </p:cNvPr>
          <p:cNvPicPr>
            <a:picLocks noChangeAspect="1"/>
          </p:cNvPicPr>
          <p:nvPr/>
        </p:nvPicPr>
        <p:blipFill>
          <a:blip r:embed="rId5"/>
          <a:stretch>
            <a:fillRect/>
          </a:stretch>
        </p:blipFill>
        <p:spPr>
          <a:xfrm>
            <a:off x="485932" y="5450949"/>
            <a:ext cx="3251200" cy="3251200"/>
          </a:xfrm>
          <a:prstGeom prst="rect">
            <a:avLst/>
          </a:prstGeom>
        </p:spPr>
      </p:pic>
    </p:spTree>
    <p:extLst>
      <p:ext uri="{BB962C8B-B14F-4D97-AF65-F5344CB8AC3E}">
        <p14:creationId xmlns:p14="http://schemas.microsoft.com/office/powerpoint/2010/main" val="417310495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44437" y="-603206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034246" y="710083"/>
            <a:ext cx="8063105"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Futura Medium" panose="020B0602020204020303" pitchFamily="34" charset="-79"/>
                <a:cs typeface="Futura Medium" panose="020B0602020204020303" pitchFamily="34" charset="-79"/>
              </a:rPr>
              <a:t>pudding</a:t>
            </a:r>
            <a:endParaRPr sz="239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650190" y="5712197"/>
            <a:ext cx="12346080"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Futura Medium" panose="020B0602020204020303" pitchFamily="34" charset="-79"/>
                <a:cs typeface="Futura Medium" panose="020B0602020204020303" pitchFamily="34" charset="-79"/>
              </a:rPr>
              <a:t>charity</a:t>
            </a:r>
            <a:endParaRPr sz="23900" dirty="0">
              <a:latin typeface="Futura Medium" panose="020B0602020204020303" pitchFamily="34" charset="-79"/>
              <a:cs typeface="Futura Medium" panose="020B0602020204020303" pitchFamily="34" charset="-79"/>
            </a:endParaRPr>
          </a:p>
        </p:txBody>
      </p:sp>
      <p:pic>
        <p:nvPicPr>
          <p:cNvPr id="4" name="Picture 3">
            <a:extLst>
              <a:ext uri="{FF2B5EF4-FFF2-40B4-BE49-F238E27FC236}">
                <a16:creationId xmlns:a16="http://schemas.microsoft.com/office/drawing/2014/main" id="{6997DE88-326D-CC4F-E2E8-65450713E9A0}"/>
              </a:ext>
            </a:extLst>
          </p:cNvPr>
          <p:cNvPicPr>
            <a:picLocks noChangeAspect="1"/>
          </p:cNvPicPr>
          <p:nvPr/>
        </p:nvPicPr>
        <p:blipFill>
          <a:blip r:embed="rId4"/>
          <a:stretch>
            <a:fillRect/>
          </a:stretch>
        </p:blipFill>
        <p:spPr>
          <a:xfrm>
            <a:off x="9087049" y="602862"/>
            <a:ext cx="3251200" cy="3251200"/>
          </a:xfrm>
          <a:prstGeom prst="rect">
            <a:avLst/>
          </a:prstGeom>
        </p:spPr>
      </p:pic>
      <p:pic>
        <p:nvPicPr>
          <p:cNvPr id="5" name="Picture 4" descr="A hand holding a group of people&#10;&#10;Description automatically generated">
            <a:extLst>
              <a:ext uri="{FF2B5EF4-FFF2-40B4-BE49-F238E27FC236}">
                <a16:creationId xmlns:a16="http://schemas.microsoft.com/office/drawing/2014/main" id="{7A6D167C-B60B-8539-1180-51843F9225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903" y="5624597"/>
            <a:ext cx="3340171" cy="3340171"/>
          </a:xfrm>
          <a:prstGeom prst="rect">
            <a:avLst/>
          </a:prstGeom>
        </p:spPr>
      </p:pic>
    </p:spTree>
    <p:extLst>
      <p:ext uri="{BB962C8B-B14F-4D97-AF65-F5344CB8AC3E}">
        <p14:creationId xmlns:p14="http://schemas.microsoft.com/office/powerpoint/2010/main" val="28077571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6067813" y="2274766"/>
            <a:ext cx="98584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pie	</a:t>
            </a:r>
            <a:endParaRPr b="1" dirty="0">
              <a:latin typeface="Gill Sans MT" panose="020B0502020104020203" pitchFamily="34" charset="77"/>
              <a:sym typeface="American Typewriter"/>
            </a:endParaRPr>
          </a:p>
        </p:txBody>
      </p:sp>
      <p:sp>
        <p:nvSpPr>
          <p:cNvPr id="134" name="office"/>
          <p:cNvSpPr txBox="1"/>
          <p:nvPr/>
        </p:nvSpPr>
        <p:spPr>
          <a:xfrm>
            <a:off x="5472336" y="3183419"/>
            <a:ext cx="217687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wreath</a:t>
            </a:r>
            <a:endParaRPr dirty="0">
              <a:latin typeface="Gill Sans MT" panose="020B0502020104020203" pitchFamily="34" charset="77"/>
            </a:endParaRPr>
          </a:p>
        </p:txBody>
      </p:sp>
      <p:sp>
        <p:nvSpPr>
          <p:cNvPr id="135" name="spare"/>
          <p:cNvSpPr txBox="1"/>
          <p:nvPr/>
        </p:nvSpPr>
        <p:spPr>
          <a:xfrm>
            <a:off x="5772888" y="4033018"/>
            <a:ext cx="157575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carol</a:t>
            </a:r>
            <a:endParaRPr b="1" dirty="0">
              <a:latin typeface="Gill Sans MT" panose="020B0502020104020203" pitchFamily="34" charset="77"/>
              <a:sym typeface="American Typewriter"/>
            </a:endParaRPr>
          </a:p>
        </p:txBody>
      </p:sp>
      <p:sp>
        <p:nvSpPr>
          <p:cNvPr id="136" name="chipped"/>
          <p:cNvSpPr txBox="1"/>
          <p:nvPr/>
        </p:nvSpPr>
        <p:spPr>
          <a:xfrm>
            <a:off x="5679127" y="4958818"/>
            <a:ext cx="176330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sleigh</a:t>
            </a:r>
            <a:endParaRPr dirty="0">
              <a:latin typeface="Gill Sans MT" panose="020B0502020104020203" pitchFamily="34" charset="77"/>
            </a:endParaRPr>
          </a:p>
        </p:txBody>
      </p:sp>
      <p:sp>
        <p:nvSpPr>
          <p:cNvPr id="137" name="lift"/>
          <p:cNvSpPr txBox="1"/>
          <p:nvPr/>
        </p:nvSpPr>
        <p:spPr>
          <a:xfrm>
            <a:off x="5336881" y="5829370"/>
            <a:ext cx="244778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pudding</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564188" y="45982"/>
            <a:ext cx="10143937"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eve</a:t>
            </a:r>
            <a:endParaRPr sz="54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224949" y="5970792"/>
            <a:ext cx="10944213"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Futura Medium" panose="020B0602020204020303" pitchFamily="34" charset="-79"/>
                <a:cs typeface="Futura Medium" panose="020B0602020204020303" pitchFamily="34" charset="-79"/>
              </a:rPr>
              <a:t>reunion</a:t>
            </a:r>
            <a:endParaRPr sz="19900" dirty="0">
              <a:latin typeface="Futura Medium" panose="020B0602020204020303" pitchFamily="34" charset="-79"/>
              <a:cs typeface="Futura Medium" panose="020B0602020204020303" pitchFamily="34" charset="-79"/>
            </a:endParaRPr>
          </a:p>
        </p:txBody>
      </p:sp>
      <p:pic>
        <p:nvPicPr>
          <p:cNvPr id="4" name="Picture 3">
            <a:extLst>
              <a:ext uri="{FF2B5EF4-FFF2-40B4-BE49-F238E27FC236}">
                <a16:creationId xmlns:a16="http://schemas.microsoft.com/office/drawing/2014/main" id="{43EFCB75-C1FC-16A1-4B31-4146A16A71D8}"/>
              </a:ext>
            </a:extLst>
          </p:cNvPr>
          <p:cNvPicPr>
            <a:picLocks noChangeAspect="1"/>
          </p:cNvPicPr>
          <p:nvPr/>
        </p:nvPicPr>
        <p:blipFill>
          <a:blip r:embed="rId4"/>
          <a:stretch>
            <a:fillRect/>
          </a:stretch>
        </p:blipFill>
        <p:spPr>
          <a:xfrm>
            <a:off x="7954149" y="585910"/>
            <a:ext cx="3251200" cy="3251200"/>
          </a:xfrm>
          <a:prstGeom prst="rect">
            <a:avLst/>
          </a:prstGeom>
        </p:spPr>
      </p:pic>
      <p:pic>
        <p:nvPicPr>
          <p:cNvPr id="5" name="Picture 4">
            <a:extLst>
              <a:ext uri="{FF2B5EF4-FFF2-40B4-BE49-F238E27FC236}">
                <a16:creationId xmlns:a16="http://schemas.microsoft.com/office/drawing/2014/main" id="{CD317F7E-C488-B357-2FC8-C6213D040929}"/>
              </a:ext>
            </a:extLst>
          </p:cNvPr>
          <p:cNvPicPr>
            <a:picLocks noChangeAspect="1"/>
          </p:cNvPicPr>
          <p:nvPr/>
        </p:nvPicPr>
        <p:blipFill>
          <a:blip r:embed="rId5"/>
          <a:stretch>
            <a:fillRect/>
          </a:stretch>
        </p:blipFill>
        <p:spPr>
          <a:xfrm>
            <a:off x="438359" y="5718388"/>
            <a:ext cx="3251200" cy="3251200"/>
          </a:xfrm>
          <a:prstGeom prst="rect">
            <a:avLst/>
          </a:prstGeom>
        </p:spPr>
      </p:pic>
    </p:spTree>
    <p:extLst>
      <p:ext uri="{BB962C8B-B14F-4D97-AF65-F5344CB8AC3E}">
        <p14:creationId xmlns:p14="http://schemas.microsoft.com/office/powerpoint/2010/main" val="377708898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334254" y="237292"/>
            <a:ext cx="11999897"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shop</a:t>
            </a:r>
            <a:endParaRPr sz="287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339096" y="5536604"/>
            <a:ext cx="10288591"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Futura Medium" panose="020B0602020204020303" pitchFamily="34" charset="-79"/>
                <a:cs typeface="Futura Medium" panose="020B0602020204020303" pitchFamily="34" charset="-79"/>
              </a:rPr>
              <a:t>belong</a:t>
            </a:r>
            <a:endParaRPr sz="13800" dirty="0">
              <a:latin typeface="Futura Medium" panose="020B0602020204020303" pitchFamily="34" charset="-79"/>
              <a:cs typeface="Futura Medium" panose="020B0602020204020303" pitchFamily="34" charset="-79"/>
            </a:endParaRPr>
          </a:p>
        </p:txBody>
      </p:sp>
      <p:pic>
        <p:nvPicPr>
          <p:cNvPr id="2" name="Picture 1">
            <a:extLst>
              <a:ext uri="{FF2B5EF4-FFF2-40B4-BE49-F238E27FC236}">
                <a16:creationId xmlns:a16="http://schemas.microsoft.com/office/drawing/2014/main" id="{F459CBDA-A1A1-F8BC-D26E-7AF0999BD5BF}"/>
              </a:ext>
            </a:extLst>
          </p:cNvPr>
          <p:cNvPicPr>
            <a:picLocks noChangeAspect="1"/>
          </p:cNvPicPr>
          <p:nvPr/>
        </p:nvPicPr>
        <p:blipFill>
          <a:blip r:embed="rId4"/>
          <a:stretch>
            <a:fillRect/>
          </a:stretch>
        </p:blipFill>
        <p:spPr>
          <a:xfrm>
            <a:off x="8339106" y="566743"/>
            <a:ext cx="3251200" cy="3251200"/>
          </a:xfrm>
          <a:prstGeom prst="rect">
            <a:avLst/>
          </a:prstGeom>
        </p:spPr>
      </p:pic>
      <p:pic>
        <p:nvPicPr>
          <p:cNvPr id="4" name="Picture 3">
            <a:extLst>
              <a:ext uri="{FF2B5EF4-FFF2-40B4-BE49-F238E27FC236}">
                <a16:creationId xmlns:a16="http://schemas.microsoft.com/office/drawing/2014/main" id="{43BF92B6-6B62-B440-246E-750FFBF470D4}"/>
              </a:ext>
            </a:extLst>
          </p:cNvPr>
          <p:cNvPicPr>
            <a:picLocks noChangeAspect="1"/>
          </p:cNvPicPr>
          <p:nvPr/>
        </p:nvPicPr>
        <p:blipFill>
          <a:blip r:embed="rId5"/>
          <a:stretch>
            <a:fillRect/>
          </a:stretch>
        </p:blipFill>
        <p:spPr>
          <a:xfrm>
            <a:off x="504708" y="5948854"/>
            <a:ext cx="2802129" cy="2802129"/>
          </a:xfrm>
          <a:prstGeom prst="rect">
            <a:avLst/>
          </a:prstGeom>
        </p:spPr>
      </p:pic>
    </p:spTree>
    <p:extLst>
      <p:ext uri="{BB962C8B-B14F-4D97-AF65-F5344CB8AC3E}">
        <p14:creationId xmlns:p14="http://schemas.microsoft.com/office/powerpoint/2010/main" val="206444175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6002978" y="3418118"/>
            <a:ext cx="111569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eve</a:t>
            </a:r>
            <a:endParaRPr b="1" dirty="0">
              <a:latin typeface="Gill Sans MT" panose="020B0502020104020203" pitchFamily="34" charset="77"/>
              <a:sym typeface="American Typewriter"/>
            </a:endParaRPr>
          </a:p>
        </p:txBody>
      </p:sp>
      <p:sp>
        <p:nvSpPr>
          <p:cNvPr id="140" name="tolerate"/>
          <p:cNvSpPr txBox="1"/>
          <p:nvPr/>
        </p:nvSpPr>
        <p:spPr>
          <a:xfrm>
            <a:off x="5488405" y="2522165"/>
            <a:ext cx="214481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charity</a:t>
            </a:r>
            <a:endParaRPr dirty="0">
              <a:latin typeface="Gill Sans MT" panose="020B0502020104020203" pitchFamily="34" charset="77"/>
            </a:endParaRPr>
          </a:p>
        </p:txBody>
      </p:sp>
      <p:sp>
        <p:nvSpPr>
          <p:cNvPr id="141" name="fixation"/>
          <p:cNvSpPr txBox="1"/>
          <p:nvPr/>
        </p:nvSpPr>
        <p:spPr>
          <a:xfrm>
            <a:off x="5373004" y="4280417"/>
            <a:ext cx="237565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reunion</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763508" y="5188117"/>
            <a:ext cx="147797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shop</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469372" y="5996646"/>
            <a:ext cx="206627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belong</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420045" y="1309202"/>
            <a:ext cx="117820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pie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414288" y="1645578"/>
            <a:ext cx="4616262"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5" name="The was a tear in Freddie’s new school jumper."/>
          <p:cNvSpPr txBox="1"/>
          <p:nvPr/>
        </p:nvSpPr>
        <p:spPr>
          <a:xfrm>
            <a:off x="0" y="6487554"/>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Chicken </a:t>
            </a:r>
            <a:r>
              <a:rPr lang="en-GB" sz="4000" b="1" dirty="0">
                <a:latin typeface="Gill Sans MT" panose="020B0502020104020203" pitchFamily="34" charset="77"/>
              </a:rPr>
              <a:t>pie</a:t>
            </a:r>
            <a:r>
              <a:rPr lang="en-GB" sz="4000" dirty="0">
                <a:latin typeface="Gill Sans MT" panose="020B0502020104020203" pitchFamily="34" charset="77"/>
              </a:rPr>
              <a:t> was on the school lunch menu.</a:t>
            </a: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pie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4" name="Table 2">
            <a:extLst>
              <a:ext uri="{FF2B5EF4-FFF2-40B4-BE49-F238E27FC236}">
                <a16:creationId xmlns:a16="http://schemas.microsoft.com/office/drawing/2014/main" id="{D63B5FE3-48DF-DACA-FE7C-1418E421E613}"/>
              </a:ext>
            </a:extLst>
          </p:cNvPr>
          <p:cNvGraphicFramePr>
            <a:graphicFrameLocks noGrp="1"/>
          </p:cNvGraphicFramePr>
          <p:nvPr>
            <p:extLst>
              <p:ext uri="{D42A27DB-BD31-4B8C-83A1-F6EECF244321}">
                <p14:modId xmlns:p14="http://schemas.microsoft.com/office/powerpoint/2010/main" val="433658563"/>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pastry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high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tart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why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warm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sp>
        <p:nvSpPr>
          <p:cNvPr id="5" name="TextBox 4">
            <a:extLst>
              <a:ext uri="{FF2B5EF4-FFF2-40B4-BE49-F238E27FC236}">
                <a16:creationId xmlns:a16="http://schemas.microsoft.com/office/drawing/2014/main" id="{83857ADC-3FE5-15AA-37E3-BB2130E0C18E}"/>
              </a:ext>
            </a:extLst>
          </p:cNvPr>
          <p:cNvSpPr txBox="1"/>
          <p:nvPr/>
        </p:nvSpPr>
        <p:spPr>
          <a:xfrm>
            <a:off x="901731" y="4117896"/>
            <a:ext cx="5784642"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kumimoji="0" lang="en-GB" sz="3600" b="0" i="0" u="none" strike="noStrike" cap="none" spc="0" normalizeH="0" baseline="0" dirty="0">
                <a:ln>
                  <a:noFill/>
                </a:ln>
                <a:solidFill>
                  <a:srgbClr val="000000"/>
                </a:solidFill>
                <a:effectLst/>
                <a:uFillTx/>
                <a:latin typeface="Gill Sans MT" panose="020B0502020104020203" pitchFamily="34" charset="77"/>
                <a:sym typeface="Helvetica Light"/>
              </a:rPr>
              <a:t>A pie consists of meat, vegetables, or fruit baked in pastry.</a:t>
            </a:r>
          </a:p>
        </p:txBody>
      </p:sp>
      <p:pic>
        <p:nvPicPr>
          <p:cNvPr id="2" name="Picture 1">
            <a:extLst>
              <a:ext uri="{FF2B5EF4-FFF2-40B4-BE49-F238E27FC236}">
                <a16:creationId xmlns:a16="http://schemas.microsoft.com/office/drawing/2014/main" id="{5D176824-B9CB-A872-BEAE-DFA6667A9EC0}"/>
              </a:ext>
            </a:extLst>
          </p:cNvPr>
          <p:cNvPicPr>
            <a:picLocks noChangeAspect="1"/>
          </p:cNvPicPr>
          <p:nvPr/>
        </p:nvPicPr>
        <p:blipFill>
          <a:blip r:embed="rId3"/>
          <a:stretch>
            <a:fillRect/>
          </a:stretch>
        </p:blipFill>
        <p:spPr>
          <a:xfrm>
            <a:off x="8005287" y="2845797"/>
            <a:ext cx="3251200" cy="3251200"/>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77058" y="1309202"/>
            <a:ext cx="2664192"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wreath</a:t>
            </a:r>
            <a:endParaRPr dirty="0">
              <a:latin typeface="Gill Sans MT" panose="020B0502020104020203" pitchFamily="34" charset="77"/>
            </a:endParaRPr>
          </a:p>
        </p:txBody>
      </p:sp>
      <p:sp>
        <p:nvSpPr>
          <p:cNvPr id="152" name="Definition:"/>
          <p:cNvSpPr txBox="1"/>
          <p:nvPr/>
        </p:nvSpPr>
        <p:spPr>
          <a:xfrm>
            <a:off x="2212466" y="3303841"/>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71120" y="4226884"/>
            <a:ext cx="7403467"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wreath is a circle of leaves which some people hang on the front door of their house at Christmas.</a:t>
            </a:r>
          </a:p>
        </p:txBody>
      </p:sp>
      <p:sp>
        <p:nvSpPr>
          <p:cNvPr id="155" name="The was a tear in Freddie’s new school jumper."/>
          <p:cNvSpPr txBox="1"/>
          <p:nvPr/>
        </p:nvSpPr>
        <p:spPr>
          <a:xfrm>
            <a:off x="0" y="6403929"/>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Mrs Carr hung a Christmas </a:t>
            </a:r>
            <a:r>
              <a:rPr lang="en-GB" sz="4000" b="1" dirty="0">
                <a:latin typeface="Gill Sans MT" panose="020B0502020104020203" pitchFamily="34" charset="77"/>
              </a:rPr>
              <a:t>wreath</a:t>
            </a:r>
            <a:r>
              <a:rPr lang="en-GB" sz="4000" dirty="0">
                <a:latin typeface="Gill Sans MT" panose="020B0502020104020203" pitchFamily="34" charset="77"/>
              </a:rPr>
              <a:t> on the classroom door.</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wreath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9E243FE5-981C-C8BE-24C7-A7E4A6D65449}"/>
              </a:ext>
            </a:extLst>
          </p:cNvPr>
          <p:cNvGraphicFramePr>
            <a:graphicFrameLocks noGrp="1"/>
          </p:cNvGraphicFramePr>
          <p:nvPr>
            <p:extLst>
              <p:ext uri="{D42A27DB-BD31-4B8C-83A1-F6EECF244321}">
                <p14:modId xmlns:p14="http://schemas.microsoft.com/office/powerpoint/2010/main" val="2098566531"/>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garland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teeth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door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chaplet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beneath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hang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40C917BE-53DB-0BBF-0618-C2E58FA8E308}"/>
              </a:ext>
            </a:extLst>
          </p:cNvPr>
          <p:cNvPicPr>
            <a:picLocks noChangeAspect="1"/>
          </p:cNvPicPr>
          <p:nvPr/>
        </p:nvPicPr>
        <p:blipFill>
          <a:blip r:embed="rId3"/>
          <a:stretch>
            <a:fillRect/>
          </a:stretch>
        </p:blipFill>
        <p:spPr>
          <a:xfrm>
            <a:off x="8585837" y="2807476"/>
            <a:ext cx="3251200" cy="3251200"/>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98648" y="1339979"/>
            <a:ext cx="1821012"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carol</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76355"/>
            <a:ext cx="4232357"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sz="3200" dirty="0">
                <a:latin typeface="Gill Sans MT" panose="020B0502020104020203" pitchFamily="34" charset="77"/>
              </a:rPr>
              <a:t>(</a:t>
            </a:r>
            <a:r>
              <a:rPr lang="en-GB" sz="3200" dirty="0">
                <a:latin typeface="Gill Sans MT" panose="020B0502020104020203" pitchFamily="34" charset="77"/>
              </a:rPr>
              <a:t>noun/verb</a:t>
            </a:r>
            <a:r>
              <a:rPr sz="3200"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48182" y="4275773"/>
            <a:ext cx="5990647"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Carols are Christian religious songs that are sung at Christmas.</a:t>
            </a:r>
          </a:p>
        </p:txBody>
      </p:sp>
      <p:sp>
        <p:nvSpPr>
          <p:cNvPr id="155" name="The was a tear in Freddie’s new school jumper."/>
          <p:cNvSpPr txBox="1"/>
          <p:nvPr/>
        </p:nvSpPr>
        <p:spPr>
          <a:xfrm>
            <a:off x="206044" y="6462599"/>
            <a:ext cx="12635157"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children sang </a:t>
            </a:r>
            <a:r>
              <a:rPr lang="en-GB" sz="4000" b="1" dirty="0">
                <a:latin typeface="Gill Sans MT" panose="020B0502020104020203" pitchFamily="34" charset="77"/>
              </a:rPr>
              <a:t>carols</a:t>
            </a:r>
            <a:r>
              <a:rPr lang="en-GB" sz="4000" dirty="0">
                <a:latin typeface="Gill Sans MT" panose="020B0502020104020203" pitchFamily="34" charset="77"/>
              </a:rPr>
              <a:t> in the Nativity.</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car-ol</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D6641C55-3E1F-FF5E-442D-EDA0ED110A8B}"/>
              </a:ext>
            </a:extLst>
          </p:cNvPr>
          <p:cNvGraphicFramePr>
            <a:graphicFrameLocks noGrp="1"/>
          </p:cNvGraphicFramePr>
          <p:nvPr>
            <p:extLst>
              <p:ext uri="{D42A27DB-BD31-4B8C-83A1-F6EECF244321}">
                <p14:modId xmlns:p14="http://schemas.microsoft.com/office/powerpoint/2010/main" val="811054623"/>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hymn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barrel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psalm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loudly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F52136E6-AC8E-D2D0-D98C-E67F444D46B5}"/>
              </a:ext>
            </a:extLst>
          </p:cNvPr>
          <p:cNvPicPr>
            <a:picLocks noChangeAspect="1"/>
          </p:cNvPicPr>
          <p:nvPr/>
        </p:nvPicPr>
        <p:blipFill>
          <a:blip r:embed="rId4"/>
          <a:stretch>
            <a:fillRect/>
          </a:stretch>
        </p:blipFill>
        <p:spPr>
          <a:xfrm>
            <a:off x="8472945" y="2688979"/>
            <a:ext cx="3251200" cy="3251200"/>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57593" y="1309202"/>
            <a:ext cx="2103141"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sleigh</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endParaRPr dirty="0">
              <a:latin typeface="Gill Sans MT" panose="020B0502020104020203" pitchFamily="34" charset="77"/>
            </a:endParaRPr>
          </a:p>
        </p:txBody>
      </p:sp>
      <p:sp>
        <p:nvSpPr>
          <p:cNvPr id="154" name="If you tear paper, cloth, or another material, or if it tears, you pull it into two pieces or you pull it so that a hole appears in it."/>
          <p:cNvSpPr txBox="1"/>
          <p:nvPr/>
        </p:nvSpPr>
        <p:spPr>
          <a:xfrm>
            <a:off x="524572" y="4250766"/>
            <a:ext cx="6538959"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sleigh is a vehicle which can slide over snow. Sleighs are usually pulled by horses.</a:t>
            </a:r>
          </a:p>
        </p:txBody>
      </p:sp>
      <p:sp>
        <p:nvSpPr>
          <p:cNvPr id="155" name="The was a tear in Freddie’s new school jumper."/>
          <p:cNvSpPr txBox="1"/>
          <p:nvPr/>
        </p:nvSpPr>
        <p:spPr>
          <a:xfrm>
            <a:off x="138986" y="655476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b="0" i="0" dirty="0">
                <a:solidFill>
                  <a:schemeClr val="accent2"/>
                </a:solidFill>
                <a:effectLst/>
                <a:latin typeface="Gill Sans MT" panose="020B0502020104020203" pitchFamily="34" charset="77"/>
              </a:rPr>
              <a:t>The children were hoping to see Santa’s </a:t>
            </a:r>
            <a:r>
              <a:rPr lang="en-GB" sz="4000" b="1" i="0" dirty="0">
                <a:solidFill>
                  <a:schemeClr val="accent2"/>
                </a:solidFill>
                <a:effectLst/>
                <a:latin typeface="Gill Sans MT" panose="020B0502020104020203" pitchFamily="34" charset="77"/>
              </a:rPr>
              <a:t>sleigh</a:t>
            </a:r>
            <a:r>
              <a:rPr lang="en-GB" sz="4000" b="0" i="0" dirty="0">
                <a:solidFill>
                  <a:schemeClr val="accent2"/>
                </a:solidFill>
                <a:effectLst/>
                <a:latin typeface="Gill Sans MT" panose="020B0502020104020203" pitchFamily="34" charset="77"/>
              </a:rPr>
              <a:t>.</a:t>
            </a:r>
            <a:endParaRPr sz="4000" dirty="0">
              <a:solidFill>
                <a:schemeClr val="accent2"/>
              </a:solidFill>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sleigh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8BC909F2-CE4B-03EF-B95C-4A293A8D2E6B}"/>
              </a:ext>
            </a:extLst>
          </p:cNvPr>
          <p:cNvGraphicFramePr>
            <a:graphicFrameLocks noGrp="1"/>
          </p:cNvGraphicFramePr>
          <p:nvPr>
            <p:extLst>
              <p:ext uri="{D42A27DB-BD31-4B8C-83A1-F6EECF244321}">
                <p14:modId xmlns:p14="http://schemas.microsoft.com/office/powerpoint/2010/main" val="915336220"/>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sledge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ride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snow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7A345BAB-7A17-A5DA-49B9-C0CCAA5D1FAB}"/>
              </a:ext>
            </a:extLst>
          </p:cNvPr>
          <p:cNvPicPr>
            <a:picLocks noChangeAspect="1"/>
          </p:cNvPicPr>
          <p:nvPr/>
        </p:nvPicPr>
        <p:blipFill>
          <a:blip r:embed="rId4"/>
          <a:stretch>
            <a:fillRect/>
          </a:stretch>
        </p:blipFill>
        <p:spPr>
          <a:xfrm>
            <a:off x="8196118" y="2845797"/>
            <a:ext cx="3251200" cy="3251200"/>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537617" y="1309202"/>
            <a:ext cx="294311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pudding</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56141" y="4192651"/>
            <a:ext cx="6995478"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pudding is a cooked sweet food made with flour, fat, and eggs, and usually served hot.</a:t>
            </a:r>
          </a:p>
        </p:txBody>
      </p:sp>
      <p:sp>
        <p:nvSpPr>
          <p:cNvPr id="155" name="The was a tear in Freddie’s new school jumper."/>
          <p:cNvSpPr txBox="1"/>
          <p:nvPr/>
        </p:nvSpPr>
        <p:spPr>
          <a:xfrm>
            <a:off x="2556" y="654201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There was Christmas </a:t>
            </a:r>
            <a:r>
              <a:rPr lang="en-GB" sz="4000" b="1" dirty="0">
                <a:latin typeface="Gill Sans MT" panose="020B0502020104020203" pitchFamily="34" charset="77"/>
              </a:rPr>
              <a:t>pudding</a:t>
            </a:r>
            <a:r>
              <a:rPr lang="en-GB" sz="4000" dirty="0">
                <a:latin typeface="Gill Sans MT" panose="020B0502020104020203" pitchFamily="34" charset="77"/>
              </a:rPr>
              <a:t> on the menu.</a:t>
            </a: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lang="en-GB" dirty="0">
                <a:latin typeface="Gill Sans MT" panose="020B0502020104020203" pitchFamily="34" charset="77"/>
              </a:rPr>
              <a:t>(pud-ding)</a:t>
            </a:r>
            <a:endParaRPr dirty="0">
              <a:latin typeface="Gill Sans MT" panose="020B0502020104020203" pitchFamily="34" charset="77"/>
            </a:endParaRP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53022889"/>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dessert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hot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sweet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tasty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sp>
        <p:nvSpPr>
          <p:cNvPr id="4" name="Grasshopper Word of the Day">
            <a:extLst>
              <a:ext uri="{FF2B5EF4-FFF2-40B4-BE49-F238E27FC236}">
                <a16:creationId xmlns:a16="http://schemas.microsoft.com/office/drawing/2014/main" id="{A2BAA8F9-5573-68DB-17C4-ED4683636EDC}"/>
              </a:ext>
            </a:extLst>
          </p:cNvPr>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pic>
        <p:nvPicPr>
          <p:cNvPr id="5" name="Picture 4">
            <a:extLst>
              <a:ext uri="{FF2B5EF4-FFF2-40B4-BE49-F238E27FC236}">
                <a16:creationId xmlns:a16="http://schemas.microsoft.com/office/drawing/2014/main" id="{789955D1-1457-21A6-D833-C76C6AC7EF62}"/>
              </a:ext>
            </a:extLst>
          </p:cNvPr>
          <p:cNvPicPr>
            <a:picLocks noChangeAspect="1"/>
          </p:cNvPicPr>
          <p:nvPr/>
        </p:nvPicPr>
        <p:blipFill>
          <a:blip r:embed="rId4"/>
          <a:stretch>
            <a:fillRect/>
          </a:stretch>
        </p:blipFill>
        <p:spPr>
          <a:xfrm>
            <a:off x="8358940" y="2740860"/>
            <a:ext cx="3251200" cy="3251200"/>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34818</TotalTime>
  <Words>1179</Words>
  <Application>Microsoft Macintosh PowerPoint</Application>
  <PresentationFormat>Custom</PresentationFormat>
  <Paragraphs>329</Paragraphs>
  <Slides>31</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Futura Medium</vt:lpstr>
      <vt:lpstr>Gill Sans</vt:lpstr>
      <vt:lpstr>Gill Sans MT</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1043</cp:revision>
  <dcterms:modified xsi:type="dcterms:W3CDTF">2023-12-14T21:31:11Z</dcterms:modified>
</cp:coreProperties>
</file>