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80" r:id="rId13"/>
    <p:sldId id="274" r:id="rId14"/>
    <p:sldId id="279"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44"/>
    <p:restoredTop sz="94555"/>
  </p:normalViewPr>
  <p:slideViewPr>
    <p:cSldViewPr snapToGrid="0" snapToObjects="1">
      <p:cViewPr varScale="1">
        <p:scale>
          <a:sx n="62" d="100"/>
          <a:sy n="62" d="100"/>
        </p:scale>
        <p:origin x="984" y="184"/>
      </p:cViewPr>
      <p:guideLst/>
    </p:cSldViewPr>
  </p:slid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59492" y="3226831"/>
            <a:ext cx="8069518"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11</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13th November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66995" y="1309202"/>
            <a:ext cx="148438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edit</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335584"/>
            <a:ext cx="6295777"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edit a text such as an article or a book, you correct and adapt it so that it is suitable for publishing.</a:t>
            </a:r>
          </a:p>
        </p:txBody>
      </p:sp>
      <p:sp>
        <p:nvSpPr>
          <p:cNvPr id="155" name="The was a tear in Freddie’s new school jumper."/>
          <p:cNvSpPr txBox="1"/>
          <p:nvPr/>
        </p:nvSpPr>
        <p:spPr>
          <a:xfrm>
            <a:off x="0" y="6176943"/>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Reynolds </a:t>
            </a:r>
            <a:r>
              <a:rPr lang="en-GB" b="1" dirty="0">
                <a:latin typeface="Gill Sans MT" panose="020B0502020104020203" pitchFamily="34" charset="77"/>
              </a:rPr>
              <a:t>edited</a:t>
            </a:r>
            <a:r>
              <a:rPr lang="en-GB" dirty="0">
                <a:latin typeface="Gill Sans MT" panose="020B0502020104020203" pitchFamily="34" charset="77"/>
              </a:rPr>
              <a:t> the children’s work to help with her writing.</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ed-it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5635162"/>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correct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credit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check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2C5EBFE1-940E-9C58-5092-3E0D6E62D496}"/>
              </a:ext>
            </a:extLst>
          </p:cNvPr>
          <p:cNvPicPr>
            <a:picLocks noChangeAspect="1"/>
          </p:cNvPicPr>
          <p:nvPr/>
        </p:nvPicPr>
        <p:blipFill>
          <a:blip r:embed="rId4"/>
          <a:stretch>
            <a:fillRect/>
          </a:stretch>
        </p:blipFill>
        <p:spPr>
          <a:xfrm>
            <a:off x="8613311" y="2610689"/>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3217" y="1309202"/>
            <a:ext cx="16719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vent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514497"/>
            <a:ext cx="644750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vent your feelings, you express them forcefully.</a:t>
            </a:r>
          </a:p>
        </p:txBody>
      </p:sp>
      <p:sp>
        <p:nvSpPr>
          <p:cNvPr id="155" name="The was a tear in Freddie’s new school jumper."/>
          <p:cNvSpPr txBox="1"/>
          <p:nvPr/>
        </p:nvSpPr>
        <p:spPr>
          <a:xfrm>
            <a:off x="0" y="618250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Lucy </a:t>
            </a:r>
            <a:r>
              <a:rPr lang="en-GB" b="1" i="0" dirty="0">
                <a:solidFill>
                  <a:schemeClr val="accent2"/>
                </a:solidFill>
                <a:effectLst/>
                <a:latin typeface="Gill Sans MT" panose="020B0502020104020203" pitchFamily="34" charset="77"/>
              </a:rPr>
              <a:t>vented</a:t>
            </a:r>
            <a:r>
              <a:rPr lang="en-GB" b="0" i="0" dirty="0">
                <a:solidFill>
                  <a:schemeClr val="accent2"/>
                </a:solidFill>
                <a:effectLst/>
                <a:latin typeface="Gill Sans MT" panose="020B0502020104020203" pitchFamily="34" charset="77"/>
              </a:rPr>
              <a:t> to Amit about how she didn’t like maths.</a:t>
            </a:r>
            <a:endParaRPr lang="en-GB"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35106744"/>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let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frustration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2F47519F-43EE-FD15-39D2-F99228016FDC}"/>
              </a:ext>
            </a:extLst>
          </p:cNvPr>
          <p:cNvPicPr>
            <a:picLocks noChangeAspect="1"/>
          </p:cNvPicPr>
          <p:nvPr/>
        </p:nvPicPr>
        <p:blipFill>
          <a:blip r:embed="rId4"/>
          <a:stretch>
            <a:fillRect/>
          </a:stretch>
        </p:blipFill>
        <p:spPr>
          <a:xfrm>
            <a:off x="8164734" y="2591278"/>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8180" y="1339979"/>
            <a:ext cx="303608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constant</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3" y="3840898"/>
            <a:ext cx="672449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constant to describe something that happens all the time or is always there.</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Jamie was in </a:t>
            </a:r>
            <a:r>
              <a:rPr lang="en-GB" sz="4000" b="1" dirty="0">
                <a:latin typeface="Gill Sans MT" panose="020B0502020104020203" pitchFamily="34" charset="77"/>
              </a:rPr>
              <a:t>constant</a:t>
            </a:r>
            <a:r>
              <a:rPr lang="en-GB" sz="4000" dirty="0">
                <a:latin typeface="Gill Sans MT" panose="020B0502020104020203" pitchFamily="34" charset="77"/>
              </a:rPr>
              <a:t> trouble with Mrs Ben.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con-stant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7840690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continuous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companion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persistent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inconstant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E32D01C7-D88F-71BD-D9DD-49887F808A76}"/>
              </a:ext>
            </a:extLst>
          </p:cNvPr>
          <p:cNvPicPr>
            <a:picLocks noChangeAspect="1"/>
          </p:cNvPicPr>
          <p:nvPr/>
        </p:nvPicPr>
        <p:blipFill>
          <a:blip r:embed="rId4"/>
          <a:stretch>
            <a:fillRect/>
          </a:stretch>
        </p:blipFill>
        <p:spPr>
          <a:xfrm>
            <a:off x="8569627" y="2711083"/>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77490" y="1309202"/>
            <a:ext cx="306333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suppose</a:t>
            </a:r>
            <a:endParaRPr dirty="0">
              <a:latin typeface="Gill Sans MT" panose="020B0502020104020203" pitchFamily="34" charset="77"/>
            </a:endParaRPr>
          </a:p>
        </p:txBody>
      </p:sp>
      <p:sp>
        <p:nvSpPr>
          <p:cNvPr id="152" name="Definition:"/>
          <p:cNvSpPr txBox="1"/>
          <p:nvPr/>
        </p:nvSpPr>
        <p:spPr>
          <a:xfrm>
            <a:off x="2217173" y="3109482"/>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289811" y="3931422"/>
            <a:ext cx="797077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suppose that something is true, you believe that it is probably true, because of other things that you know.</a:t>
            </a:r>
          </a:p>
        </p:txBody>
      </p:sp>
      <p:sp>
        <p:nvSpPr>
          <p:cNvPr id="155" name="The was a tear in Freddie’s new school jumper."/>
          <p:cNvSpPr txBox="1"/>
          <p:nvPr/>
        </p:nvSpPr>
        <p:spPr>
          <a:xfrm>
            <a:off x="5112" y="5982274"/>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Daisy </a:t>
            </a:r>
            <a:r>
              <a:rPr lang="en-GB" b="1" dirty="0">
                <a:latin typeface="Gill Sans MT" panose="020B0502020104020203" pitchFamily="34" charset="77"/>
              </a:rPr>
              <a:t>supposed</a:t>
            </a:r>
            <a:r>
              <a:rPr lang="en-GB" dirty="0">
                <a:latin typeface="Gill Sans MT" panose="020B0502020104020203" pitchFamily="34" charset="77"/>
              </a:rPr>
              <a:t> that play would be cancelled as it was raining.</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sup-pose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132060035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assume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believe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470A15A2-13A0-4884-4E51-BE5E62018C1B}"/>
              </a:ext>
            </a:extLst>
          </p:cNvPr>
          <p:cNvPicPr>
            <a:picLocks noChangeAspect="1"/>
          </p:cNvPicPr>
          <p:nvPr/>
        </p:nvPicPr>
        <p:blipFill>
          <a:blip r:embed="rId4"/>
          <a:stretch>
            <a:fillRect/>
          </a:stretch>
        </p:blipFill>
        <p:spPr>
          <a:xfrm>
            <a:off x="8729602" y="2569078"/>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4860" y="1309202"/>
            <a:ext cx="204863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worn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4113226"/>
            <a:ext cx="709975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Worn is used to describe something that is damaged or thin because it is old and has been used a lot.</a:t>
            </a:r>
          </a:p>
        </p:txBody>
      </p:sp>
      <p:sp>
        <p:nvSpPr>
          <p:cNvPr id="155" name="The was a tear in Freddie’s new school jumper."/>
          <p:cNvSpPr txBox="1"/>
          <p:nvPr/>
        </p:nvSpPr>
        <p:spPr>
          <a:xfrm>
            <a:off x="372570" y="6343376"/>
            <a:ext cx="1217230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Some of the books in the library were </a:t>
            </a:r>
            <a:r>
              <a:rPr lang="en-GB" sz="4000" b="1" dirty="0">
                <a:latin typeface="Gill Sans MT" panose="020B0502020104020203" pitchFamily="34" charset="77"/>
              </a:rPr>
              <a:t>worn</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worn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88164950"/>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shabby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threadbare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77527790-A909-69F6-DFD8-C5070E4858CA}"/>
              </a:ext>
            </a:extLst>
          </p:cNvPr>
          <p:cNvPicPr>
            <a:picLocks noChangeAspect="1"/>
          </p:cNvPicPr>
          <p:nvPr/>
        </p:nvPicPr>
        <p:blipFill>
          <a:blip r:embed="rId4"/>
          <a:stretch>
            <a:fillRect/>
          </a:stretch>
        </p:blipFill>
        <p:spPr>
          <a:xfrm>
            <a:off x="8608049" y="2646202"/>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8089372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letter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lick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post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stamp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9845631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edit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suppose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vent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worn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0714919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letter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lick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stamp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envelope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063184542"/>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or a postage *** is a small piece of paper which you stick on an envelope or package before you post it to pay for the cost of the postage.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When people or animals *** something, they move their tongue across its 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write a *** to someone, you write a message on paper and send it to them, usually by 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An *** is the rectangular paper cover in which you send a letter to someone through the 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 letter or package, you send it to someone by putting it in a post box or by taking it to a post office.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0" name="Picture 9">
            <a:extLst>
              <a:ext uri="{FF2B5EF4-FFF2-40B4-BE49-F238E27FC236}">
                <a16:creationId xmlns:a16="http://schemas.microsoft.com/office/drawing/2014/main" id="{80566A1A-45D5-4BCE-B4E8-DD363EB9AAA5}"/>
              </a:ext>
            </a:extLst>
          </p:cNvPr>
          <p:cNvPicPr>
            <a:picLocks noChangeAspect="1"/>
          </p:cNvPicPr>
          <p:nvPr/>
        </p:nvPicPr>
        <p:blipFill>
          <a:blip r:embed="rId5"/>
          <a:stretch>
            <a:fillRect/>
          </a:stretch>
        </p:blipFill>
        <p:spPr>
          <a:xfrm>
            <a:off x="11131151" y="5336065"/>
            <a:ext cx="948841" cy="948841"/>
          </a:xfrm>
          <a:prstGeom prst="rect">
            <a:avLst/>
          </a:prstGeom>
        </p:spPr>
      </p:pic>
      <p:pic>
        <p:nvPicPr>
          <p:cNvPr id="11" name="Picture 10">
            <a:extLst>
              <a:ext uri="{FF2B5EF4-FFF2-40B4-BE49-F238E27FC236}">
                <a16:creationId xmlns:a16="http://schemas.microsoft.com/office/drawing/2014/main" id="{40519366-5F9C-DAC4-BF72-3FDA8E49C66E}"/>
              </a:ext>
            </a:extLst>
          </p:cNvPr>
          <p:cNvPicPr>
            <a:picLocks noChangeAspect="1"/>
          </p:cNvPicPr>
          <p:nvPr/>
        </p:nvPicPr>
        <p:blipFill>
          <a:blip r:embed="rId6"/>
          <a:stretch>
            <a:fillRect/>
          </a:stretch>
        </p:blipFill>
        <p:spPr>
          <a:xfrm>
            <a:off x="10947282" y="7765251"/>
            <a:ext cx="1209653" cy="1209653"/>
          </a:xfrm>
          <a:prstGeom prst="rect">
            <a:avLst/>
          </a:prstGeom>
        </p:spPr>
      </p:pic>
      <p:pic>
        <p:nvPicPr>
          <p:cNvPr id="12" name="Picture 11">
            <a:extLst>
              <a:ext uri="{FF2B5EF4-FFF2-40B4-BE49-F238E27FC236}">
                <a16:creationId xmlns:a16="http://schemas.microsoft.com/office/drawing/2014/main" id="{3905ED45-67FD-BE77-B3C6-2C472E879F28}"/>
              </a:ext>
            </a:extLst>
          </p:cNvPr>
          <p:cNvPicPr>
            <a:picLocks noChangeAspect="1"/>
          </p:cNvPicPr>
          <p:nvPr/>
        </p:nvPicPr>
        <p:blipFill>
          <a:blip r:embed="rId7"/>
          <a:stretch>
            <a:fillRect/>
          </a:stretch>
        </p:blipFill>
        <p:spPr>
          <a:xfrm>
            <a:off x="11054313" y="4113611"/>
            <a:ext cx="921288" cy="921288"/>
          </a:xfrm>
          <a:prstGeom prst="rect">
            <a:avLst/>
          </a:prstGeom>
        </p:spPr>
      </p:pic>
      <p:pic>
        <p:nvPicPr>
          <p:cNvPr id="15" name="Picture 14">
            <a:extLst>
              <a:ext uri="{FF2B5EF4-FFF2-40B4-BE49-F238E27FC236}">
                <a16:creationId xmlns:a16="http://schemas.microsoft.com/office/drawing/2014/main" id="{F2F19814-AFCD-3047-CCF7-31B3F12B8991}"/>
              </a:ext>
            </a:extLst>
          </p:cNvPr>
          <p:cNvPicPr>
            <a:picLocks noChangeAspect="1"/>
          </p:cNvPicPr>
          <p:nvPr/>
        </p:nvPicPr>
        <p:blipFill>
          <a:blip r:embed="rId8"/>
          <a:stretch>
            <a:fillRect/>
          </a:stretch>
        </p:blipFill>
        <p:spPr>
          <a:xfrm>
            <a:off x="10999941" y="2822135"/>
            <a:ext cx="952285" cy="952285"/>
          </a:xfrm>
          <a:prstGeom prst="rect">
            <a:avLst/>
          </a:prstGeom>
        </p:spPr>
      </p:pic>
      <p:pic>
        <p:nvPicPr>
          <p:cNvPr id="16" name="Picture 15">
            <a:extLst>
              <a:ext uri="{FF2B5EF4-FFF2-40B4-BE49-F238E27FC236}">
                <a16:creationId xmlns:a16="http://schemas.microsoft.com/office/drawing/2014/main" id="{16444878-46BC-FAA2-527C-03A4146F3D9A}"/>
              </a:ext>
            </a:extLst>
          </p:cNvPr>
          <p:cNvPicPr>
            <a:picLocks noChangeAspect="1"/>
          </p:cNvPicPr>
          <p:nvPr/>
        </p:nvPicPr>
        <p:blipFill>
          <a:blip r:embed="rId9"/>
          <a:stretch>
            <a:fillRect/>
          </a:stretch>
        </p:blipFill>
        <p:spPr>
          <a:xfrm>
            <a:off x="11054313" y="6612713"/>
            <a:ext cx="948841" cy="948841"/>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56024211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edit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constant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suppose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worn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310857537"/>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You use *** to describe something that happens all the time or is always 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your feelings, you express them forcefully.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used to describe something that is damaged or thin because it is old and has been used a 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that something is true, you believe that it is probably true, because of other things that you know.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 text such as an article or a book, you correct and adapt it so that it is suitable for publishing.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3" name="Picture 2">
            <a:extLst>
              <a:ext uri="{FF2B5EF4-FFF2-40B4-BE49-F238E27FC236}">
                <a16:creationId xmlns:a16="http://schemas.microsoft.com/office/drawing/2014/main" id="{BC2DD20B-CBEF-83E2-9F6D-8B52EE5C7F34}"/>
              </a:ext>
            </a:extLst>
          </p:cNvPr>
          <p:cNvPicPr>
            <a:picLocks noChangeAspect="1"/>
          </p:cNvPicPr>
          <p:nvPr/>
        </p:nvPicPr>
        <p:blipFill>
          <a:blip r:embed="rId5"/>
          <a:stretch>
            <a:fillRect/>
          </a:stretch>
        </p:blipFill>
        <p:spPr>
          <a:xfrm>
            <a:off x="11217954" y="8028932"/>
            <a:ext cx="917844" cy="917844"/>
          </a:xfrm>
          <a:prstGeom prst="rect">
            <a:avLst/>
          </a:prstGeom>
        </p:spPr>
      </p:pic>
      <p:pic>
        <p:nvPicPr>
          <p:cNvPr id="10" name="Picture 9">
            <a:extLst>
              <a:ext uri="{FF2B5EF4-FFF2-40B4-BE49-F238E27FC236}">
                <a16:creationId xmlns:a16="http://schemas.microsoft.com/office/drawing/2014/main" id="{14862B46-9FAF-580C-ED56-042911347738}"/>
              </a:ext>
            </a:extLst>
          </p:cNvPr>
          <p:cNvPicPr>
            <a:picLocks noChangeAspect="1"/>
          </p:cNvPicPr>
          <p:nvPr/>
        </p:nvPicPr>
        <p:blipFill>
          <a:blip r:embed="rId6"/>
          <a:stretch>
            <a:fillRect/>
          </a:stretch>
        </p:blipFill>
        <p:spPr>
          <a:xfrm>
            <a:off x="11075807" y="4111793"/>
            <a:ext cx="1059991" cy="1059991"/>
          </a:xfrm>
          <a:prstGeom prst="rect">
            <a:avLst/>
          </a:prstGeom>
        </p:spPr>
      </p:pic>
      <p:pic>
        <p:nvPicPr>
          <p:cNvPr id="11" name="Picture 10">
            <a:extLst>
              <a:ext uri="{FF2B5EF4-FFF2-40B4-BE49-F238E27FC236}">
                <a16:creationId xmlns:a16="http://schemas.microsoft.com/office/drawing/2014/main" id="{9464D042-CF77-3311-ACE9-B088E6156905}"/>
              </a:ext>
            </a:extLst>
          </p:cNvPr>
          <p:cNvPicPr>
            <a:picLocks noChangeAspect="1"/>
          </p:cNvPicPr>
          <p:nvPr/>
        </p:nvPicPr>
        <p:blipFill>
          <a:blip r:embed="rId7"/>
          <a:stretch>
            <a:fillRect/>
          </a:stretch>
        </p:blipFill>
        <p:spPr>
          <a:xfrm>
            <a:off x="10994040" y="2489006"/>
            <a:ext cx="1041831" cy="1041831"/>
          </a:xfrm>
          <a:prstGeom prst="rect">
            <a:avLst/>
          </a:prstGeom>
        </p:spPr>
      </p:pic>
      <p:pic>
        <p:nvPicPr>
          <p:cNvPr id="12" name="Picture 11">
            <a:extLst>
              <a:ext uri="{FF2B5EF4-FFF2-40B4-BE49-F238E27FC236}">
                <a16:creationId xmlns:a16="http://schemas.microsoft.com/office/drawing/2014/main" id="{3D4E623F-078A-1422-38CC-D7656F287572}"/>
              </a:ext>
            </a:extLst>
          </p:cNvPr>
          <p:cNvPicPr>
            <a:picLocks noChangeAspect="1"/>
          </p:cNvPicPr>
          <p:nvPr/>
        </p:nvPicPr>
        <p:blipFill>
          <a:blip r:embed="rId8"/>
          <a:stretch>
            <a:fillRect/>
          </a:stretch>
        </p:blipFill>
        <p:spPr>
          <a:xfrm>
            <a:off x="11073310" y="6630898"/>
            <a:ext cx="1041831" cy="1041831"/>
          </a:xfrm>
          <a:prstGeom prst="rect">
            <a:avLst/>
          </a:prstGeom>
        </p:spPr>
      </p:pic>
      <p:pic>
        <p:nvPicPr>
          <p:cNvPr id="15" name="Picture 14">
            <a:extLst>
              <a:ext uri="{FF2B5EF4-FFF2-40B4-BE49-F238E27FC236}">
                <a16:creationId xmlns:a16="http://schemas.microsoft.com/office/drawing/2014/main" id="{19EC75BC-3DF5-58A2-D5E5-61B002F39C5A}"/>
              </a:ext>
            </a:extLst>
          </p:cNvPr>
          <p:cNvPicPr>
            <a:picLocks noChangeAspect="1"/>
          </p:cNvPicPr>
          <p:nvPr/>
        </p:nvPicPr>
        <p:blipFill>
          <a:blip r:embed="rId9"/>
          <a:stretch>
            <a:fillRect/>
          </a:stretch>
        </p:blipFill>
        <p:spPr>
          <a:xfrm>
            <a:off x="10969070" y="5299388"/>
            <a:ext cx="1091769" cy="1091769"/>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116188" y="3993661"/>
            <a:ext cx="13657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post</a:t>
            </a:r>
            <a:endParaRPr dirty="0">
              <a:latin typeface="Gill Sans MT" panose="020B0502020104020203" pitchFamily="34" charset="77"/>
            </a:endParaRPr>
          </a:p>
        </p:txBody>
      </p:sp>
      <p:sp>
        <p:nvSpPr>
          <p:cNvPr id="135" name="spare"/>
          <p:cNvSpPr txBox="1"/>
          <p:nvPr/>
        </p:nvSpPr>
        <p:spPr>
          <a:xfrm>
            <a:off x="3326948" y="4824209"/>
            <a:ext cx="11028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lick</a:t>
            </a:r>
            <a:endParaRPr b="1" dirty="0">
              <a:latin typeface="Gill Sans MT" panose="020B0502020104020203" pitchFamily="34" charset="77"/>
              <a:sym typeface="American Typewriter"/>
            </a:endParaRPr>
          </a:p>
        </p:txBody>
      </p:sp>
      <p:sp>
        <p:nvSpPr>
          <p:cNvPr id="136" name="chipped"/>
          <p:cNvSpPr txBox="1"/>
          <p:nvPr/>
        </p:nvSpPr>
        <p:spPr>
          <a:xfrm>
            <a:off x="2834862" y="5769060"/>
            <a:ext cx="19284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stamp</a:t>
            </a:r>
            <a:endParaRPr dirty="0">
              <a:latin typeface="Gill Sans MT" panose="020B0502020104020203" pitchFamily="34" charset="77"/>
            </a:endParaRPr>
          </a:p>
        </p:txBody>
      </p:sp>
      <p:sp>
        <p:nvSpPr>
          <p:cNvPr id="137" name="lift"/>
          <p:cNvSpPr txBox="1"/>
          <p:nvPr/>
        </p:nvSpPr>
        <p:spPr>
          <a:xfrm>
            <a:off x="2429303" y="6639612"/>
            <a:ext cx="27395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envelope</a:t>
            </a:r>
            <a:endParaRPr dirty="0">
              <a:latin typeface="Gill Sans MT" panose="020B0502020104020203" pitchFamily="34" charset="77"/>
            </a:endParaRPr>
          </a:p>
        </p:txBody>
      </p:sp>
      <p:sp>
        <p:nvSpPr>
          <p:cNvPr id="138" name="mutter"/>
          <p:cNvSpPr txBox="1"/>
          <p:nvPr/>
        </p:nvSpPr>
        <p:spPr>
          <a:xfrm>
            <a:off x="8520484" y="3961911"/>
            <a:ext cx="13914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vent</a:t>
            </a:r>
            <a:endParaRPr b="1" dirty="0">
              <a:latin typeface="Gill Sans MT" panose="020B0502020104020203" pitchFamily="34" charset="77"/>
              <a:sym typeface="American Typewriter"/>
            </a:endParaRPr>
          </a:p>
        </p:txBody>
      </p:sp>
      <p:sp>
        <p:nvSpPr>
          <p:cNvPr id="139" name="unveil"/>
          <p:cNvSpPr txBox="1"/>
          <p:nvPr/>
        </p:nvSpPr>
        <p:spPr>
          <a:xfrm>
            <a:off x="7974307" y="5755144"/>
            <a:ext cx="24590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suppose</a:t>
            </a:r>
            <a:endParaRPr dirty="0">
              <a:latin typeface="Gill Sans MT" panose="020B0502020104020203" pitchFamily="34" charset="77"/>
              <a:sym typeface="American Typewriter"/>
            </a:endParaRPr>
          </a:p>
        </p:txBody>
      </p:sp>
      <p:sp>
        <p:nvSpPr>
          <p:cNvPr id="140" name="tolerate"/>
          <p:cNvSpPr txBox="1"/>
          <p:nvPr/>
        </p:nvSpPr>
        <p:spPr>
          <a:xfrm>
            <a:off x="8595819" y="3065958"/>
            <a:ext cx="12407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edit</a:t>
            </a:r>
            <a:endParaRPr dirty="0">
              <a:latin typeface="Gill Sans MT" panose="020B0502020104020203" pitchFamily="34" charset="77"/>
            </a:endParaRPr>
          </a:p>
        </p:txBody>
      </p:sp>
      <p:sp>
        <p:nvSpPr>
          <p:cNvPr id="141" name="fixation"/>
          <p:cNvSpPr txBox="1"/>
          <p:nvPr/>
        </p:nvSpPr>
        <p:spPr>
          <a:xfrm>
            <a:off x="7898523" y="4824210"/>
            <a:ext cx="26353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constant</a:t>
            </a:r>
            <a:endParaRPr dirty="0">
              <a:latin typeface="Gill Sans MT" panose="020B0502020104020203" pitchFamily="34" charset="77"/>
            </a:endParaRPr>
          </a:p>
        </p:txBody>
      </p:sp>
      <p:sp>
        <p:nvSpPr>
          <p:cNvPr id="142" name="rustle"/>
          <p:cNvSpPr txBox="1"/>
          <p:nvPr/>
        </p:nvSpPr>
        <p:spPr>
          <a:xfrm>
            <a:off x="8408275" y="6620562"/>
            <a:ext cx="161582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worn</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2924807" y="3080135"/>
            <a:ext cx="17568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letter</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89511" y="219295"/>
            <a:ext cx="696665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letter</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2700" y="5136172"/>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post</a:t>
            </a:r>
            <a:endParaRPr sz="28700" dirty="0">
              <a:latin typeface="Gill Sans MT" panose="020B0502020104020203" pitchFamily="34" charset="77"/>
            </a:endParaRPr>
          </a:p>
        </p:txBody>
      </p:sp>
      <p:pic>
        <p:nvPicPr>
          <p:cNvPr id="7" name="Picture 6">
            <a:extLst>
              <a:ext uri="{FF2B5EF4-FFF2-40B4-BE49-F238E27FC236}">
                <a16:creationId xmlns:a16="http://schemas.microsoft.com/office/drawing/2014/main" id="{B2F8097F-A4EB-1F50-58E6-12F181891055}"/>
              </a:ext>
            </a:extLst>
          </p:cNvPr>
          <p:cNvPicPr>
            <a:picLocks noChangeAspect="1"/>
          </p:cNvPicPr>
          <p:nvPr/>
        </p:nvPicPr>
        <p:blipFill>
          <a:blip r:embed="rId4"/>
          <a:stretch>
            <a:fillRect/>
          </a:stretch>
        </p:blipFill>
        <p:spPr>
          <a:xfrm>
            <a:off x="8779977" y="602862"/>
            <a:ext cx="3251200" cy="3251200"/>
          </a:xfrm>
          <a:prstGeom prst="rect">
            <a:avLst/>
          </a:prstGeom>
        </p:spPr>
      </p:pic>
      <p:pic>
        <p:nvPicPr>
          <p:cNvPr id="8" name="Picture 7">
            <a:extLst>
              <a:ext uri="{FF2B5EF4-FFF2-40B4-BE49-F238E27FC236}">
                <a16:creationId xmlns:a16="http://schemas.microsoft.com/office/drawing/2014/main" id="{25062A8C-DE12-CA9A-63DF-E6504F32651F}"/>
              </a:ext>
            </a:extLst>
          </p:cNvPr>
          <p:cNvPicPr>
            <a:picLocks noChangeAspect="1"/>
          </p:cNvPicPr>
          <p:nvPr/>
        </p:nvPicPr>
        <p:blipFill>
          <a:blip r:embed="rId5"/>
          <a:stretch>
            <a:fillRect/>
          </a:stretch>
        </p:blipFill>
        <p:spPr>
          <a:xfrm>
            <a:off x="1416714" y="5741033"/>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15616" y="473186"/>
            <a:ext cx="425597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lick</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60899" y="4965047"/>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stamp</a:t>
            </a:r>
            <a:endParaRPr sz="16600" dirty="0">
              <a:latin typeface="Gill Sans MT" panose="020B0502020104020203" pitchFamily="34" charset="77"/>
            </a:endParaRPr>
          </a:p>
        </p:txBody>
      </p:sp>
      <p:pic>
        <p:nvPicPr>
          <p:cNvPr id="5" name="Picture 4">
            <a:extLst>
              <a:ext uri="{FF2B5EF4-FFF2-40B4-BE49-F238E27FC236}">
                <a16:creationId xmlns:a16="http://schemas.microsoft.com/office/drawing/2014/main" id="{12CB8D73-2A0F-A98F-EF99-7DDE1EA596BE}"/>
              </a:ext>
            </a:extLst>
          </p:cNvPr>
          <p:cNvPicPr>
            <a:picLocks noChangeAspect="1"/>
          </p:cNvPicPr>
          <p:nvPr/>
        </p:nvPicPr>
        <p:blipFill>
          <a:blip r:embed="rId4"/>
          <a:stretch>
            <a:fillRect/>
          </a:stretch>
        </p:blipFill>
        <p:spPr>
          <a:xfrm>
            <a:off x="7471751" y="564423"/>
            <a:ext cx="3251200" cy="3251200"/>
          </a:xfrm>
          <a:prstGeom prst="rect">
            <a:avLst/>
          </a:prstGeom>
        </p:spPr>
      </p:pic>
      <p:pic>
        <p:nvPicPr>
          <p:cNvPr id="6" name="Picture 5">
            <a:extLst>
              <a:ext uri="{FF2B5EF4-FFF2-40B4-BE49-F238E27FC236}">
                <a16:creationId xmlns:a16="http://schemas.microsoft.com/office/drawing/2014/main" id="{16E323B8-72ED-F5DF-D626-07F476B2DA11}"/>
              </a:ext>
            </a:extLst>
          </p:cNvPr>
          <p:cNvPicPr>
            <a:picLocks noChangeAspect="1"/>
          </p:cNvPicPr>
          <p:nvPr/>
        </p:nvPicPr>
        <p:blipFill>
          <a:blip r:embed="rId5"/>
          <a:stretch>
            <a:fillRect/>
          </a:stretch>
        </p:blipFill>
        <p:spPr>
          <a:xfrm>
            <a:off x="922992" y="5405345"/>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641328" y="884165"/>
            <a:ext cx="7864332"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envelope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09909" y="5327216"/>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edit</a:t>
            </a:r>
            <a:endParaRPr sz="23900" dirty="0">
              <a:latin typeface="Gill Sans MT" panose="020B0502020104020203" pitchFamily="34" charset="77"/>
            </a:endParaRPr>
          </a:p>
        </p:txBody>
      </p:sp>
      <p:pic>
        <p:nvPicPr>
          <p:cNvPr id="5" name="Picture 4">
            <a:extLst>
              <a:ext uri="{FF2B5EF4-FFF2-40B4-BE49-F238E27FC236}">
                <a16:creationId xmlns:a16="http://schemas.microsoft.com/office/drawing/2014/main" id="{82F281BD-7071-4510-1BDA-32CEFECD6811}"/>
              </a:ext>
            </a:extLst>
          </p:cNvPr>
          <p:cNvPicPr>
            <a:picLocks noChangeAspect="1"/>
          </p:cNvPicPr>
          <p:nvPr/>
        </p:nvPicPr>
        <p:blipFill>
          <a:blip r:embed="rId4"/>
          <a:stretch>
            <a:fillRect/>
          </a:stretch>
        </p:blipFill>
        <p:spPr>
          <a:xfrm>
            <a:off x="1462189" y="5789898"/>
            <a:ext cx="3251200" cy="3251200"/>
          </a:xfrm>
          <a:prstGeom prst="rect">
            <a:avLst/>
          </a:prstGeom>
        </p:spPr>
      </p:pic>
      <p:pic>
        <p:nvPicPr>
          <p:cNvPr id="6" name="Picture 5">
            <a:extLst>
              <a:ext uri="{FF2B5EF4-FFF2-40B4-BE49-F238E27FC236}">
                <a16:creationId xmlns:a16="http://schemas.microsoft.com/office/drawing/2014/main" id="{92B6D6AB-D0C0-E135-2B1B-324749BE3448}"/>
              </a:ext>
            </a:extLst>
          </p:cNvPr>
          <p:cNvPicPr>
            <a:picLocks noChangeAspect="1"/>
          </p:cNvPicPr>
          <p:nvPr/>
        </p:nvPicPr>
        <p:blipFill>
          <a:blip r:embed="rId5"/>
          <a:stretch>
            <a:fillRect/>
          </a:stretch>
        </p:blipFill>
        <p:spPr>
          <a:xfrm>
            <a:off x="8999382" y="611077"/>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84854" y="120608"/>
            <a:ext cx="546624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vent</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71071" y="5831541"/>
            <a:ext cx="9855034"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constant</a:t>
            </a:r>
            <a:endParaRPr sz="13800" dirty="0">
              <a:latin typeface="Gill Sans MT" panose="020B0502020104020203" pitchFamily="34" charset="77"/>
            </a:endParaRPr>
          </a:p>
        </p:txBody>
      </p:sp>
      <p:pic>
        <p:nvPicPr>
          <p:cNvPr id="4" name="Picture 3">
            <a:extLst>
              <a:ext uri="{FF2B5EF4-FFF2-40B4-BE49-F238E27FC236}">
                <a16:creationId xmlns:a16="http://schemas.microsoft.com/office/drawing/2014/main" id="{427291DB-FE0B-549A-3A72-61BC75E352D6}"/>
              </a:ext>
            </a:extLst>
          </p:cNvPr>
          <p:cNvPicPr>
            <a:picLocks noChangeAspect="1"/>
          </p:cNvPicPr>
          <p:nvPr/>
        </p:nvPicPr>
        <p:blipFill>
          <a:blip r:embed="rId4"/>
          <a:stretch>
            <a:fillRect/>
          </a:stretch>
        </p:blipFill>
        <p:spPr>
          <a:xfrm>
            <a:off x="7977442" y="602862"/>
            <a:ext cx="3251200" cy="3251200"/>
          </a:xfrm>
          <a:prstGeom prst="rect">
            <a:avLst/>
          </a:prstGeom>
        </p:spPr>
      </p:pic>
      <p:pic>
        <p:nvPicPr>
          <p:cNvPr id="6" name="Picture 5">
            <a:extLst>
              <a:ext uri="{FF2B5EF4-FFF2-40B4-BE49-F238E27FC236}">
                <a16:creationId xmlns:a16="http://schemas.microsoft.com/office/drawing/2014/main" id="{F7239EAD-E45B-C550-E674-52F4A73A9DAF}"/>
              </a:ext>
            </a:extLst>
          </p:cNvPr>
          <p:cNvPicPr>
            <a:picLocks noChangeAspect="1"/>
          </p:cNvPicPr>
          <p:nvPr/>
        </p:nvPicPr>
        <p:blipFill>
          <a:blip r:embed="rId5"/>
          <a:stretch>
            <a:fillRect/>
          </a:stretch>
        </p:blipFill>
        <p:spPr>
          <a:xfrm>
            <a:off x="781067" y="5724319"/>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436959"/>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suppose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67739" y="4761228"/>
            <a:ext cx="10288591"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worn</a:t>
            </a:r>
            <a:endParaRPr sz="9600" dirty="0">
              <a:latin typeface="Gill Sans MT" panose="020B0502020104020203" pitchFamily="34" charset="77"/>
            </a:endParaRPr>
          </a:p>
        </p:txBody>
      </p:sp>
      <p:pic>
        <p:nvPicPr>
          <p:cNvPr id="6" name="Picture 5">
            <a:extLst>
              <a:ext uri="{FF2B5EF4-FFF2-40B4-BE49-F238E27FC236}">
                <a16:creationId xmlns:a16="http://schemas.microsoft.com/office/drawing/2014/main" id="{91E5EB6B-FE3F-343F-E3C7-F0D4080B8CBA}"/>
              </a:ext>
            </a:extLst>
          </p:cNvPr>
          <p:cNvPicPr>
            <a:picLocks noChangeAspect="1"/>
          </p:cNvPicPr>
          <p:nvPr/>
        </p:nvPicPr>
        <p:blipFill>
          <a:blip r:embed="rId4"/>
          <a:stretch>
            <a:fillRect/>
          </a:stretch>
        </p:blipFill>
        <p:spPr>
          <a:xfrm>
            <a:off x="9154824" y="602862"/>
            <a:ext cx="3251200" cy="3251200"/>
          </a:xfrm>
          <a:prstGeom prst="rect">
            <a:avLst/>
          </a:prstGeom>
        </p:spPr>
      </p:pic>
      <p:pic>
        <p:nvPicPr>
          <p:cNvPr id="7" name="Picture 6">
            <a:extLst>
              <a:ext uri="{FF2B5EF4-FFF2-40B4-BE49-F238E27FC236}">
                <a16:creationId xmlns:a16="http://schemas.microsoft.com/office/drawing/2014/main" id="{F2AB1114-0A6C-CC17-847A-F4C1AD1CBAD5}"/>
              </a:ext>
            </a:extLst>
          </p:cNvPr>
          <p:cNvPicPr>
            <a:picLocks noChangeAspect="1"/>
          </p:cNvPicPr>
          <p:nvPr/>
        </p:nvPicPr>
        <p:blipFill>
          <a:blip r:embed="rId5"/>
          <a:stretch>
            <a:fillRect/>
          </a:stretch>
        </p:blipFill>
        <p:spPr>
          <a:xfrm>
            <a:off x="401291" y="5678906"/>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9115793" y="1930963"/>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70340" y="498846"/>
            <a:ext cx="708046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letter</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631342" y="5155968"/>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post</a:t>
            </a:r>
            <a:endParaRPr sz="28700" dirty="0">
              <a:latin typeface="Futura Medium" panose="020B0602020204020303" pitchFamily="34" charset="-79"/>
              <a:cs typeface="Futura Medium" panose="020B0602020204020303" pitchFamily="34" charset="-79"/>
            </a:endParaRPr>
          </a:p>
        </p:txBody>
      </p:sp>
      <p:pic>
        <p:nvPicPr>
          <p:cNvPr id="6" name="Picture 5">
            <a:extLst>
              <a:ext uri="{FF2B5EF4-FFF2-40B4-BE49-F238E27FC236}">
                <a16:creationId xmlns:a16="http://schemas.microsoft.com/office/drawing/2014/main" id="{EFA847F7-BE32-8A4C-26B7-361684BF3720}"/>
              </a:ext>
            </a:extLst>
          </p:cNvPr>
          <p:cNvPicPr>
            <a:picLocks noChangeAspect="1"/>
          </p:cNvPicPr>
          <p:nvPr/>
        </p:nvPicPr>
        <p:blipFill>
          <a:blip r:embed="rId4"/>
          <a:stretch>
            <a:fillRect/>
          </a:stretch>
        </p:blipFill>
        <p:spPr>
          <a:xfrm>
            <a:off x="9097351" y="541325"/>
            <a:ext cx="3251200" cy="3251200"/>
          </a:xfrm>
          <a:prstGeom prst="rect">
            <a:avLst/>
          </a:prstGeom>
        </p:spPr>
      </p:pic>
      <p:pic>
        <p:nvPicPr>
          <p:cNvPr id="7" name="Picture 6">
            <a:extLst>
              <a:ext uri="{FF2B5EF4-FFF2-40B4-BE49-F238E27FC236}">
                <a16:creationId xmlns:a16="http://schemas.microsoft.com/office/drawing/2014/main" id="{F71E69B9-A5C4-20F8-B68D-A90A0C6E7315}"/>
              </a:ext>
            </a:extLst>
          </p:cNvPr>
          <p:cNvPicPr>
            <a:picLocks noChangeAspect="1"/>
          </p:cNvPicPr>
          <p:nvPr/>
        </p:nvPicPr>
        <p:blipFill>
          <a:blip r:embed="rId5"/>
          <a:stretch>
            <a:fillRect/>
          </a:stretch>
        </p:blipFill>
        <p:spPr>
          <a:xfrm>
            <a:off x="1492802" y="5750931"/>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1182" y="425498"/>
            <a:ext cx="4615046"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lick</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4891726"/>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stamp</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59AC3C35-10A9-F7C4-1ED6-8FF0D70A6ECF}"/>
              </a:ext>
            </a:extLst>
          </p:cNvPr>
          <p:cNvPicPr>
            <a:picLocks noChangeAspect="1"/>
          </p:cNvPicPr>
          <p:nvPr/>
        </p:nvPicPr>
        <p:blipFill>
          <a:blip r:embed="rId4"/>
          <a:stretch>
            <a:fillRect/>
          </a:stretch>
        </p:blipFill>
        <p:spPr>
          <a:xfrm>
            <a:off x="7747601" y="602862"/>
            <a:ext cx="3251200" cy="3251200"/>
          </a:xfrm>
          <a:prstGeom prst="rect">
            <a:avLst/>
          </a:prstGeom>
        </p:spPr>
      </p:pic>
      <p:pic>
        <p:nvPicPr>
          <p:cNvPr id="6" name="Picture 5">
            <a:extLst>
              <a:ext uri="{FF2B5EF4-FFF2-40B4-BE49-F238E27FC236}">
                <a16:creationId xmlns:a16="http://schemas.microsoft.com/office/drawing/2014/main" id="{A8939019-9D01-23FC-EC9F-B08D53E5A7C9}"/>
              </a:ext>
            </a:extLst>
          </p:cNvPr>
          <p:cNvPicPr>
            <a:picLocks noChangeAspect="1"/>
          </p:cNvPicPr>
          <p:nvPr/>
        </p:nvPicPr>
        <p:blipFill>
          <a:blip r:embed="rId5"/>
          <a:stretch>
            <a:fillRect/>
          </a:stretch>
        </p:blipFill>
        <p:spPr>
          <a:xfrm>
            <a:off x="626573" y="5429189"/>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23058" y="1033788"/>
            <a:ext cx="7466788"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Futura Medium" panose="020B0602020204020303" pitchFamily="34" charset="-79"/>
                <a:cs typeface="Futura Medium" panose="020B0602020204020303" pitchFamily="34" charset="-79"/>
              </a:rPr>
              <a:t>envelope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83728" y="5414893"/>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edit</a:t>
            </a:r>
            <a:endParaRPr sz="23900" dirty="0">
              <a:latin typeface="Futura Medium" panose="020B0602020204020303" pitchFamily="34" charset="-79"/>
              <a:cs typeface="Futura Medium" panose="020B0602020204020303" pitchFamily="34" charset="-79"/>
            </a:endParaRPr>
          </a:p>
        </p:txBody>
      </p:sp>
      <p:pic>
        <p:nvPicPr>
          <p:cNvPr id="6" name="Picture 5">
            <a:extLst>
              <a:ext uri="{FF2B5EF4-FFF2-40B4-BE49-F238E27FC236}">
                <a16:creationId xmlns:a16="http://schemas.microsoft.com/office/drawing/2014/main" id="{B680249D-B5CB-A1FF-EFB7-CDE5D20036C4}"/>
              </a:ext>
            </a:extLst>
          </p:cNvPr>
          <p:cNvPicPr>
            <a:picLocks noChangeAspect="1"/>
          </p:cNvPicPr>
          <p:nvPr/>
        </p:nvPicPr>
        <p:blipFill>
          <a:blip r:embed="rId4"/>
          <a:stretch>
            <a:fillRect/>
          </a:stretch>
        </p:blipFill>
        <p:spPr>
          <a:xfrm>
            <a:off x="1239172" y="5745644"/>
            <a:ext cx="3251200" cy="3251200"/>
          </a:xfrm>
          <a:prstGeom prst="rect">
            <a:avLst/>
          </a:prstGeom>
        </p:spPr>
      </p:pic>
      <p:pic>
        <p:nvPicPr>
          <p:cNvPr id="7" name="Picture 6">
            <a:extLst>
              <a:ext uri="{FF2B5EF4-FFF2-40B4-BE49-F238E27FC236}">
                <a16:creationId xmlns:a16="http://schemas.microsoft.com/office/drawing/2014/main" id="{213401F2-95BA-18A9-86FA-FD44F88536F1}"/>
              </a:ext>
            </a:extLst>
          </p:cNvPr>
          <p:cNvPicPr>
            <a:picLocks noChangeAspect="1"/>
          </p:cNvPicPr>
          <p:nvPr/>
        </p:nvPicPr>
        <p:blipFill>
          <a:blip r:embed="rId5"/>
          <a:stretch>
            <a:fillRect/>
          </a:stretch>
        </p:blipFill>
        <p:spPr>
          <a:xfrm>
            <a:off x="8669785" y="521313"/>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82290" y="2274766"/>
            <a:ext cx="175689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letter	</a:t>
            </a:r>
            <a:endParaRPr b="1" dirty="0">
              <a:latin typeface="Gill Sans MT" panose="020B0502020104020203" pitchFamily="34" charset="77"/>
              <a:sym typeface="American Typewriter"/>
            </a:endParaRPr>
          </a:p>
        </p:txBody>
      </p:sp>
      <p:sp>
        <p:nvSpPr>
          <p:cNvPr id="134" name="office"/>
          <p:cNvSpPr txBox="1"/>
          <p:nvPr/>
        </p:nvSpPr>
        <p:spPr>
          <a:xfrm>
            <a:off x="5877894" y="3183419"/>
            <a:ext cx="13657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post</a:t>
            </a:r>
            <a:endParaRPr dirty="0">
              <a:latin typeface="Gill Sans MT" panose="020B0502020104020203" pitchFamily="34" charset="77"/>
            </a:endParaRPr>
          </a:p>
        </p:txBody>
      </p:sp>
      <p:sp>
        <p:nvSpPr>
          <p:cNvPr id="135" name="spare"/>
          <p:cNvSpPr txBox="1"/>
          <p:nvPr/>
        </p:nvSpPr>
        <p:spPr>
          <a:xfrm>
            <a:off x="6009328" y="4033018"/>
            <a:ext cx="11028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lick</a:t>
            </a:r>
            <a:endParaRPr b="1" dirty="0">
              <a:latin typeface="Gill Sans MT" panose="020B0502020104020203" pitchFamily="34" charset="77"/>
              <a:sym typeface="American Typewriter"/>
            </a:endParaRPr>
          </a:p>
        </p:txBody>
      </p:sp>
      <p:sp>
        <p:nvSpPr>
          <p:cNvPr id="136" name="chipped"/>
          <p:cNvSpPr txBox="1"/>
          <p:nvPr/>
        </p:nvSpPr>
        <p:spPr>
          <a:xfrm>
            <a:off x="5596568" y="4958818"/>
            <a:ext cx="19284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stamp</a:t>
            </a:r>
            <a:endParaRPr dirty="0">
              <a:latin typeface="Gill Sans MT" panose="020B0502020104020203" pitchFamily="34" charset="77"/>
            </a:endParaRPr>
          </a:p>
        </p:txBody>
      </p:sp>
      <p:sp>
        <p:nvSpPr>
          <p:cNvPr id="137" name="lift"/>
          <p:cNvSpPr txBox="1"/>
          <p:nvPr/>
        </p:nvSpPr>
        <p:spPr>
          <a:xfrm>
            <a:off x="5191004" y="5829370"/>
            <a:ext cx="27395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envelope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23264" y="218280"/>
            <a:ext cx="1014393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vent</a:t>
            </a:r>
            <a:endParaRPr sz="54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13047" y="5878429"/>
            <a:ext cx="1043154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constant</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C21E554F-FD68-CDE3-6C41-4B483ABA24C8}"/>
              </a:ext>
            </a:extLst>
          </p:cNvPr>
          <p:cNvPicPr>
            <a:picLocks noChangeAspect="1"/>
          </p:cNvPicPr>
          <p:nvPr/>
        </p:nvPicPr>
        <p:blipFill>
          <a:blip r:embed="rId4"/>
          <a:stretch>
            <a:fillRect/>
          </a:stretch>
        </p:blipFill>
        <p:spPr>
          <a:xfrm>
            <a:off x="8106280" y="685828"/>
            <a:ext cx="3251200" cy="3251200"/>
          </a:xfrm>
          <a:prstGeom prst="rect">
            <a:avLst/>
          </a:prstGeom>
        </p:spPr>
      </p:pic>
      <p:pic>
        <p:nvPicPr>
          <p:cNvPr id="6" name="Picture 5">
            <a:extLst>
              <a:ext uri="{FF2B5EF4-FFF2-40B4-BE49-F238E27FC236}">
                <a16:creationId xmlns:a16="http://schemas.microsoft.com/office/drawing/2014/main" id="{8CD89E56-94A1-C295-081C-A544265BA36E}"/>
              </a:ext>
            </a:extLst>
          </p:cNvPr>
          <p:cNvPicPr>
            <a:picLocks noChangeAspect="1"/>
          </p:cNvPicPr>
          <p:nvPr/>
        </p:nvPicPr>
        <p:blipFill>
          <a:blip r:embed="rId5"/>
          <a:stretch>
            <a:fillRect/>
          </a:stretch>
        </p:blipFill>
        <p:spPr>
          <a:xfrm>
            <a:off x="689837" y="5699958"/>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825153"/>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suppose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0571" y="5287250"/>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worn</a:t>
            </a:r>
            <a:endParaRPr sz="11500" dirty="0">
              <a:latin typeface="Futura Medium" panose="020B0602020204020303" pitchFamily="34" charset="-79"/>
              <a:cs typeface="Futura Medium" panose="020B0602020204020303" pitchFamily="34" charset="-79"/>
            </a:endParaRPr>
          </a:p>
        </p:txBody>
      </p:sp>
      <p:pic>
        <p:nvPicPr>
          <p:cNvPr id="6" name="Picture 5">
            <a:extLst>
              <a:ext uri="{FF2B5EF4-FFF2-40B4-BE49-F238E27FC236}">
                <a16:creationId xmlns:a16="http://schemas.microsoft.com/office/drawing/2014/main" id="{4DEDC809-A963-4F97-641E-7E57FE489E86}"/>
              </a:ext>
            </a:extLst>
          </p:cNvPr>
          <p:cNvPicPr>
            <a:picLocks noChangeAspect="1"/>
          </p:cNvPicPr>
          <p:nvPr/>
        </p:nvPicPr>
        <p:blipFill>
          <a:blip r:embed="rId4"/>
          <a:stretch>
            <a:fillRect/>
          </a:stretch>
        </p:blipFill>
        <p:spPr>
          <a:xfrm>
            <a:off x="8940919" y="528122"/>
            <a:ext cx="3251200" cy="3251200"/>
          </a:xfrm>
          <a:prstGeom prst="rect">
            <a:avLst/>
          </a:prstGeom>
        </p:spPr>
      </p:pic>
      <p:pic>
        <p:nvPicPr>
          <p:cNvPr id="7" name="Picture 6">
            <a:extLst>
              <a:ext uri="{FF2B5EF4-FFF2-40B4-BE49-F238E27FC236}">
                <a16:creationId xmlns:a16="http://schemas.microsoft.com/office/drawing/2014/main" id="{0D20340C-3964-1B72-B0C6-0213C924E0AD}"/>
              </a:ext>
            </a:extLst>
          </p:cNvPr>
          <p:cNvPicPr>
            <a:picLocks noChangeAspect="1"/>
          </p:cNvPicPr>
          <p:nvPr/>
        </p:nvPicPr>
        <p:blipFill>
          <a:blip r:embed="rId5"/>
          <a:stretch>
            <a:fillRect/>
          </a:stretch>
        </p:blipFill>
        <p:spPr>
          <a:xfrm>
            <a:off x="797505" y="5694998"/>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65115" y="3418118"/>
            <a:ext cx="139140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vent</a:t>
            </a:r>
            <a:endParaRPr b="1" dirty="0">
              <a:latin typeface="Gill Sans MT" panose="020B0502020104020203" pitchFamily="34" charset="77"/>
              <a:sym typeface="American Typewriter"/>
            </a:endParaRPr>
          </a:p>
        </p:txBody>
      </p:sp>
      <p:sp>
        <p:nvSpPr>
          <p:cNvPr id="140" name="tolerate"/>
          <p:cNvSpPr txBox="1"/>
          <p:nvPr/>
        </p:nvSpPr>
        <p:spPr>
          <a:xfrm>
            <a:off x="5940445" y="2522165"/>
            <a:ext cx="12407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edit</a:t>
            </a:r>
            <a:endParaRPr dirty="0">
              <a:latin typeface="Gill Sans MT" panose="020B0502020104020203" pitchFamily="34" charset="77"/>
            </a:endParaRPr>
          </a:p>
        </p:txBody>
      </p:sp>
      <p:sp>
        <p:nvSpPr>
          <p:cNvPr id="141" name="fixation"/>
          <p:cNvSpPr txBox="1"/>
          <p:nvPr/>
        </p:nvSpPr>
        <p:spPr>
          <a:xfrm>
            <a:off x="5243154" y="4280417"/>
            <a:ext cx="26353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constant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72983" y="5188117"/>
            <a:ext cx="245900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suppose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94588" y="5996646"/>
            <a:ext cx="161582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worn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3570" y="1309202"/>
            <a:ext cx="21111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letter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3895131"/>
            <a:ext cx="641905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write a letter to someone, you write a message on paper and send it to them, usually by post.</a:t>
            </a:r>
          </a:p>
        </p:txBody>
      </p:sp>
      <p:sp>
        <p:nvSpPr>
          <p:cNvPr id="155" name="The was a tear in Freddie’s new school jumper."/>
          <p:cNvSpPr txBox="1"/>
          <p:nvPr/>
        </p:nvSpPr>
        <p:spPr>
          <a:xfrm>
            <a:off x="30862" y="640237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Hersey gave </a:t>
            </a:r>
            <a:r>
              <a:rPr lang="en-GB" sz="4000" b="1" dirty="0">
                <a:latin typeface="Gill Sans MT" panose="020B0502020104020203" pitchFamily="34" charset="77"/>
              </a:rPr>
              <a:t>letters</a:t>
            </a:r>
            <a:r>
              <a:rPr lang="en-GB" sz="4000" dirty="0">
                <a:latin typeface="Gill Sans MT" panose="020B0502020104020203" pitchFamily="34" charset="77"/>
              </a:rPr>
              <a:t> to each child to take home.</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let-ter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373199055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received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48DD101F-0310-C0DC-1992-B21BA79A9985}"/>
              </a:ext>
            </a:extLst>
          </p:cNvPr>
          <p:cNvPicPr>
            <a:picLocks noChangeAspect="1"/>
          </p:cNvPicPr>
          <p:nvPr/>
        </p:nvPicPr>
        <p:blipFill>
          <a:blip r:embed="rId3"/>
          <a:stretch>
            <a:fillRect/>
          </a:stretch>
        </p:blipFill>
        <p:spPr>
          <a:xfrm>
            <a:off x="8492220" y="267144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4368" y="1309202"/>
            <a:ext cx="16895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post</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8522" y="4083790"/>
            <a:ext cx="7068598"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post a letter or package, you send it to someone by putting it in a post box or by taking it to a post office.</a:t>
            </a:r>
          </a:p>
        </p:txBody>
      </p:sp>
      <p:sp>
        <p:nvSpPr>
          <p:cNvPr id="155" name="The was a tear in Freddie’s new school jumper."/>
          <p:cNvSpPr txBox="1"/>
          <p:nvPr/>
        </p:nvSpPr>
        <p:spPr>
          <a:xfrm>
            <a:off x="0" y="65498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excited to </a:t>
            </a:r>
            <a:r>
              <a:rPr lang="en-GB" sz="4000" b="1" dirty="0">
                <a:latin typeface="Gill Sans MT" panose="020B0502020104020203" pitchFamily="34" charset="77"/>
              </a:rPr>
              <a:t>post</a:t>
            </a:r>
            <a:r>
              <a:rPr lang="en-GB" sz="4000" dirty="0">
                <a:latin typeface="Gill Sans MT" panose="020B0502020104020203" pitchFamily="34" charset="77"/>
              </a:rPr>
              <a:t> their letters to Santa.</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361889800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send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letters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CD75D07E-44DF-1AB7-5AD6-6E5663A2EEA0}"/>
              </a:ext>
            </a:extLst>
          </p:cNvPr>
          <p:cNvPicPr>
            <a:picLocks noChangeAspect="1"/>
          </p:cNvPicPr>
          <p:nvPr/>
        </p:nvPicPr>
        <p:blipFill>
          <a:blip r:embed="rId3"/>
          <a:stretch>
            <a:fillRect/>
          </a:stretch>
        </p:blipFill>
        <p:spPr>
          <a:xfrm>
            <a:off x="8769999" y="2787246"/>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83978" y="1339979"/>
            <a:ext cx="125034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lick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verb</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8182" y="3853301"/>
            <a:ext cx="5990647"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people or animals lick something, they move their tongue across its surface.</a:t>
            </a:r>
          </a:p>
        </p:txBody>
      </p:sp>
      <p:sp>
        <p:nvSpPr>
          <p:cNvPr id="155" name="The was a tear in Freddie’s new school jumper."/>
          <p:cNvSpPr txBox="1"/>
          <p:nvPr/>
        </p:nvSpPr>
        <p:spPr>
          <a:xfrm>
            <a:off x="206044" y="6296343"/>
            <a:ext cx="12635157"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Lois </a:t>
            </a:r>
            <a:r>
              <a:rPr lang="en-GB" sz="4000" b="1" dirty="0">
                <a:latin typeface="Gill Sans MT" panose="020B0502020104020203" pitchFamily="34" charset="77"/>
              </a:rPr>
              <a:t>licked</a:t>
            </a:r>
            <a:r>
              <a:rPr lang="en-GB" sz="4000" dirty="0">
                <a:latin typeface="Gill Sans MT" panose="020B0502020104020203" pitchFamily="34" charset="77"/>
              </a:rPr>
              <a:t> the stamp and put it on the envelope.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lick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197831063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taste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ice-cream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quick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envelope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A83A9938-7D57-9DAE-9D6C-F6AFE8D196FA}"/>
              </a:ext>
            </a:extLst>
          </p:cNvPr>
          <p:cNvPicPr>
            <a:picLocks noChangeAspect="1"/>
          </p:cNvPicPr>
          <p:nvPr/>
        </p:nvPicPr>
        <p:blipFill>
          <a:blip r:embed="rId4"/>
          <a:stretch>
            <a:fillRect/>
          </a:stretch>
        </p:blipFill>
        <p:spPr>
          <a:xfrm>
            <a:off x="8451283" y="2811568"/>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4233" y="1309202"/>
            <a:ext cx="226985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stamp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72185" y="3965453"/>
            <a:ext cx="7059173"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stamp or a postage stamp is a small piece of paper which you stick on an envelope or package before you post it to pay for the cost of the postage.</a:t>
            </a:r>
          </a:p>
        </p:txBody>
      </p:sp>
      <p:sp>
        <p:nvSpPr>
          <p:cNvPr id="155" name="The was a tear in Freddie’s new school jumper."/>
          <p:cNvSpPr txBox="1"/>
          <p:nvPr/>
        </p:nvSpPr>
        <p:spPr>
          <a:xfrm>
            <a:off x="172185" y="640852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0" i="0" dirty="0">
                <a:solidFill>
                  <a:schemeClr val="accent2"/>
                </a:solidFill>
                <a:effectLst/>
                <a:latin typeface="Gill Sans MT" panose="020B0502020104020203" pitchFamily="34" charset="77"/>
              </a:rPr>
              <a:t>Bill liked putting the </a:t>
            </a:r>
            <a:r>
              <a:rPr lang="en-GB" sz="4000" b="1" i="0" dirty="0">
                <a:solidFill>
                  <a:schemeClr val="accent2"/>
                </a:solidFill>
                <a:effectLst/>
                <a:latin typeface="Gill Sans MT" panose="020B0502020104020203" pitchFamily="34" charset="77"/>
              </a:rPr>
              <a:t>stamp</a:t>
            </a:r>
            <a:r>
              <a:rPr lang="en-GB" sz="4000" b="0" i="0" dirty="0">
                <a:solidFill>
                  <a:schemeClr val="accent2"/>
                </a:solidFill>
                <a:effectLst/>
                <a:latin typeface="Gill Sans MT" panose="020B0502020104020203" pitchFamily="34" charset="77"/>
              </a:rPr>
              <a:t> on the envelope.</a:t>
            </a:r>
            <a:endParaRPr sz="40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stamp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417465220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hallmark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label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C0A48D1B-8CC3-A348-97A9-BFF8B8A25097}"/>
              </a:ext>
            </a:extLst>
          </p:cNvPr>
          <p:cNvPicPr>
            <a:picLocks noChangeAspect="1"/>
          </p:cNvPicPr>
          <p:nvPr/>
        </p:nvPicPr>
        <p:blipFill>
          <a:blip r:embed="rId4"/>
          <a:stretch>
            <a:fillRect/>
          </a:stretch>
        </p:blipFill>
        <p:spPr>
          <a:xfrm>
            <a:off x="8451283" y="2845797"/>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22008" y="1309202"/>
            <a:ext cx="337432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envelope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16701" y="4132313"/>
            <a:ext cx="699547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envelope is the rectangular paper cover in which you send a letter to someone through the post.</a:t>
            </a:r>
          </a:p>
        </p:txBody>
      </p:sp>
      <p:sp>
        <p:nvSpPr>
          <p:cNvPr id="155" name="The was a tear in Freddie’s new school jumper."/>
          <p:cNvSpPr txBox="1"/>
          <p:nvPr/>
        </p:nvSpPr>
        <p:spPr>
          <a:xfrm>
            <a:off x="28351" y="64544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Katy wrote the address on the </a:t>
            </a:r>
            <a:r>
              <a:rPr lang="en-GB" sz="4000" b="1" dirty="0">
                <a:latin typeface="Gill Sans MT" panose="020B0502020104020203" pitchFamily="34" charset="77"/>
              </a:rPr>
              <a:t>envelope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(en-ve-lope)</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5773519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wrapper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sleeve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write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6" name="Picture 5">
            <a:extLst>
              <a:ext uri="{FF2B5EF4-FFF2-40B4-BE49-F238E27FC236}">
                <a16:creationId xmlns:a16="http://schemas.microsoft.com/office/drawing/2014/main" id="{4B40424F-F6BD-F2FF-BA40-135C06914EF8}"/>
              </a:ext>
            </a:extLst>
          </p:cNvPr>
          <p:cNvPicPr>
            <a:picLocks noChangeAspect="1"/>
          </p:cNvPicPr>
          <p:nvPr/>
        </p:nvPicPr>
        <p:blipFill>
          <a:blip r:embed="rId4"/>
          <a:stretch>
            <a:fillRect/>
          </a:stretch>
        </p:blipFill>
        <p:spPr>
          <a:xfrm>
            <a:off x="8799568" y="2904167"/>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31439</TotalTime>
  <Words>1318</Words>
  <Application>Microsoft Macintosh PowerPoint</Application>
  <PresentationFormat>Custom</PresentationFormat>
  <Paragraphs>332</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806</cp:revision>
  <dcterms:modified xsi:type="dcterms:W3CDTF">2023-11-08T13:26:51Z</dcterms:modified>
</cp:coreProperties>
</file>