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80" r:id="rId13"/>
    <p:sldId id="274" r:id="rId14"/>
    <p:sldId id="279"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59"/>
    <p:restoredTop sz="94555"/>
  </p:normalViewPr>
  <p:slideViewPr>
    <p:cSldViewPr snapToGrid="0" snapToObjects="1">
      <p:cViewPr varScale="1">
        <p:scale>
          <a:sx n="62" d="100"/>
          <a:sy n="62" d="100"/>
        </p:scale>
        <p:origin x="1000" y="168"/>
      </p:cViewPr>
      <p:guideLst/>
    </p:cSldViewPr>
  </p:slid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59492" y="3226831"/>
            <a:ext cx="8069518"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12</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20th November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51017" y="1309202"/>
            <a:ext cx="23163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patter</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581805"/>
            <a:ext cx="6295777"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patter is a series of quick, quiet, tapping sounds.</a:t>
            </a:r>
          </a:p>
        </p:txBody>
      </p:sp>
      <p:sp>
        <p:nvSpPr>
          <p:cNvPr id="155" name="The was a tear in Freddie’s new school jumper."/>
          <p:cNvSpPr txBox="1"/>
          <p:nvPr/>
        </p:nvSpPr>
        <p:spPr>
          <a:xfrm>
            <a:off x="0" y="621615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class could hear the </a:t>
            </a:r>
            <a:r>
              <a:rPr lang="en-GB" b="1" dirty="0">
                <a:latin typeface="Gill Sans MT" panose="020B0502020104020203" pitchFamily="34" charset="77"/>
              </a:rPr>
              <a:t>patter</a:t>
            </a:r>
            <a:r>
              <a:rPr lang="en-GB" dirty="0">
                <a:latin typeface="Gill Sans MT" panose="020B0502020104020203" pitchFamily="34" charset="77"/>
              </a:rPr>
              <a:t> on rain on the roof.</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pat-ter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9209376"/>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tapping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beating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footsteps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10" name="Picture 9">
            <a:extLst>
              <a:ext uri="{FF2B5EF4-FFF2-40B4-BE49-F238E27FC236}">
                <a16:creationId xmlns:a16="http://schemas.microsoft.com/office/drawing/2014/main" id="{8E8BE5F6-76E0-6C21-D052-E0A5924E5F35}"/>
              </a:ext>
            </a:extLst>
          </p:cNvPr>
          <p:cNvPicPr>
            <a:picLocks noChangeAspect="1"/>
          </p:cNvPicPr>
          <p:nvPr/>
        </p:nvPicPr>
        <p:blipFill>
          <a:blip r:embed="rId4"/>
          <a:stretch>
            <a:fillRect/>
          </a:stretch>
        </p:blipFill>
        <p:spPr>
          <a:xfrm>
            <a:off x="8213837" y="2633559"/>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78504" y="1309202"/>
            <a:ext cx="286136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wheeze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237498"/>
            <a:ext cx="6447509"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wheezes, they breathe with difficulty and make a whistling sound.</a:t>
            </a:r>
          </a:p>
        </p:txBody>
      </p:sp>
      <p:sp>
        <p:nvSpPr>
          <p:cNvPr id="155" name="The was a tear in Freddie’s new school jumper."/>
          <p:cNvSpPr txBox="1"/>
          <p:nvPr/>
        </p:nvSpPr>
        <p:spPr>
          <a:xfrm>
            <a:off x="0" y="633589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Opal </a:t>
            </a:r>
            <a:r>
              <a:rPr lang="en-GB" b="1" i="0" dirty="0">
                <a:solidFill>
                  <a:schemeClr val="accent2"/>
                </a:solidFill>
                <a:effectLst/>
                <a:latin typeface="Gill Sans MT" panose="020B0502020104020203" pitchFamily="34" charset="77"/>
              </a:rPr>
              <a:t>wheezed</a:t>
            </a:r>
            <a:r>
              <a:rPr lang="en-GB" b="0" i="0" dirty="0">
                <a:solidFill>
                  <a:schemeClr val="accent2"/>
                </a:solidFill>
                <a:effectLst/>
                <a:latin typeface="Gill Sans MT" panose="020B0502020104020203" pitchFamily="34" charset="77"/>
              </a:rPr>
              <a:t> after she had finished the race.</a:t>
            </a:r>
            <a:endParaRPr lang="en-GB"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wheeze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02915012"/>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trees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wisp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8" name="Picture 7">
            <a:extLst>
              <a:ext uri="{FF2B5EF4-FFF2-40B4-BE49-F238E27FC236}">
                <a16:creationId xmlns:a16="http://schemas.microsoft.com/office/drawing/2014/main" id="{BDC84B32-D1C0-B65E-3412-C50F5CF97D3D}"/>
              </a:ext>
            </a:extLst>
          </p:cNvPr>
          <p:cNvPicPr>
            <a:picLocks noChangeAspect="1"/>
          </p:cNvPicPr>
          <p:nvPr/>
        </p:nvPicPr>
        <p:blipFill>
          <a:blip r:embed="rId4"/>
          <a:stretch>
            <a:fillRect/>
          </a:stretch>
        </p:blipFill>
        <p:spPr>
          <a:xfrm>
            <a:off x="8585837" y="2688979"/>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88976" y="1339979"/>
            <a:ext cx="261449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caution</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3" y="4117896"/>
            <a:ext cx="6724499"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Caution is great care which you take in order to avoid possible danger.</a:t>
            </a:r>
          </a:p>
        </p:txBody>
      </p:sp>
      <p:sp>
        <p:nvSpPr>
          <p:cNvPr id="155" name="The was a tear in Freddie’s new school jumper."/>
          <p:cNvSpPr txBox="1"/>
          <p:nvPr/>
        </p:nvSpPr>
        <p:spPr>
          <a:xfrm>
            <a:off x="0" y="641233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Nat put a </a:t>
            </a:r>
            <a:r>
              <a:rPr lang="en-GB" sz="4000" b="1" dirty="0">
                <a:latin typeface="Gill Sans MT" panose="020B0502020104020203" pitchFamily="34" charset="77"/>
              </a:rPr>
              <a:t>caution</a:t>
            </a:r>
            <a:r>
              <a:rPr lang="en-GB" sz="4000" dirty="0">
                <a:latin typeface="Gill Sans MT" panose="020B0502020104020203" pitchFamily="34" charset="77"/>
              </a:rPr>
              <a:t> sign out as the floor was slippy.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cau-tion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6316496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incaution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extreme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wariness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recklessness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4D169091-529A-FCE0-55CD-4137C077C7E1}"/>
              </a:ext>
            </a:extLst>
          </p:cNvPr>
          <p:cNvPicPr>
            <a:picLocks noChangeAspect="1"/>
          </p:cNvPicPr>
          <p:nvPr/>
        </p:nvPicPr>
        <p:blipFill>
          <a:blip r:embed="rId4"/>
          <a:stretch>
            <a:fillRect/>
          </a:stretch>
        </p:blipFill>
        <p:spPr>
          <a:xfrm>
            <a:off x="8358940" y="2693272"/>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87349" y="1309202"/>
            <a:ext cx="364362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extension</a:t>
            </a:r>
            <a:endParaRPr dirty="0">
              <a:latin typeface="Gill Sans MT" panose="020B0502020104020203" pitchFamily="34" charset="77"/>
            </a:endParaRPr>
          </a:p>
        </p:txBody>
      </p:sp>
      <p:sp>
        <p:nvSpPr>
          <p:cNvPr id="152" name="Definition:"/>
          <p:cNvSpPr txBox="1"/>
          <p:nvPr/>
        </p:nvSpPr>
        <p:spPr>
          <a:xfrm>
            <a:off x="2217173" y="3109482"/>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289811" y="3931422"/>
            <a:ext cx="797077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extension is an extra period of time for which something lasts or is valid, usually as a result of official permission.</a:t>
            </a:r>
          </a:p>
        </p:txBody>
      </p:sp>
      <p:sp>
        <p:nvSpPr>
          <p:cNvPr id="155" name="The was a tear in Freddie’s new school jumper."/>
          <p:cNvSpPr txBox="1"/>
          <p:nvPr/>
        </p:nvSpPr>
        <p:spPr>
          <a:xfrm>
            <a:off x="5112" y="629005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James asked for an </a:t>
            </a:r>
            <a:r>
              <a:rPr lang="en-GB" b="1" dirty="0">
                <a:latin typeface="Gill Sans MT" panose="020B0502020104020203" pitchFamily="34" charset="77"/>
              </a:rPr>
              <a:t>extension</a:t>
            </a:r>
            <a:r>
              <a:rPr lang="en-GB" dirty="0">
                <a:latin typeface="Gill Sans MT" panose="020B0502020104020203" pitchFamily="34" charset="77"/>
              </a:rPr>
              <a:t> to finish his work in class.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extension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335072936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lengthening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shortening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essay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increase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2" name="Picture 1">
            <a:extLst>
              <a:ext uri="{FF2B5EF4-FFF2-40B4-BE49-F238E27FC236}">
                <a16:creationId xmlns:a16="http://schemas.microsoft.com/office/drawing/2014/main" id="{41816172-21E4-E6A7-6589-5473998DB3EA}"/>
              </a:ext>
            </a:extLst>
          </p:cNvPr>
          <p:cNvPicPr>
            <a:picLocks noChangeAspect="1"/>
          </p:cNvPicPr>
          <p:nvPr/>
        </p:nvPicPr>
        <p:blipFill>
          <a:blip r:embed="rId4"/>
          <a:stretch>
            <a:fillRect/>
          </a:stretch>
        </p:blipFill>
        <p:spPr>
          <a:xfrm>
            <a:off x="8569627" y="2618192"/>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6696" y="1309202"/>
            <a:ext cx="222496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hover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3836228"/>
            <a:ext cx="709975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hover, you stay in one place and move slightly in a nervous way, for example because you cannot decide what to do.</a:t>
            </a:r>
          </a:p>
        </p:txBody>
      </p:sp>
      <p:sp>
        <p:nvSpPr>
          <p:cNvPr id="155" name="The was a tear in Freddie’s new school jumper."/>
          <p:cNvSpPr txBox="1"/>
          <p:nvPr/>
        </p:nvSpPr>
        <p:spPr>
          <a:xfrm>
            <a:off x="372570" y="6160503"/>
            <a:ext cx="1217230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Jun </a:t>
            </a:r>
            <a:r>
              <a:rPr lang="en-GB" sz="4000" b="1" dirty="0">
                <a:latin typeface="Gill Sans MT" panose="020B0502020104020203" pitchFamily="34" charset="77"/>
              </a:rPr>
              <a:t>hovered</a:t>
            </a:r>
            <a:r>
              <a:rPr lang="en-GB" sz="4000" dirty="0">
                <a:latin typeface="Gill Sans MT" panose="020B0502020104020203" pitchFamily="34" charset="77"/>
              </a:rPr>
              <a:t> outside the classroom until it was time to go in.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hov-er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45529381"/>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linger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loiter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discover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412E1CF5-CCB2-737F-1679-4FC395C55F17}"/>
              </a:ext>
            </a:extLst>
          </p:cNvPr>
          <p:cNvPicPr>
            <a:picLocks noChangeAspect="1"/>
          </p:cNvPicPr>
          <p:nvPr/>
        </p:nvPicPr>
        <p:blipFill>
          <a:blip r:embed="rId4"/>
          <a:stretch>
            <a:fillRect/>
          </a:stretch>
        </p:blipFill>
        <p:spPr>
          <a:xfrm>
            <a:off x="8492220" y="2484933"/>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655505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busy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flash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queue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menu</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9569642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patter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extension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wheeze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hover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94466215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busy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queue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flash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menu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hop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33309262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you move along by jumping on one foot.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are ***, you are working hard or concentrating on a task, so that you are not free to do anything else.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In a restaurant or café, or at a formal meal, the *** is a list of the food and drinks that are available.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a light *** or if you *** a light, it shines with a sudden bright light, especially as quick, regular *** of 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people ***, they stand in a line waiting for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7B3EA972-56CC-4D0F-94FA-ABBB84E66BB8}"/>
              </a:ext>
            </a:extLst>
          </p:cNvPr>
          <p:cNvPicPr>
            <a:picLocks noChangeAspect="1"/>
          </p:cNvPicPr>
          <p:nvPr/>
        </p:nvPicPr>
        <p:blipFill>
          <a:blip r:embed="rId5"/>
          <a:stretch>
            <a:fillRect/>
          </a:stretch>
        </p:blipFill>
        <p:spPr>
          <a:xfrm>
            <a:off x="11023705" y="3898599"/>
            <a:ext cx="1036735" cy="1036735"/>
          </a:xfrm>
          <a:prstGeom prst="rect">
            <a:avLst/>
          </a:prstGeom>
        </p:spPr>
      </p:pic>
      <p:pic>
        <p:nvPicPr>
          <p:cNvPr id="3" name="Picture 2">
            <a:extLst>
              <a:ext uri="{FF2B5EF4-FFF2-40B4-BE49-F238E27FC236}">
                <a16:creationId xmlns:a16="http://schemas.microsoft.com/office/drawing/2014/main" id="{9A494DF3-6A78-BB50-DE5B-9B10B2D4FF96}"/>
              </a:ext>
            </a:extLst>
          </p:cNvPr>
          <p:cNvPicPr>
            <a:picLocks noChangeAspect="1"/>
          </p:cNvPicPr>
          <p:nvPr/>
        </p:nvPicPr>
        <p:blipFill>
          <a:blip r:embed="rId6"/>
          <a:stretch>
            <a:fillRect/>
          </a:stretch>
        </p:blipFill>
        <p:spPr>
          <a:xfrm>
            <a:off x="10907336" y="7910041"/>
            <a:ext cx="1036735" cy="1036735"/>
          </a:xfrm>
          <a:prstGeom prst="rect">
            <a:avLst/>
          </a:prstGeom>
        </p:spPr>
      </p:pic>
      <p:pic>
        <p:nvPicPr>
          <p:cNvPr id="5" name="Picture 4">
            <a:extLst>
              <a:ext uri="{FF2B5EF4-FFF2-40B4-BE49-F238E27FC236}">
                <a16:creationId xmlns:a16="http://schemas.microsoft.com/office/drawing/2014/main" id="{98F1AF21-6812-27D1-8F2C-3DECD4201E8E}"/>
              </a:ext>
            </a:extLst>
          </p:cNvPr>
          <p:cNvPicPr>
            <a:picLocks noChangeAspect="1"/>
          </p:cNvPicPr>
          <p:nvPr/>
        </p:nvPicPr>
        <p:blipFill>
          <a:blip r:embed="rId7"/>
          <a:stretch>
            <a:fillRect/>
          </a:stretch>
        </p:blipFill>
        <p:spPr>
          <a:xfrm>
            <a:off x="10871621" y="6331654"/>
            <a:ext cx="1188819" cy="1188819"/>
          </a:xfrm>
          <a:prstGeom prst="rect">
            <a:avLst/>
          </a:prstGeom>
        </p:spPr>
      </p:pic>
      <p:pic>
        <p:nvPicPr>
          <p:cNvPr id="6" name="Picture 5">
            <a:extLst>
              <a:ext uri="{FF2B5EF4-FFF2-40B4-BE49-F238E27FC236}">
                <a16:creationId xmlns:a16="http://schemas.microsoft.com/office/drawing/2014/main" id="{37BF763D-E362-BF1E-A3CD-1077D273357A}"/>
              </a:ext>
            </a:extLst>
          </p:cNvPr>
          <p:cNvPicPr>
            <a:picLocks noChangeAspect="1"/>
          </p:cNvPicPr>
          <p:nvPr/>
        </p:nvPicPr>
        <p:blipFill>
          <a:blip r:embed="rId8"/>
          <a:stretch>
            <a:fillRect/>
          </a:stretch>
        </p:blipFill>
        <p:spPr>
          <a:xfrm>
            <a:off x="10907336" y="5104480"/>
            <a:ext cx="1076548" cy="1076548"/>
          </a:xfrm>
          <a:prstGeom prst="rect">
            <a:avLst/>
          </a:prstGeom>
        </p:spPr>
      </p:pic>
      <p:pic>
        <p:nvPicPr>
          <p:cNvPr id="7" name="Picture 6">
            <a:extLst>
              <a:ext uri="{FF2B5EF4-FFF2-40B4-BE49-F238E27FC236}">
                <a16:creationId xmlns:a16="http://schemas.microsoft.com/office/drawing/2014/main" id="{115EEAD5-9C66-58FD-8F73-F89827AF8D17}"/>
              </a:ext>
            </a:extLst>
          </p:cNvPr>
          <p:cNvPicPr>
            <a:picLocks noChangeAspect="1"/>
          </p:cNvPicPr>
          <p:nvPr/>
        </p:nvPicPr>
        <p:blipFill>
          <a:blip r:embed="rId9"/>
          <a:stretch>
            <a:fillRect/>
          </a:stretch>
        </p:blipFill>
        <p:spPr>
          <a:xfrm>
            <a:off x="10835810" y="2420265"/>
            <a:ext cx="1279331" cy="127933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01534700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patter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wheeze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caution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extension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hover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130062934"/>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An *** is an extra period of time for which something lasts or is valid, usually as a result of official permission.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you stay in one place and move slightly in a nervous way, for example because you cannot decide what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someone ***, they breathe with difficulty and make a whistling sound.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is great care which you take in order to avoid possible 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series of quick, quiet, tapping sounds.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F08D9083-CC89-E729-A63F-089EC23A23D1}"/>
              </a:ext>
            </a:extLst>
          </p:cNvPr>
          <p:cNvPicPr>
            <a:picLocks noChangeAspect="1"/>
          </p:cNvPicPr>
          <p:nvPr/>
        </p:nvPicPr>
        <p:blipFill>
          <a:blip r:embed="rId5"/>
          <a:stretch>
            <a:fillRect/>
          </a:stretch>
        </p:blipFill>
        <p:spPr>
          <a:xfrm>
            <a:off x="10984176" y="7765791"/>
            <a:ext cx="1026615" cy="1026615"/>
          </a:xfrm>
          <a:prstGeom prst="rect">
            <a:avLst/>
          </a:prstGeom>
        </p:spPr>
      </p:pic>
      <p:pic>
        <p:nvPicPr>
          <p:cNvPr id="5" name="Picture 4">
            <a:extLst>
              <a:ext uri="{FF2B5EF4-FFF2-40B4-BE49-F238E27FC236}">
                <a16:creationId xmlns:a16="http://schemas.microsoft.com/office/drawing/2014/main" id="{AC74F2DF-4A9D-F669-E32B-D329B7D5BB2D}"/>
              </a:ext>
            </a:extLst>
          </p:cNvPr>
          <p:cNvPicPr>
            <a:picLocks noChangeAspect="1"/>
          </p:cNvPicPr>
          <p:nvPr/>
        </p:nvPicPr>
        <p:blipFill>
          <a:blip r:embed="rId6"/>
          <a:stretch>
            <a:fillRect/>
          </a:stretch>
        </p:blipFill>
        <p:spPr>
          <a:xfrm>
            <a:off x="11069306" y="5199989"/>
            <a:ext cx="928914" cy="928914"/>
          </a:xfrm>
          <a:prstGeom prst="rect">
            <a:avLst/>
          </a:prstGeom>
        </p:spPr>
      </p:pic>
      <p:pic>
        <p:nvPicPr>
          <p:cNvPr id="6" name="Picture 5">
            <a:extLst>
              <a:ext uri="{FF2B5EF4-FFF2-40B4-BE49-F238E27FC236}">
                <a16:creationId xmlns:a16="http://schemas.microsoft.com/office/drawing/2014/main" id="{39440D1A-13E4-2422-3F71-3FEFEEBA9013}"/>
              </a:ext>
            </a:extLst>
          </p:cNvPr>
          <p:cNvPicPr>
            <a:picLocks noChangeAspect="1"/>
          </p:cNvPicPr>
          <p:nvPr/>
        </p:nvPicPr>
        <p:blipFill>
          <a:blip r:embed="rId7"/>
          <a:stretch>
            <a:fillRect/>
          </a:stretch>
        </p:blipFill>
        <p:spPr>
          <a:xfrm>
            <a:off x="10985330" y="6398914"/>
            <a:ext cx="1096865" cy="1096865"/>
          </a:xfrm>
          <a:prstGeom prst="rect">
            <a:avLst/>
          </a:prstGeom>
        </p:spPr>
      </p:pic>
      <p:pic>
        <p:nvPicPr>
          <p:cNvPr id="7" name="Picture 6">
            <a:extLst>
              <a:ext uri="{FF2B5EF4-FFF2-40B4-BE49-F238E27FC236}">
                <a16:creationId xmlns:a16="http://schemas.microsoft.com/office/drawing/2014/main" id="{0D0786CF-DF58-611C-4B41-7A828222703E}"/>
              </a:ext>
            </a:extLst>
          </p:cNvPr>
          <p:cNvPicPr>
            <a:picLocks noChangeAspect="1"/>
          </p:cNvPicPr>
          <p:nvPr/>
        </p:nvPicPr>
        <p:blipFill>
          <a:blip r:embed="rId8"/>
          <a:stretch>
            <a:fillRect/>
          </a:stretch>
        </p:blipFill>
        <p:spPr>
          <a:xfrm>
            <a:off x="11037880" y="2609024"/>
            <a:ext cx="1115527" cy="1115527"/>
          </a:xfrm>
          <a:prstGeom prst="rect">
            <a:avLst/>
          </a:prstGeom>
        </p:spPr>
      </p:pic>
      <p:pic>
        <p:nvPicPr>
          <p:cNvPr id="8" name="Picture 7">
            <a:extLst>
              <a:ext uri="{FF2B5EF4-FFF2-40B4-BE49-F238E27FC236}">
                <a16:creationId xmlns:a16="http://schemas.microsoft.com/office/drawing/2014/main" id="{9D8E44F2-9296-289B-DA02-7AC0C90661E7}"/>
              </a:ext>
            </a:extLst>
          </p:cNvPr>
          <p:cNvPicPr>
            <a:picLocks noChangeAspect="1"/>
          </p:cNvPicPr>
          <p:nvPr/>
        </p:nvPicPr>
        <p:blipFill>
          <a:blip r:embed="rId9"/>
          <a:stretch>
            <a:fillRect/>
          </a:stretch>
        </p:blipFill>
        <p:spPr>
          <a:xfrm>
            <a:off x="11140790" y="3930885"/>
            <a:ext cx="910253" cy="91025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2850891" y="3993661"/>
            <a:ext cx="18963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queue</a:t>
            </a:r>
            <a:endParaRPr dirty="0">
              <a:latin typeface="Gill Sans MT" panose="020B0502020104020203" pitchFamily="34" charset="77"/>
            </a:endParaRPr>
          </a:p>
        </p:txBody>
      </p:sp>
      <p:sp>
        <p:nvSpPr>
          <p:cNvPr id="135" name="spare"/>
          <p:cNvSpPr txBox="1"/>
          <p:nvPr/>
        </p:nvSpPr>
        <p:spPr>
          <a:xfrm>
            <a:off x="3163442" y="4824209"/>
            <a:ext cx="142988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flash</a:t>
            </a:r>
            <a:endParaRPr b="1" dirty="0">
              <a:latin typeface="Gill Sans MT" panose="020B0502020104020203" pitchFamily="34" charset="77"/>
              <a:sym typeface="American Typewriter"/>
            </a:endParaRPr>
          </a:p>
        </p:txBody>
      </p:sp>
      <p:sp>
        <p:nvSpPr>
          <p:cNvPr id="136" name="chipped"/>
          <p:cNvSpPr txBox="1"/>
          <p:nvPr/>
        </p:nvSpPr>
        <p:spPr>
          <a:xfrm>
            <a:off x="2906197" y="5769060"/>
            <a:ext cx="17857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menu</a:t>
            </a:r>
            <a:endParaRPr dirty="0">
              <a:latin typeface="Gill Sans MT" panose="020B0502020104020203" pitchFamily="34" charset="77"/>
            </a:endParaRPr>
          </a:p>
        </p:txBody>
      </p:sp>
      <p:sp>
        <p:nvSpPr>
          <p:cNvPr id="137" name="lift"/>
          <p:cNvSpPr txBox="1"/>
          <p:nvPr/>
        </p:nvSpPr>
        <p:spPr>
          <a:xfrm>
            <a:off x="3193936" y="6639612"/>
            <a:ext cx="12102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hop</a:t>
            </a:r>
            <a:endParaRPr dirty="0">
              <a:latin typeface="Gill Sans MT" panose="020B0502020104020203" pitchFamily="34" charset="77"/>
            </a:endParaRPr>
          </a:p>
        </p:txBody>
      </p:sp>
      <p:sp>
        <p:nvSpPr>
          <p:cNvPr id="138" name="mutter"/>
          <p:cNvSpPr txBox="1"/>
          <p:nvPr/>
        </p:nvSpPr>
        <p:spPr>
          <a:xfrm>
            <a:off x="8053210" y="3961911"/>
            <a:ext cx="23259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wheeze</a:t>
            </a:r>
            <a:endParaRPr b="1" dirty="0">
              <a:latin typeface="Gill Sans MT" panose="020B0502020104020203" pitchFamily="34" charset="77"/>
              <a:sym typeface="American Typewriter"/>
            </a:endParaRPr>
          </a:p>
        </p:txBody>
      </p:sp>
      <p:sp>
        <p:nvSpPr>
          <p:cNvPr id="139" name="unveil"/>
          <p:cNvSpPr txBox="1"/>
          <p:nvPr/>
        </p:nvSpPr>
        <p:spPr>
          <a:xfrm>
            <a:off x="7733057" y="5755144"/>
            <a:ext cx="29415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extension</a:t>
            </a:r>
            <a:endParaRPr dirty="0">
              <a:latin typeface="Gill Sans MT" panose="020B0502020104020203" pitchFamily="34" charset="77"/>
              <a:sym typeface="American Typewriter"/>
            </a:endParaRPr>
          </a:p>
        </p:txBody>
      </p:sp>
      <p:sp>
        <p:nvSpPr>
          <p:cNvPr id="140" name="tolerate"/>
          <p:cNvSpPr txBox="1"/>
          <p:nvPr/>
        </p:nvSpPr>
        <p:spPr>
          <a:xfrm>
            <a:off x="8245564" y="3065958"/>
            <a:ext cx="19412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patter</a:t>
            </a:r>
            <a:endParaRPr dirty="0">
              <a:latin typeface="Gill Sans MT" panose="020B0502020104020203" pitchFamily="34" charset="77"/>
            </a:endParaRPr>
          </a:p>
        </p:txBody>
      </p:sp>
      <p:sp>
        <p:nvSpPr>
          <p:cNvPr id="141" name="fixation"/>
          <p:cNvSpPr txBox="1"/>
          <p:nvPr/>
        </p:nvSpPr>
        <p:spPr>
          <a:xfrm>
            <a:off x="8074855" y="4824210"/>
            <a:ext cx="22826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caution</a:t>
            </a:r>
            <a:endParaRPr dirty="0">
              <a:latin typeface="Gill Sans MT" panose="020B0502020104020203" pitchFamily="34" charset="77"/>
            </a:endParaRPr>
          </a:p>
        </p:txBody>
      </p:sp>
      <p:sp>
        <p:nvSpPr>
          <p:cNvPr id="142" name="rustle"/>
          <p:cNvSpPr txBox="1"/>
          <p:nvPr/>
        </p:nvSpPr>
        <p:spPr>
          <a:xfrm>
            <a:off x="8320111" y="6620562"/>
            <a:ext cx="17921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hover</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090718" y="3080135"/>
            <a:ext cx="142507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busy</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28308" y="219295"/>
            <a:ext cx="568905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busy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76421" y="5027976"/>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queue</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5FC3E11E-8E89-F102-67BB-9CB2B07437D4}"/>
              </a:ext>
            </a:extLst>
          </p:cNvPr>
          <p:cNvPicPr>
            <a:picLocks noChangeAspect="1"/>
          </p:cNvPicPr>
          <p:nvPr/>
        </p:nvPicPr>
        <p:blipFill>
          <a:blip r:embed="rId4"/>
          <a:stretch>
            <a:fillRect/>
          </a:stretch>
        </p:blipFill>
        <p:spPr>
          <a:xfrm>
            <a:off x="8321323" y="602862"/>
            <a:ext cx="3251200" cy="3251200"/>
          </a:xfrm>
          <a:prstGeom prst="rect">
            <a:avLst/>
          </a:prstGeom>
        </p:spPr>
      </p:pic>
      <p:pic>
        <p:nvPicPr>
          <p:cNvPr id="4" name="Picture 3">
            <a:extLst>
              <a:ext uri="{FF2B5EF4-FFF2-40B4-BE49-F238E27FC236}">
                <a16:creationId xmlns:a16="http://schemas.microsoft.com/office/drawing/2014/main" id="{998D57A6-6F36-99B1-FF47-E51B36A11B2D}"/>
              </a:ext>
            </a:extLst>
          </p:cNvPr>
          <p:cNvPicPr>
            <a:picLocks noChangeAspect="1"/>
          </p:cNvPicPr>
          <p:nvPr/>
        </p:nvPicPr>
        <p:blipFill>
          <a:blip r:embed="rId5"/>
          <a:stretch>
            <a:fillRect/>
          </a:stretch>
        </p:blipFill>
        <p:spPr>
          <a:xfrm>
            <a:off x="682708" y="5724319"/>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85781" y="387307"/>
            <a:ext cx="556081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flash</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95377" y="4796109"/>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menu</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9FFC808A-163A-FE7D-72CE-E338075163E6}"/>
              </a:ext>
            </a:extLst>
          </p:cNvPr>
          <p:cNvPicPr>
            <a:picLocks noChangeAspect="1"/>
          </p:cNvPicPr>
          <p:nvPr/>
        </p:nvPicPr>
        <p:blipFill>
          <a:blip r:embed="rId4"/>
          <a:stretch>
            <a:fillRect/>
          </a:stretch>
        </p:blipFill>
        <p:spPr>
          <a:xfrm>
            <a:off x="8151567" y="602862"/>
            <a:ext cx="3251200" cy="3251200"/>
          </a:xfrm>
          <a:prstGeom prst="rect">
            <a:avLst/>
          </a:prstGeom>
        </p:spPr>
      </p:pic>
      <p:pic>
        <p:nvPicPr>
          <p:cNvPr id="4" name="Picture 3">
            <a:extLst>
              <a:ext uri="{FF2B5EF4-FFF2-40B4-BE49-F238E27FC236}">
                <a16:creationId xmlns:a16="http://schemas.microsoft.com/office/drawing/2014/main" id="{48D5251D-01D4-4953-450D-64751217484E}"/>
              </a:ext>
            </a:extLst>
          </p:cNvPr>
          <p:cNvPicPr>
            <a:picLocks noChangeAspect="1"/>
          </p:cNvPicPr>
          <p:nvPr/>
        </p:nvPicPr>
        <p:blipFill>
          <a:blip r:embed="rId5"/>
          <a:stretch>
            <a:fillRect/>
          </a:stretch>
        </p:blipFill>
        <p:spPr>
          <a:xfrm>
            <a:off x="914990" y="5522653"/>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84547" y="0"/>
            <a:ext cx="485870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hop</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17920" y="4921627"/>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patter</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4B8FB752-5E7B-214B-5BB9-AAEEF6273AFA}"/>
              </a:ext>
            </a:extLst>
          </p:cNvPr>
          <p:cNvPicPr>
            <a:picLocks noChangeAspect="1"/>
          </p:cNvPicPr>
          <p:nvPr/>
        </p:nvPicPr>
        <p:blipFill>
          <a:blip r:embed="rId4"/>
          <a:stretch>
            <a:fillRect/>
          </a:stretch>
        </p:blipFill>
        <p:spPr>
          <a:xfrm>
            <a:off x="7918885" y="601157"/>
            <a:ext cx="3251200" cy="3251200"/>
          </a:xfrm>
          <a:prstGeom prst="rect">
            <a:avLst/>
          </a:prstGeom>
        </p:spPr>
      </p:pic>
      <p:pic>
        <p:nvPicPr>
          <p:cNvPr id="4" name="Picture 3">
            <a:extLst>
              <a:ext uri="{FF2B5EF4-FFF2-40B4-BE49-F238E27FC236}">
                <a16:creationId xmlns:a16="http://schemas.microsoft.com/office/drawing/2014/main" id="{DDB382CF-7A2A-D725-414B-FA0659CFE244}"/>
              </a:ext>
            </a:extLst>
          </p:cNvPr>
          <p:cNvPicPr>
            <a:picLocks noChangeAspect="1"/>
          </p:cNvPicPr>
          <p:nvPr/>
        </p:nvPicPr>
        <p:blipFill>
          <a:blip r:embed="rId5"/>
          <a:stretch>
            <a:fillRect/>
          </a:stretch>
        </p:blipFill>
        <p:spPr>
          <a:xfrm>
            <a:off x="479642" y="5654104"/>
            <a:ext cx="3553424" cy="3553424"/>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21593" y="518938"/>
            <a:ext cx="794768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wheeze</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60127" y="5500259"/>
            <a:ext cx="985503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caution</a:t>
            </a:r>
            <a:endParaRPr sz="13800" dirty="0">
              <a:latin typeface="Gill Sans MT" panose="020B0502020104020203" pitchFamily="34" charset="77"/>
            </a:endParaRPr>
          </a:p>
        </p:txBody>
      </p:sp>
      <p:pic>
        <p:nvPicPr>
          <p:cNvPr id="2" name="Picture 1">
            <a:extLst>
              <a:ext uri="{FF2B5EF4-FFF2-40B4-BE49-F238E27FC236}">
                <a16:creationId xmlns:a16="http://schemas.microsoft.com/office/drawing/2014/main" id="{1F9D6C36-D225-102E-815F-A54340107DEB}"/>
              </a:ext>
            </a:extLst>
          </p:cNvPr>
          <p:cNvPicPr>
            <a:picLocks noChangeAspect="1"/>
          </p:cNvPicPr>
          <p:nvPr/>
        </p:nvPicPr>
        <p:blipFill>
          <a:blip r:embed="rId4"/>
          <a:stretch>
            <a:fillRect/>
          </a:stretch>
        </p:blipFill>
        <p:spPr>
          <a:xfrm>
            <a:off x="9097351" y="602862"/>
            <a:ext cx="3251200" cy="3251200"/>
          </a:xfrm>
          <a:prstGeom prst="rect">
            <a:avLst/>
          </a:prstGeom>
        </p:spPr>
      </p:pic>
      <p:pic>
        <p:nvPicPr>
          <p:cNvPr id="5" name="Picture 4">
            <a:extLst>
              <a:ext uri="{FF2B5EF4-FFF2-40B4-BE49-F238E27FC236}">
                <a16:creationId xmlns:a16="http://schemas.microsoft.com/office/drawing/2014/main" id="{F2A410B8-99BC-0AEE-BBD8-C20024686502}"/>
              </a:ext>
            </a:extLst>
          </p:cNvPr>
          <p:cNvPicPr>
            <a:picLocks noChangeAspect="1"/>
          </p:cNvPicPr>
          <p:nvPr/>
        </p:nvPicPr>
        <p:blipFill>
          <a:blip r:embed="rId5"/>
          <a:stretch>
            <a:fillRect/>
          </a:stretch>
        </p:blipFill>
        <p:spPr>
          <a:xfrm>
            <a:off x="312043" y="5724319"/>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803484"/>
            <a:ext cx="1199989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extension</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16209" y="5287250"/>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hover</a:t>
            </a:r>
            <a:endParaRPr sz="9600" dirty="0">
              <a:latin typeface="Gill Sans MT" panose="020B0502020104020203" pitchFamily="34" charset="77"/>
            </a:endParaRPr>
          </a:p>
        </p:txBody>
      </p:sp>
      <p:pic>
        <p:nvPicPr>
          <p:cNvPr id="2" name="Picture 1">
            <a:extLst>
              <a:ext uri="{FF2B5EF4-FFF2-40B4-BE49-F238E27FC236}">
                <a16:creationId xmlns:a16="http://schemas.microsoft.com/office/drawing/2014/main" id="{E05F6D73-C5C8-0AA1-A8E1-E72093E7E449}"/>
              </a:ext>
            </a:extLst>
          </p:cNvPr>
          <p:cNvPicPr>
            <a:picLocks noChangeAspect="1"/>
          </p:cNvPicPr>
          <p:nvPr/>
        </p:nvPicPr>
        <p:blipFill>
          <a:blip r:embed="rId4"/>
          <a:stretch>
            <a:fillRect/>
          </a:stretch>
        </p:blipFill>
        <p:spPr>
          <a:xfrm>
            <a:off x="9097351" y="583787"/>
            <a:ext cx="3251200" cy="3251200"/>
          </a:xfrm>
          <a:prstGeom prst="rect">
            <a:avLst/>
          </a:prstGeom>
        </p:spPr>
      </p:pic>
      <p:pic>
        <p:nvPicPr>
          <p:cNvPr id="4" name="Picture 3">
            <a:extLst>
              <a:ext uri="{FF2B5EF4-FFF2-40B4-BE49-F238E27FC236}">
                <a16:creationId xmlns:a16="http://schemas.microsoft.com/office/drawing/2014/main" id="{3B484A7C-4CB4-961A-D904-E5C9935853A0}"/>
              </a:ext>
            </a:extLst>
          </p:cNvPr>
          <p:cNvPicPr>
            <a:picLocks noChangeAspect="1"/>
          </p:cNvPicPr>
          <p:nvPr/>
        </p:nvPicPr>
        <p:blipFill>
          <a:blip r:embed="rId5"/>
          <a:stretch>
            <a:fillRect/>
          </a:stretch>
        </p:blipFill>
        <p:spPr>
          <a:xfrm>
            <a:off x="530715" y="5724319"/>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9115793" y="1930963"/>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259773"/>
            <a:ext cx="651941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busy</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99433" y="5633097"/>
            <a:ext cx="1024433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queue</a:t>
            </a:r>
            <a:endParaRPr sz="287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E8FE7A1E-89AC-B7AF-A15C-39C46D0417A4}"/>
              </a:ext>
            </a:extLst>
          </p:cNvPr>
          <p:cNvPicPr>
            <a:picLocks noChangeAspect="1"/>
          </p:cNvPicPr>
          <p:nvPr/>
        </p:nvPicPr>
        <p:blipFill>
          <a:blip r:embed="rId4"/>
          <a:stretch>
            <a:fillRect/>
          </a:stretch>
        </p:blipFill>
        <p:spPr>
          <a:xfrm>
            <a:off x="8689194" y="664403"/>
            <a:ext cx="3251200" cy="3251200"/>
          </a:xfrm>
          <a:prstGeom prst="rect">
            <a:avLst/>
          </a:prstGeom>
        </p:spPr>
      </p:pic>
      <p:pic>
        <p:nvPicPr>
          <p:cNvPr id="4" name="Picture 3">
            <a:extLst>
              <a:ext uri="{FF2B5EF4-FFF2-40B4-BE49-F238E27FC236}">
                <a16:creationId xmlns:a16="http://schemas.microsoft.com/office/drawing/2014/main" id="{E11F648B-39DD-E05F-9E01-EA216E869C37}"/>
              </a:ext>
            </a:extLst>
          </p:cNvPr>
          <p:cNvPicPr>
            <a:picLocks noChangeAspect="1"/>
          </p:cNvPicPr>
          <p:nvPr/>
        </p:nvPicPr>
        <p:blipFill>
          <a:blip r:embed="rId5"/>
          <a:stretch>
            <a:fillRect/>
          </a:stretch>
        </p:blipFill>
        <p:spPr>
          <a:xfrm>
            <a:off x="497686" y="5724319"/>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26914" y="473186"/>
            <a:ext cx="653704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flash</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4891726"/>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menu</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F6DB22CF-10CF-C263-AF21-0ED15A6F8678}"/>
              </a:ext>
            </a:extLst>
          </p:cNvPr>
          <p:cNvPicPr>
            <a:picLocks noChangeAspect="1"/>
          </p:cNvPicPr>
          <p:nvPr/>
        </p:nvPicPr>
        <p:blipFill>
          <a:blip r:embed="rId4"/>
          <a:stretch>
            <a:fillRect/>
          </a:stretch>
        </p:blipFill>
        <p:spPr>
          <a:xfrm>
            <a:off x="8689194" y="602862"/>
            <a:ext cx="3251200" cy="3251200"/>
          </a:xfrm>
          <a:prstGeom prst="rect">
            <a:avLst/>
          </a:prstGeom>
        </p:spPr>
      </p:pic>
      <p:pic>
        <p:nvPicPr>
          <p:cNvPr id="4" name="Picture 3">
            <a:extLst>
              <a:ext uri="{FF2B5EF4-FFF2-40B4-BE49-F238E27FC236}">
                <a16:creationId xmlns:a16="http://schemas.microsoft.com/office/drawing/2014/main" id="{87CB3734-5913-6BB8-158D-1F249C05DC10}"/>
              </a:ext>
            </a:extLst>
          </p:cNvPr>
          <p:cNvPicPr>
            <a:picLocks noChangeAspect="1"/>
          </p:cNvPicPr>
          <p:nvPr/>
        </p:nvPicPr>
        <p:blipFill>
          <a:blip r:embed="rId5"/>
          <a:stretch>
            <a:fillRect/>
          </a:stretch>
        </p:blipFill>
        <p:spPr>
          <a:xfrm>
            <a:off x="711940" y="5458789"/>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363267" y="190285"/>
            <a:ext cx="546143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hop</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51658" y="5136914"/>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patter</a:t>
            </a:r>
            <a:endParaRPr sz="23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04445C41-22B9-BB98-74E5-F53AF175DF21}"/>
              </a:ext>
            </a:extLst>
          </p:cNvPr>
          <p:cNvPicPr>
            <a:picLocks noChangeAspect="1"/>
          </p:cNvPicPr>
          <p:nvPr/>
        </p:nvPicPr>
        <p:blipFill>
          <a:blip r:embed="rId4"/>
          <a:stretch>
            <a:fillRect/>
          </a:stretch>
        </p:blipFill>
        <p:spPr>
          <a:xfrm>
            <a:off x="8342561" y="602862"/>
            <a:ext cx="3251200" cy="3251200"/>
          </a:xfrm>
          <a:prstGeom prst="rect">
            <a:avLst/>
          </a:prstGeom>
        </p:spPr>
      </p:pic>
      <p:pic>
        <p:nvPicPr>
          <p:cNvPr id="4" name="Picture 3">
            <a:extLst>
              <a:ext uri="{FF2B5EF4-FFF2-40B4-BE49-F238E27FC236}">
                <a16:creationId xmlns:a16="http://schemas.microsoft.com/office/drawing/2014/main" id="{FA39A10F-984F-DA01-D412-59E045D16764}"/>
              </a:ext>
            </a:extLst>
          </p:cNvPr>
          <p:cNvPicPr>
            <a:picLocks noChangeAspect="1"/>
          </p:cNvPicPr>
          <p:nvPr/>
        </p:nvPicPr>
        <p:blipFill>
          <a:blip r:embed="rId5"/>
          <a:stretch>
            <a:fillRect/>
          </a:stretch>
        </p:blipFill>
        <p:spPr>
          <a:xfrm>
            <a:off x="393471" y="5669924"/>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48201" y="2274766"/>
            <a:ext cx="142507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busy	</a:t>
            </a:r>
            <a:endParaRPr b="1" dirty="0">
              <a:latin typeface="Gill Sans MT" panose="020B0502020104020203" pitchFamily="34" charset="77"/>
              <a:sym typeface="American Typewriter"/>
            </a:endParaRPr>
          </a:p>
        </p:txBody>
      </p:sp>
      <p:sp>
        <p:nvSpPr>
          <p:cNvPr id="134" name="office"/>
          <p:cNvSpPr txBox="1"/>
          <p:nvPr/>
        </p:nvSpPr>
        <p:spPr>
          <a:xfrm>
            <a:off x="5612597" y="3183419"/>
            <a:ext cx="18963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queue</a:t>
            </a:r>
            <a:endParaRPr dirty="0">
              <a:latin typeface="Gill Sans MT" panose="020B0502020104020203" pitchFamily="34" charset="77"/>
            </a:endParaRPr>
          </a:p>
        </p:txBody>
      </p:sp>
      <p:sp>
        <p:nvSpPr>
          <p:cNvPr id="135" name="spare"/>
          <p:cNvSpPr txBox="1"/>
          <p:nvPr/>
        </p:nvSpPr>
        <p:spPr>
          <a:xfrm>
            <a:off x="5845822" y="4033018"/>
            <a:ext cx="142988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flash</a:t>
            </a:r>
            <a:endParaRPr b="1" dirty="0">
              <a:latin typeface="Gill Sans MT" panose="020B0502020104020203" pitchFamily="34" charset="77"/>
              <a:sym typeface="American Typewriter"/>
            </a:endParaRPr>
          </a:p>
        </p:txBody>
      </p:sp>
      <p:sp>
        <p:nvSpPr>
          <p:cNvPr id="136" name="chipped"/>
          <p:cNvSpPr txBox="1"/>
          <p:nvPr/>
        </p:nvSpPr>
        <p:spPr>
          <a:xfrm>
            <a:off x="5667903" y="4958818"/>
            <a:ext cx="17857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menu</a:t>
            </a:r>
            <a:endParaRPr dirty="0">
              <a:latin typeface="Gill Sans MT" panose="020B0502020104020203" pitchFamily="34" charset="77"/>
            </a:endParaRPr>
          </a:p>
        </p:txBody>
      </p:sp>
      <p:sp>
        <p:nvSpPr>
          <p:cNvPr id="137" name="lift"/>
          <p:cNvSpPr txBox="1"/>
          <p:nvPr/>
        </p:nvSpPr>
        <p:spPr>
          <a:xfrm>
            <a:off x="5955637" y="5829370"/>
            <a:ext cx="12102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hop</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349809" y="955950"/>
            <a:ext cx="1014393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wheeze</a:t>
            </a:r>
            <a:endParaRPr sz="54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82999" y="5887012"/>
            <a:ext cx="10431544"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caution</a:t>
            </a:r>
            <a:endParaRPr sz="19900" dirty="0">
              <a:latin typeface="Futura Medium" panose="020B0602020204020303" pitchFamily="34" charset="-79"/>
              <a:cs typeface="Futura Medium" panose="020B0602020204020303" pitchFamily="34" charset="-79"/>
            </a:endParaRPr>
          </a:p>
        </p:txBody>
      </p:sp>
      <p:pic>
        <p:nvPicPr>
          <p:cNvPr id="4" name="Picture 3">
            <a:extLst>
              <a:ext uri="{FF2B5EF4-FFF2-40B4-BE49-F238E27FC236}">
                <a16:creationId xmlns:a16="http://schemas.microsoft.com/office/drawing/2014/main" id="{B19E87A6-D33A-D9DB-32EE-A44E982E7DF7}"/>
              </a:ext>
            </a:extLst>
          </p:cNvPr>
          <p:cNvPicPr>
            <a:picLocks noChangeAspect="1"/>
          </p:cNvPicPr>
          <p:nvPr/>
        </p:nvPicPr>
        <p:blipFill>
          <a:blip r:embed="rId4"/>
          <a:stretch>
            <a:fillRect/>
          </a:stretch>
        </p:blipFill>
        <p:spPr>
          <a:xfrm>
            <a:off x="9279910" y="602862"/>
            <a:ext cx="3251200" cy="3251200"/>
          </a:xfrm>
          <a:prstGeom prst="rect">
            <a:avLst/>
          </a:prstGeom>
        </p:spPr>
      </p:pic>
      <p:pic>
        <p:nvPicPr>
          <p:cNvPr id="5" name="Picture 4">
            <a:extLst>
              <a:ext uri="{FF2B5EF4-FFF2-40B4-BE49-F238E27FC236}">
                <a16:creationId xmlns:a16="http://schemas.microsoft.com/office/drawing/2014/main" id="{B21B39EA-D4FF-6771-3B7A-4B412030FDC9}"/>
              </a:ext>
            </a:extLst>
          </p:cNvPr>
          <p:cNvPicPr>
            <a:picLocks noChangeAspect="1"/>
          </p:cNvPicPr>
          <p:nvPr/>
        </p:nvPicPr>
        <p:blipFill>
          <a:blip r:embed="rId5"/>
          <a:stretch>
            <a:fillRect/>
          </a:stretch>
        </p:blipFill>
        <p:spPr>
          <a:xfrm>
            <a:off x="468463" y="5724319"/>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1072168"/>
            <a:ext cx="11999897"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Futura Medium" panose="020B0602020204020303" pitchFamily="34" charset="-79"/>
                <a:cs typeface="Futura Medium" panose="020B0602020204020303" pitchFamily="34" charset="-79"/>
              </a:rPr>
              <a:t>extension</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6000" y="5425096"/>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hover</a:t>
            </a:r>
            <a:endParaRPr sz="115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4EFA877B-AEA7-1BC6-9B05-3AB923AA87F5}"/>
              </a:ext>
            </a:extLst>
          </p:cNvPr>
          <p:cNvPicPr>
            <a:picLocks noChangeAspect="1"/>
          </p:cNvPicPr>
          <p:nvPr/>
        </p:nvPicPr>
        <p:blipFill>
          <a:blip r:embed="rId4"/>
          <a:stretch>
            <a:fillRect/>
          </a:stretch>
        </p:blipFill>
        <p:spPr>
          <a:xfrm>
            <a:off x="9310684" y="559693"/>
            <a:ext cx="3251200" cy="3251200"/>
          </a:xfrm>
          <a:prstGeom prst="rect">
            <a:avLst/>
          </a:prstGeom>
        </p:spPr>
      </p:pic>
      <p:pic>
        <p:nvPicPr>
          <p:cNvPr id="4" name="Picture 3">
            <a:extLst>
              <a:ext uri="{FF2B5EF4-FFF2-40B4-BE49-F238E27FC236}">
                <a16:creationId xmlns:a16="http://schemas.microsoft.com/office/drawing/2014/main" id="{99F7C4A2-300C-7D12-61FA-FCB76B019855}"/>
              </a:ext>
            </a:extLst>
          </p:cNvPr>
          <p:cNvPicPr>
            <a:picLocks noChangeAspect="1"/>
          </p:cNvPicPr>
          <p:nvPr/>
        </p:nvPicPr>
        <p:blipFill>
          <a:blip r:embed="rId5"/>
          <a:stretch>
            <a:fillRect/>
          </a:stretch>
        </p:blipFill>
        <p:spPr>
          <a:xfrm>
            <a:off x="682708" y="5724319"/>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397841" y="3418118"/>
            <a:ext cx="23259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wheeze</a:t>
            </a:r>
            <a:endParaRPr b="1" dirty="0">
              <a:latin typeface="Gill Sans MT" panose="020B0502020104020203" pitchFamily="34" charset="77"/>
              <a:sym typeface="American Typewriter"/>
            </a:endParaRPr>
          </a:p>
        </p:txBody>
      </p:sp>
      <p:sp>
        <p:nvSpPr>
          <p:cNvPr id="140" name="tolerate"/>
          <p:cNvSpPr txBox="1"/>
          <p:nvPr/>
        </p:nvSpPr>
        <p:spPr>
          <a:xfrm>
            <a:off x="5590190" y="2522165"/>
            <a:ext cx="19412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patter</a:t>
            </a:r>
            <a:endParaRPr dirty="0">
              <a:latin typeface="Gill Sans MT" panose="020B0502020104020203" pitchFamily="34" charset="77"/>
            </a:endParaRPr>
          </a:p>
        </p:txBody>
      </p:sp>
      <p:sp>
        <p:nvSpPr>
          <p:cNvPr id="141" name="fixation"/>
          <p:cNvSpPr txBox="1"/>
          <p:nvPr/>
        </p:nvSpPr>
        <p:spPr>
          <a:xfrm>
            <a:off x="5419486" y="4280417"/>
            <a:ext cx="22826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caution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031733" y="5188117"/>
            <a:ext cx="29415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extension</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06424" y="5996646"/>
            <a:ext cx="17921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hover</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0321" y="1309202"/>
            <a:ext cx="17376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busy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08910" y="3895131"/>
            <a:ext cx="6870701"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are busy, you are working hard or </a:t>
            </a:r>
          </a:p>
          <a:p>
            <a:r>
              <a:rPr lang="en-GB" sz="3600" dirty="0">
                <a:latin typeface="Gill Sans MT" panose="020B0502020104020203" pitchFamily="34" charset="77"/>
              </a:rPr>
              <a:t>concentrating on a task, so that you are not free to do anything else.</a:t>
            </a:r>
          </a:p>
        </p:txBody>
      </p:sp>
      <p:sp>
        <p:nvSpPr>
          <p:cNvPr id="155" name="The was a tear in Freddie’s new school jumper."/>
          <p:cNvSpPr txBox="1"/>
          <p:nvPr/>
        </p:nvSpPr>
        <p:spPr>
          <a:xfrm>
            <a:off x="30862" y="640237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Smith was </a:t>
            </a:r>
            <a:r>
              <a:rPr lang="en-GB" sz="4000" b="1" dirty="0">
                <a:latin typeface="Gill Sans MT" panose="020B0502020104020203" pitchFamily="34" charset="77"/>
              </a:rPr>
              <a:t>busy</a:t>
            </a:r>
            <a:r>
              <a:rPr lang="en-GB" sz="4000" dirty="0">
                <a:latin typeface="Gill Sans MT" panose="020B0502020104020203" pitchFamily="34" charset="77"/>
              </a:rPr>
              <a:t> marking the classes’ homework.</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bus-y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186881909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bustling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dizzy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tireless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lazy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frizzy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F45C23B6-AED3-07CF-A1BE-431F6F9B4DF9}"/>
              </a:ext>
            </a:extLst>
          </p:cNvPr>
          <p:cNvPicPr>
            <a:picLocks noChangeAspect="1"/>
          </p:cNvPicPr>
          <p:nvPr/>
        </p:nvPicPr>
        <p:blipFill>
          <a:blip r:embed="rId3"/>
          <a:stretch>
            <a:fillRect/>
          </a:stretch>
        </p:blipFill>
        <p:spPr>
          <a:xfrm>
            <a:off x="8498526" y="2729518"/>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54990" y="1309202"/>
            <a:ext cx="230832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queue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8522" y="4637787"/>
            <a:ext cx="706859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people queue, they stand in a line waiting for something.</a:t>
            </a:r>
          </a:p>
        </p:txBody>
      </p:sp>
      <p:sp>
        <p:nvSpPr>
          <p:cNvPr id="155" name="The was a tear in Freddie’s new school jumper."/>
          <p:cNvSpPr txBox="1"/>
          <p:nvPr/>
        </p:nvSpPr>
        <p:spPr>
          <a:xfrm>
            <a:off x="0" y="640392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were told to </a:t>
            </a:r>
            <a:r>
              <a:rPr lang="en-GB" sz="4000" b="1" dirty="0">
                <a:latin typeface="Gill Sans MT" panose="020B0502020104020203" pitchFamily="34" charset="77"/>
              </a:rPr>
              <a:t>queue</a:t>
            </a:r>
            <a:r>
              <a:rPr lang="en-GB" sz="4000" dirty="0">
                <a:latin typeface="Gill Sans MT" panose="020B0502020104020203" pitchFamily="34" charset="77"/>
              </a:rPr>
              <a:t> for their lunch.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queue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418830006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line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3F700F0A-69C3-49C6-306D-FD7464BD766B}"/>
              </a:ext>
            </a:extLst>
          </p:cNvPr>
          <p:cNvPicPr>
            <a:picLocks noChangeAspect="1"/>
          </p:cNvPicPr>
          <p:nvPr/>
        </p:nvPicPr>
        <p:blipFill>
          <a:blip r:embed="rId3"/>
          <a:stretch>
            <a:fillRect/>
          </a:stretch>
        </p:blipFill>
        <p:spPr>
          <a:xfrm>
            <a:off x="8608049" y="2732628"/>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04442" y="1339979"/>
            <a:ext cx="1609415"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flash</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verb/noun</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8182" y="3998775"/>
            <a:ext cx="599064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light flashes or if you flash a light, it shines with a sudden bright light, especially as quick, regular flashes of light.</a:t>
            </a:r>
          </a:p>
        </p:txBody>
      </p:sp>
      <p:sp>
        <p:nvSpPr>
          <p:cNvPr id="155" name="The was a tear in Freddie’s new school jumper."/>
          <p:cNvSpPr txBox="1"/>
          <p:nvPr/>
        </p:nvSpPr>
        <p:spPr>
          <a:xfrm>
            <a:off x="206044" y="6462599"/>
            <a:ext cx="1263515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lightening </a:t>
            </a:r>
            <a:r>
              <a:rPr lang="en-GB" sz="4000" b="1" dirty="0">
                <a:latin typeface="Gill Sans MT" panose="020B0502020104020203" pitchFamily="34" charset="77"/>
              </a:rPr>
              <a:t>flashed</a:t>
            </a:r>
            <a:r>
              <a:rPr lang="en-GB" sz="4000" dirty="0">
                <a:latin typeface="Gill Sans MT" panose="020B0502020104020203" pitchFamily="34" charset="77"/>
              </a:rPr>
              <a:t> brightly outside.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flash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271658617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shine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headlights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3C37853B-2A64-9BAF-C9C4-49E6DAA0BB54}"/>
              </a:ext>
            </a:extLst>
          </p:cNvPr>
          <p:cNvPicPr>
            <a:picLocks noChangeAspect="1"/>
          </p:cNvPicPr>
          <p:nvPr/>
        </p:nvPicPr>
        <p:blipFill>
          <a:blip r:embed="rId4"/>
          <a:stretch>
            <a:fillRect/>
          </a:stretch>
        </p:blipFill>
        <p:spPr>
          <a:xfrm>
            <a:off x="8363472" y="2577285"/>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7971" y="1309202"/>
            <a:ext cx="21223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menu</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72185" y="4211674"/>
            <a:ext cx="7059173"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In a restaurant or café, or at a formal meal, the menu is a list of the food and drinks that are available.</a:t>
            </a:r>
          </a:p>
        </p:txBody>
      </p:sp>
      <p:sp>
        <p:nvSpPr>
          <p:cNvPr id="155" name="The was a tear in Freddie’s new school jumper."/>
          <p:cNvSpPr txBox="1"/>
          <p:nvPr/>
        </p:nvSpPr>
        <p:spPr>
          <a:xfrm>
            <a:off x="172185" y="640852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0" i="0" dirty="0">
                <a:solidFill>
                  <a:schemeClr val="accent2"/>
                </a:solidFill>
                <a:effectLst/>
                <a:latin typeface="Gill Sans MT" panose="020B0502020104020203" pitchFamily="34" charset="77"/>
              </a:rPr>
              <a:t>Noelle thought the school lunch </a:t>
            </a:r>
            <a:r>
              <a:rPr lang="en-GB" sz="4000" b="1" i="0" dirty="0">
                <a:solidFill>
                  <a:schemeClr val="accent2"/>
                </a:solidFill>
                <a:effectLst/>
                <a:latin typeface="Gill Sans MT" panose="020B0502020104020203" pitchFamily="34" charset="77"/>
              </a:rPr>
              <a:t>menu</a:t>
            </a:r>
            <a:r>
              <a:rPr lang="en-GB" sz="4000" b="0" i="0" dirty="0">
                <a:solidFill>
                  <a:schemeClr val="accent2"/>
                </a:solidFill>
                <a:effectLst/>
                <a:latin typeface="Gill Sans MT" panose="020B0502020104020203" pitchFamily="34" charset="77"/>
              </a:rPr>
              <a:t> looked tasty.</a:t>
            </a:r>
            <a:endParaRPr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men-u</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258117251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venue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waiter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B0864BC0-60E6-1BAB-8903-0B3B99155119}"/>
              </a:ext>
            </a:extLst>
          </p:cNvPr>
          <p:cNvPicPr>
            <a:picLocks noChangeAspect="1"/>
          </p:cNvPicPr>
          <p:nvPr/>
        </p:nvPicPr>
        <p:blipFill>
          <a:blip r:embed="rId4"/>
          <a:stretch>
            <a:fillRect/>
          </a:stretch>
        </p:blipFill>
        <p:spPr>
          <a:xfrm>
            <a:off x="8112276" y="2729746"/>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61368" y="1309202"/>
            <a:ext cx="149560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hop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16701" y="4554419"/>
            <a:ext cx="699547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hop, you move along by jumping on one foot.</a:t>
            </a:r>
          </a:p>
        </p:txBody>
      </p:sp>
      <p:sp>
        <p:nvSpPr>
          <p:cNvPr id="155" name="The was a tear in Freddie’s new school jumper."/>
          <p:cNvSpPr txBox="1"/>
          <p:nvPr/>
        </p:nvSpPr>
        <p:spPr>
          <a:xfrm>
            <a:off x="28351" y="64544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were told to </a:t>
            </a:r>
            <a:r>
              <a:rPr lang="en-GB" sz="4000" b="1" dirty="0">
                <a:latin typeface="Gill Sans MT" panose="020B0502020104020203" pitchFamily="34" charset="77"/>
              </a:rPr>
              <a:t>hop</a:t>
            </a:r>
            <a:r>
              <a:rPr lang="en-GB" sz="4000" dirty="0">
                <a:latin typeface="Gill Sans MT" panose="020B0502020104020203" pitchFamily="34" charset="77"/>
              </a:rPr>
              <a:t> on one leg during PE.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(hop)</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2167521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jump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on board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7" name="Picture 6">
            <a:extLst>
              <a:ext uri="{FF2B5EF4-FFF2-40B4-BE49-F238E27FC236}">
                <a16:creationId xmlns:a16="http://schemas.microsoft.com/office/drawing/2014/main" id="{227F1622-AA3B-FCC3-75B2-B6CF32F6412C}"/>
              </a:ext>
            </a:extLst>
          </p:cNvPr>
          <p:cNvPicPr>
            <a:picLocks noChangeAspect="1"/>
          </p:cNvPicPr>
          <p:nvPr/>
        </p:nvPicPr>
        <p:blipFill>
          <a:blip r:embed="rId4"/>
          <a:stretch>
            <a:fillRect/>
          </a:stretch>
        </p:blipFill>
        <p:spPr>
          <a:xfrm>
            <a:off x="8711712" y="2723538"/>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31741</TotalTime>
  <Words>1289</Words>
  <Application>Microsoft Macintosh PowerPoint</Application>
  <PresentationFormat>Custom</PresentationFormat>
  <Paragraphs>340</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852</cp:revision>
  <dcterms:modified xsi:type="dcterms:W3CDTF">2023-11-15T09:22:47Z</dcterms:modified>
</cp:coreProperties>
</file>