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82" r:id="rId4"/>
    <p:sldId id="281" r:id="rId5"/>
    <p:sldId id="271" r:id="rId6"/>
    <p:sldId id="273" r:id="rId7"/>
    <p:sldId id="275" r:id="rId8"/>
    <p:sldId id="276" r:id="rId9"/>
    <p:sldId id="272" r:id="rId10"/>
    <p:sldId id="277" r:id="rId11"/>
    <p:sldId id="278" r:id="rId12"/>
    <p:sldId id="280" r:id="rId13"/>
    <p:sldId id="274" r:id="rId14"/>
    <p:sldId id="279" r:id="rId15"/>
    <p:sldId id="289" r:id="rId16"/>
    <p:sldId id="291" r:id="rId17"/>
    <p:sldId id="290" r:id="rId18"/>
    <p:sldId id="292" r:id="rId19"/>
    <p:sldId id="293" r:id="rId20"/>
    <p:sldId id="284" r:id="rId21"/>
    <p:sldId id="294" r:id="rId22"/>
    <p:sldId id="285" r:id="rId23"/>
    <p:sldId id="286" r:id="rId24"/>
    <p:sldId id="288" r:id="rId25"/>
    <p:sldId id="287" r:id="rId26"/>
    <p:sldId id="300" r:id="rId27"/>
    <p:sldId id="295" r:id="rId28"/>
    <p:sldId id="296" r:id="rId29"/>
    <p:sldId id="297" r:id="rId30"/>
    <p:sldId id="298" r:id="rId31"/>
    <p:sldId id="299"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59"/>
    <p:restoredTop sz="94465"/>
  </p:normalViewPr>
  <p:slideViewPr>
    <p:cSldViewPr snapToGrid="0" snapToObjects="1">
      <p:cViewPr varScale="1">
        <p:scale>
          <a:sx n="62" d="100"/>
          <a:sy n="62" d="100"/>
        </p:scale>
        <p:origin x="1344" y="112"/>
      </p:cViewPr>
      <p:guideLst/>
    </p:cSldViewPr>
  </p:slideViewPr>
  <p:notesTextViewPr>
    <p:cViewPr>
      <p:scale>
        <a:sx n="35" d="100"/>
        <a:sy n="3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086330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2669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457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750027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647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5063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93280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10408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dirty="0"/>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659492" y="3226831"/>
            <a:ext cx="8069518"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13</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27th November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51873" y="1309202"/>
            <a:ext cx="311463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available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771" y="4106319"/>
            <a:ext cx="629577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you want or need is available, you can find it or obtain it.</a:t>
            </a:r>
          </a:p>
        </p:txBody>
      </p:sp>
      <p:sp>
        <p:nvSpPr>
          <p:cNvPr id="155" name="The was a tear in Freddie’s new school jumper."/>
          <p:cNvSpPr txBox="1"/>
          <p:nvPr/>
        </p:nvSpPr>
        <p:spPr>
          <a:xfrm>
            <a:off x="0" y="6063493"/>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Harold was happy that his favourite book was </a:t>
            </a:r>
            <a:r>
              <a:rPr lang="en-GB" b="1" dirty="0">
                <a:latin typeface="Gill Sans MT" panose="020B0502020104020203" pitchFamily="34" charset="77"/>
              </a:rPr>
              <a:t>available</a:t>
            </a:r>
            <a:r>
              <a:rPr lang="en-GB" dirty="0">
                <a:latin typeface="Gill Sans MT" panose="020B0502020104020203" pitchFamily="34" charset="77"/>
              </a:rPr>
              <a:t> to read.</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a-vail-a-ble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0598361"/>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at hand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unavailable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 buy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obtainable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information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F49EF157-14C3-F4CB-41E7-9B4C99AB1A17}"/>
              </a:ext>
            </a:extLst>
          </p:cNvPr>
          <p:cNvPicPr>
            <a:picLocks noChangeAspect="1"/>
          </p:cNvPicPr>
          <p:nvPr/>
        </p:nvPicPr>
        <p:blipFill>
          <a:blip r:embed="rId4"/>
          <a:stretch>
            <a:fillRect/>
          </a:stretch>
        </p:blipFill>
        <p:spPr>
          <a:xfrm>
            <a:off x="8472945" y="2669833"/>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39044" y="1309202"/>
            <a:ext cx="314028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organise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3744" y="3956634"/>
            <a:ext cx="6712837"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organise an event or activity, you make sure that the necessary arrangements are made.</a:t>
            </a:r>
          </a:p>
        </p:txBody>
      </p:sp>
      <p:sp>
        <p:nvSpPr>
          <p:cNvPr id="155" name="The was a tear in Freddie’s new school jumper."/>
          <p:cNvSpPr txBox="1"/>
          <p:nvPr/>
        </p:nvSpPr>
        <p:spPr>
          <a:xfrm>
            <a:off x="0" y="633589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b="0" i="0" dirty="0">
                <a:solidFill>
                  <a:schemeClr val="accent2"/>
                </a:solidFill>
                <a:effectLst/>
                <a:latin typeface="Gill Sans MT" panose="020B0502020104020203" pitchFamily="34" charset="77"/>
              </a:rPr>
              <a:t>Mrs Hill </a:t>
            </a:r>
            <a:r>
              <a:rPr lang="en-GB" b="1" i="0" dirty="0">
                <a:solidFill>
                  <a:schemeClr val="accent2"/>
                </a:solidFill>
                <a:effectLst/>
                <a:latin typeface="Gill Sans MT" panose="020B0502020104020203" pitchFamily="34" charset="77"/>
              </a:rPr>
              <a:t>organised</a:t>
            </a:r>
            <a:r>
              <a:rPr lang="en-GB" b="0" i="0" dirty="0">
                <a:solidFill>
                  <a:schemeClr val="accent2"/>
                </a:solidFill>
                <a:effectLst/>
                <a:latin typeface="Gill Sans MT" panose="020B0502020104020203" pitchFamily="34" charset="77"/>
              </a:rPr>
              <a:t> the class books in order of name.</a:t>
            </a:r>
            <a:endParaRPr lang="en-GB" sz="40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or-gan-ise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01876805"/>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order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jumble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party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arrange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disorganise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transport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90899E7A-9E7F-D167-D6CD-0F415D408A5E}"/>
              </a:ext>
            </a:extLst>
          </p:cNvPr>
          <p:cNvPicPr>
            <a:picLocks noChangeAspect="1"/>
          </p:cNvPicPr>
          <p:nvPr/>
        </p:nvPicPr>
        <p:blipFill>
          <a:blip r:embed="rId4"/>
          <a:stretch>
            <a:fillRect/>
          </a:stretch>
        </p:blipFill>
        <p:spPr>
          <a:xfrm>
            <a:off x="8472945" y="2569078"/>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91006" y="1339979"/>
            <a:ext cx="3010441"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rebound</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59973" y="4117896"/>
            <a:ext cx="6724499"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rebounds from</a:t>
            </a:r>
          </a:p>
          <a:p>
            <a:r>
              <a:rPr lang="en-GB" sz="3600" dirty="0">
                <a:latin typeface="Gill Sans MT" panose="020B0502020104020203" pitchFamily="34" charset="77"/>
              </a:rPr>
              <a:t>a solid surface, it bounces or springs back from it.</a:t>
            </a:r>
          </a:p>
        </p:txBody>
      </p:sp>
      <p:sp>
        <p:nvSpPr>
          <p:cNvPr id="155" name="The was a tear in Freddie’s new school jumper."/>
          <p:cNvSpPr txBox="1"/>
          <p:nvPr/>
        </p:nvSpPr>
        <p:spPr>
          <a:xfrm>
            <a:off x="0" y="641233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football </a:t>
            </a:r>
            <a:r>
              <a:rPr lang="en-GB" sz="4000" b="1" dirty="0">
                <a:latin typeface="Gill Sans MT" panose="020B0502020104020203" pitchFamily="34" charset="77"/>
              </a:rPr>
              <a:t>rebounded</a:t>
            </a:r>
            <a:r>
              <a:rPr lang="en-GB" sz="4000" dirty="0">
                <a:latin typeface="Gill Sans MT" panose="020B0502020104020203" pitchFamily="34" charset="77"/>
              </a:rPr>
              <a:t> off the goalpost during the match.</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re-bound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46240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bounce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recoil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7071F11D-3A29-C1C9-A9BC-AEC46C36EAFE}"/>
              </a:ext>
            </a:extLst>
          </p:cNvPr>
          <p:cNvPicPr>
            <a:picLocks noChangeAspect="1"/>
          </p:cNvPicPr>
          <p:nvPr/>
        </p:nvPicPr>
        <p:blipFill>
          <a:blip r:embed="rId4"/>
          <a:stretch>
            <a:fillRect/>
          </a:stretch>
        </p:blipFill>
        <p:spPr>
          <a:xfrm>
            <a:off x="8586376" y="2955280"/>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67211" y="1309202"/>
            <a:ext cx="208390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aloud</a:t>
            </a:r>
            <a:endParaRPr dirty="0">
              <a:latin typeface="Gill Sans MT" panose="020B0502020104020203" pitchFamily="34" charset="77"/>
            </a:endParaRPr>
          </a:p>
        </p:txBody>
      </p:sp>
      <p:sp>
        <p:nvSpPr>
          <p:cNvPr id="152" name="Definition:"/>
          <p:cNvSpPr txBox="1"/>
          <p:nvPr/>
        </p:nvSpPr>
        <p:spPr>
          <a:xfrm>
            <a:off x="2217173" y="3109482"/>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(adverb)</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746276" y="4160037"/>
            <a:ext cx="659031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say something, read, or laugh aloud, you speak or laugh so that other people can hear you.</a:t>
            </a:r>
          </a:p>
        </p:txBody>
      </p:sp>
      <p:sp>
        <p:nvSpPr>
          <p:cNvPr id="155" name="The was a tear in Freddie’s new school jumper."/>
          <p:cNvSpPr txBox="1"/>
          <p:nvPr/>
        </p:nvSpPr>
        <p:spPr>
          <a:xfrm>
            <a:off x="5112" y="629005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class took turns reading the book </a:t>
            </a:r>
            <a:r>
              <a:rPr lang="en-GB" b="1" dirty="0">
                <a:latin typeface="Gill Sans MT" panose="020B0502020104020203" pitchFamily="34" charset="77"/>
              </a:rPr>
              <a:t>aloud</a:t>
            </a:r>
            <a:r>
              <a:rPr lang="en-GB" dirty="0">
                <a:latin typeface="Gill Sans MT" panose="020B0502020104020203" pitchFamily="34" charset="77"/>
              </a:rPr>
              <a: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a-loud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321772684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audibly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silently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crowd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clearly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cloud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pic>
        <p:nvPicPr>
          <p:cNvPr id="4" name="Picture 3">
            <a:extLst>
              <a:ext uri="{FF2B5EF4-FFF2-40B4-BE49-F238E27FC236}">
                <a16:creationId xmlns:a16="http://schemas.microsoft.com/office/drawing/2014/main" id="{4378A513-B0B7-4C5A-6530-BD3A5564E7F9}"/>
              </a:ext>
            </a:extLst>
          </p:cNvPr>
          <p:cNvPicPr>
            <a:picLocks noChangeAspect="1"/>
          </p:cNvPicPr>
          <p:nvPr/>
        </p:nvPicPr>
        <p:blipFill>
          <a:blip r:embed="rId4"/>
          <a:stretch>
            <a:fillRect/>
          </a:stretch>
        </p:blipFill>
        <p:spPr>
          <a:xfrm>
            <a:off x="8711712" y="2799396"/>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41632" y="1309202"/>
            <a:ext cx="293509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wisdom</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72570" y="4113226"/>
            <a:ext cx="7271814"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Wisdom is the ability to use your experience and knowledge in order to make sensible decisions or judgments.</a:t>
            </a:r>
          </a:p>
        </p:txBody>
      </p:sp>
      <p:sp>
        <p:nvSpPr>
          <p:cNvPr id="155" name="The was a tear in Freddie’s new school jumper."/>
          <p:cNvSpPr txBox="1"/>
          <p:nvPr/>
        </p:nvSpPr>
        <p:spPr>
          <a:xfrm>
            <a:off x="372570" y="6340319"/>
            <a:ext cx="1217230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Nazmin showed a lot of </a:t>
            </a:r>
            <a:r>
              <a:rPr lang="en-GB" sz="4000" b="1" dirty="0">
                <a:latin typeface="Gill Sans MT" panose="020B0502020104020203" pitchFamily="34" charset="77"/>
              </a:rPr>
              <a:t>wisdom</a:t>
            </a:r>
            <a:r>
              <a:rPr lang="en-GB" sz="4000" dirty="0">
                <a:latin typeface="Gill Sans MT" panose="020B0502020104020203" pitchFamily="34" charset="77"/>
              </a:rPr>
              <a:t> in her answer.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wis-dom</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49160842"/>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intelligence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stupidity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patience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understanding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D6683567-13CA-4E92-A180-C4DC0AD1FAE5}"/>
              </a:ext>
            </a:extLst>
          </p:cNvPr>
          <p:cNvPicPr>
            <a:picLocks noChangeAspect="1"/>
          </p:cNvPicPr>
          <p:nvPr/>
        </p:nvPicPr>
        <p:blipFill>
          <a:blip r:embed="rId4"/>
          <a:stretch>
            <a:fillRect/>
          </a:stretch>
        </p:blipFill>
        <p:spPr>
          <a:xfrm>
            <a:off x="8608049" y="2659997"/>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61458984"/>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party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near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far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race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3038579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available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rebound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organise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aloud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90387" y="-389685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81499736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party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far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near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race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gone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367011805"/>
              </p:ext>
            </p:extLst>
          </p:nvPr>
        </p:nvGraphicFramePr>
        <p:xfrm>
          <a:off x="5307795" y="1251704"/>
          <a:ext cx="4826233" cy="77513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one place, thing, or person is *** away from another, there is a great distance between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is a social event, often in someone's home, at which people enjoy themselves doing things such as eating, drinking, dancing, talking, or playing games.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is a competition to see who is the fastest, for example in running, swimming, or driving.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When someone is ***, they have left the place where you are and are no longer there. When something is ***, it is no longer present or no longer exists.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something is *** a place, thing, or person, it is a short distance from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8" name="Picture 7">
            <a:extLst>
              <a:ext uri="{FF2B5EF4-FFF2-40B4-BE49-F238E27FC236}">
                <a16:creationId xmlns:a16="http://schemas.microsoft.com/office/drawing/2014/main" id="{C0F31D83-9C08-96D7-BB88-DC9B31D27FA9}"/>
              </a:ext>
            </a:extLst>
          </p:cNvPr>
          <p:cNvPicPr>
            <a:picLocks noChangeAspect="1"/>
          </p:cNvPicPr>
          <p:nvPr/>
        </p:nvPicPr>
        <p:blipFill>
          <a:blip r:embed="rId5"/>
          <a:stretch>
            <a:fillRect/>
          </a:stretch>
        </p:blipFill>
        <p:spPr>
          <a:xfrm>
            <a:off x="11102741" y="3968750"/>
            <a:ext cx="908050" cy="908050"/>
          </a:xfrm>
          <a:prstGeom prst="rect">
            <a:avLst/>
          </a:prstGeom>
        </p:spPr>
      </p:pic>
      <p:pic>
        <p:nvPicPr>
          <p:cNvPr id="10" name="Picture 9">
            <a:extLst>
              <a:ext uri="{FF2B5EF4-FFF2-40B4-BE49-F238E27FC236}">
                <a16:creationId xmlns:a16="http://schemas.microsoft.com/office/drawing/2014/main" id="{24346D59-2562-5FCE-9ED4-329A137867B7}"/>
              </a:ext>
            </a:extLst>
          </p:cNvPr>
          <p:cNvPicPr>
            <a:picLocks noChangeAspect="1"/>
          </p:cNvPicPr>
          <p:nvPr/>
        </p:nvPicPr>
        <p:blipFill>
          <a:blip r:embed="rId6"/>
          <a:stretch>
            <a:fillRect/>
          </a:stretch>
        </p:blipFill>
        <p:spPr>
          <a:xfrm>
            <a:off x="11045361" y="2728393"/>
            <a:ext cx="939191" cy="939191"/>
          </a:xfrm>
          <a:prstGeom prst="rect">
            <a:avLst/>
          </a:prstGeom>
        </p:spPr>
      </p:pic>
      <p:pic>
        <p:nvPicPr>
          <p:cNvPr id="11" name="Picture 10">
            <a:extLst>
              <a:ext uri="{FF2B5EF4-FFF2-40B4-BE49-F238E27FC236}">
                <a16:creationId xmlns:a16="http://schemas.microsoft.com/office/drawing/2014/main" id="{65AEB795-4BE1-6F67-2192-6BEE92DED79C}"/>
              </a:ext>
            </a:extLst>
          </p:cNvPr>
          <p:cNvPicPr>
            <a:picLocks noChangeAspect="1"/>
          </p:cNvPicPr>
          <p:nvPr/>
        </p:nvPicPr>
        <p:blipFill>
          <a:blip r:embed="rId7"/>
          <a:stretch>
            <a:fillRect/>
          </a:stretch>
        </p:blipFill>
        <p:spPr>
          <a:xfrm>
            <a:off x="10785619" y="7840982"/>
            <a:ext cx="1166607" cy="1162050"/>
          </a:xfrm>
          <a:prstGeom prst="rect">
            <a:avLst/>
          </a:prstGeom>
        </p:spPr>
      </p:pic>
      <p:pic>
        <p:nvPicPr>
          <p:cNvPr id="12" name="Picture 11">
            <a:extLst>
              <a:ext uri="{FF2B5EF4-FFF2-40B4-BE49-F238E27FC236}">
                <a16:creationId xmlns:a16="http://schemas.microsoft.com/office/drawing/2014/main" id="{C3FB7872-1863-D747-6179-243F0B391180}"/>
              </a:ext>
            </a:extLst>
          </p:cNvPr>
          <p:cNvPicPr>
            <a:picLocks noChangeAspect="1"/>
          </p:cNvPicPr>
          <p:nvPr/>
        </p:nvPicPr>
        <p:blipFill>
          <a:blip r:embed="rId8"/>
          <a:stretch>
            <a:fillRect/>
          </a:stretch>
        </p:blipFill>
        <p:spPr>
          <a:xfrm>
            <a:off x="10932194" y="5262390"/>
            <a:ext cx="977900" cy="977900"/>
          </a:xfrm>
          <a:prstGeom prst="rect">
            <a:avLst/>
          </a:prstGeom>
        </p:spPr>
      </p:pic>
      <p:pic>
        <p:nvPicPr>
          <p:cNvPr id="15" name="Picture 14">
            <a:extLst>
              <a:ext uri="{FF2B5EF4-FFF2-40B4-BE49-F238E27FC236}">
                <a16:creationId xmlns:a16="http://schemas.microsoft.com/office/drawing/2014/main" id="{27B04B7B-78C5-4C19-E87D-3C3E5621857D}"/>
              </a:ext>
            </a:extLst>
          </p:cNvPr>
          <p:cNvPicPr>
            <a:picLocks noChangeAspect="1"/>
          </p:cNvPicPr>
          <p:nvPr/>
        </p:nvPicPr>
        <p:blipFill>
          <a:blip r:embed="rId9"/>
          <a:stretch>
            <a:fillRect/>
          </a:stretch>
        </p:blipFill>
        <p:spPr>
          <a:xfrm>
            <a:off x="10875044" y="6616814"/>
            <a:ext cx="1035050" cy="1035050"/>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331602852"/>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available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organise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rebound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aloud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wisdom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404802005"/>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something *** from a solid surface, it bounces or springs back from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When you say something, read, or laugh ***, you speak or laugh so that other people can hear you.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something you want or need is ***, you can find it or obtain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 is the ability to use your experience and knowledge in order to make sensible decisions or judgments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an event or activity, you make sure that the necessary arrangements are made.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3" name="Picture 2">
            <a:extLst>
              <a:ext uri="{FF2B5EF4-FFF2-40B4-BE49-F238E27FC236}">
                <a16:creationId xmlns:a16="http://schemas.microsoft.com/office/drawing/2014/main" id="{4C276B42-FD42-5E93-2659-994874B5A3F2}"/>
              </a:ext>
            </a:extLst>
          </p:cNvPr>
          <p:cNvPicPr>
            <a:picLocks noChangeAspect="1"/>
          </p:cNvPicPr>
          <p:nvPr/>
        </p:nvPicPr>
        <p:blipFill>
          <a:blip r:embed="rId5"/>
          <a:stretch>
            <a:fillRect/>
          </a:stretch>
        </p:blipFill>
        <p:spPr>
          <a:xfrm>
            <a:off x="10984176" y="5349350"/>
            <a:ext cx="1026615" cy="1026615"/>
          </a:xfrm>
          <a:prstGeom prst="rect">
            <a:avLst/>
          </a:prstGeom>
        </p:spPr>
      </p:pic>
      <p:pic>
        <p:nvPicPr>
          <p:cNvPr id="10" name="Picture 9">
            <a:extLst>
              <a:ext uri="{FF2B5EF4-FFF2-40B4-BE49-F238E27FC236}">
                <a16:creationId xmlns:a16="http://schemas.microsoft.com/office/drawing/2014/main" id="{4DC7FEBC-7F2B-8499-37C2-B638E82FA770}"/>
              </a:ext>
            </a:extLst>
          </p:cNvPr>
          <p:cNvPicPr>
            <a:picLocks noChangeAspect="1"/>
          </p:cNvPicPr>
          <p:nvPr/>
        </p:nvPicPr>
        <p:blipFill>
          <a:blip r:embed="rId6"/>
          <a:stretch>
            <a:fillRect/>
          </a:stretch>
        </p:blipFill>
        <p:spPr>
          <a:xfrm>
            <a:off x="10984176" y="7613961"/>
            <a:ext cx="1130300" cy="1130300"/>
          </a:xfrm>
          <a:prstGeom prst="rect">
            <a:avLst/>
          </a:prstGeom>
        </p:spPr>
      </p:pic>
      <p:pic>
        <p:nvPicPr>
          <p:cNvPr id="11" name="Picture 10">
            <a:extLst>
              <a:ext uri="{FF2B5EF4-FFF2-40B4-BE49-F238E27FC236}">
                <a16:creationId xmlns:a16="http://schemas.microsoft.com/office/drawing/2014/main" id="{3B16D417-1033-26CC-BAD0-9F3303AD3676}"/>
              </a:ext>
            </a:extLst>
          </p:cNvPr>
          <p:cNvPicPr>
            <a:picLocks noChangeAspect="1"/>
          </p:cNvPicPr>
          <p:nvPr/>
        </p:nvPicPr>
        <p:blipFill>
          <a:blip r:embed="rId7"/>
          <a:stretch>
            <a:fillRect/>
          </a:stretch>
        </p:blipFill>
        <p:spPr>
          <a:xfrm>
            <a:off x="11032356" y="2845510"/>
            <a:ext cx="965200" cy="965200"/>
          </a:xfrm>
          <a:prstGeom prst="rect">
            <a:avLst/>
          </a:prstGeom>
        </p:spPr>
      </p:pic>
      <p:pic>
        <p:nvPicPr>
          <p:cNvPr id="12" name="Picture 11">
            <a:extLst>
              <a:ext uri="{FF2B5EF4-FFF2-40B4-BE49-F238E27FC236}">
                <a16:creationId xmlns:a16="http://schemas.microsoft.com/office/drawing/2014/main" id="{EF6B213F-771D-71CD-85AB-D6989917171B}"/>
              </a:ext>
            </a:extLst>
          </p:cNvPr>
          <p:cNvPicPr>
            <a:picLocks noChangeAspect="1"/>
          </p:cNvPicPr>
          <p:nvPr/>
        </p:nvPicPr>
        <p:blipFill>
          <a:blip r:embed="rId8"/>
          <a:stretch>
            <a:fillRect/>
          </a:stretch>
        </p:blipFill>
        <p:spPr>
          <a:xfrm>
            <a:off x="10971476" y="3988966"/>
            <a:ext cx="1155700" cy="1155700"/>
          </a:xfrm>
          <a:prstGeom prst="rect">
            <a:avLst/>
          </a:prstGeom>
        </p:spPr>
      </p:pic>
      <p:pic>
        <p:nvPicPr>
          <p:cNvPr id="15" name="Picture 14">
            <a:extLst>
              <a:ext uri="{FF2B5EF4-FFF2-40B4-BE49-F238E27FC236}">
                <a16:creationId xmlns:a16="http://schemas.microsoft.com/office/drawing/2014/main" id="{B0D73220-5592-7011-51E8-7BCC22811D86}"/>
              </a:ext>
            </a:extLst>
          </p:cNvPr>
          <p:cNvPicPr>
            <a:picLocks noChangeAspect="1"/>
          </p:cNvPicPr>
          <p:nvPr/>
        </p:nvPicPr>
        <p:blipFill>
          <a:blip r:embed="rId9"/>
          <a:stretch>
            <a:fillRect/>
          </a:stretch>
        </p:blipFill>
        <p:spPr>
          <a:xfrm>
            <a:off x="10954291" y="6580649"/>
            <a:ext cx="977900" cy="977900"/>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4" name="office"/>
          <p:cNvSpPr txBox="1"/>
          <p:nvPr/>
        </p:nvSpPr>
        <p:spPr>
          <a:xfrm>
            <a:off x="3345418" y="3993661"/>
            <a:ext cx="90730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far</a:t>
            </a:r>
            <a:endParaRPr dirty="0">
              <a:latin typeface="Gill Sans MT" panose="020B0502020104020203" pitchFamily="34" charset="77"/>
            </a:endParaRPr>
          </a:p>
        </p:txBody>
      </p:sp>
      <p:sp>
        <p:nvSpPr>
          <p:cNvPr id="135" name="spare"/>
          <p:cNvSpPr txBox="1"/>
          <p:nvPr/>
        </p:nvSpPr>
        <p:spPr>
          <a:xfrm>
            <a:off x="3162641" y="4824209"/>
            <a:ext cx="143148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near</a:t>
            </a:r>
            <a:endParaRPr b="1" dirty="0">
              <a:latin typeface="Gill Sans MT" panose="020B0502020104020203" pitchFamily="34" charset="77"/>
              <a:sym typeface="American Typewriter"/>
            </a:endParaRPr>
          </a:p>
        </p:txBody>
      </p:sp>
      <p:sp>
        <p:nvSpPr>
          <p:cNvPr id="136" name="chipped"/>
          <p:cNvSpPr txBox="1"/>
          <p:nvPr/>
        </p:nvSpPr>
        <p:spPr>
          <a:xfrm>
            <a:off x="3109778" y="5769060"/>
            <a:ext cx="137858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race</a:t>
            </a:r>
            <a:endParaRPr dirty="0">
              <a:latin typeface="Gill Sans MT" panose="020B0502020104020203" pitchFamily="34" charset="77"/>
            </a:endParaRPr>
          </a:p>
        </p:txBody>
      </p:sp>
      <p:sp>
        <p:nvSpPr>
          <p:cNvPr id="137" name="lift"/>
          <p:cNvSpPr txBox="1"/>
          <p:nvPr/>
        </p:nvSpPr>
        <p:spPr>
          <a:xfrm>
            <a:off x="3034438" y="6639612"/>
            <a:ext cx="152926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gone</a:t>
            </a:r>
            <a:endParaRPr dirty="0">
              <a:latin typeface="Gill Sans MT" panose="020B0502020104020203" pitchFamily="34" charset="77"/>
            </a:endParaRPr>
          </a:p>
        </p:txBody>
      </p:sp>
      <p:sp>
        <p:nvSpPr>
          <p:cNvPr id="138" name="mutter"/>
          <p:cNvSpPr txBox="1"/>
          <p:nvPr/>
        </p:nvSpPr>
        <p:spPr>
          <a:xfrm>
            <a:off x="7924972" y="3961911"/>
            <a:ext cx="258243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organise</a:t>
            </a:r>
            <a:endParaRPr b="1" dirty="0">
              <a:latin typeface="Gill Sans MT" panose="020B0502020104020203" pitchFamily="34" charset="77"/>
              <a:sym typeface="American Typewriter"/>
            </a:endParaRPr>
          </a:p>
        </p:txBody>
      </p:sp>
      <p:sp>
        <p:nvSpPr>
          <p:cNvPr id="139" name="unveil"/>
          <p:cNvSpPr txBox="1"/>
          <p:nvPr/>
        </p:nvSpPr>
        <p:spPr>
          <a:xfrm>
            <a:off x="8347008" y="5755144"/>
            <a:ext cx="171361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aloud</a:t>
            </a:r>
            <a:endParaRPr dirty="0">
              <a:latin typeface="Gill Sans MT" panose="020B0502020104020203" pitchFamily="34" charset="77"/>
              <a:sym typeface="American Typewriter"/>
            </a:endParaRPr>
          </a:p>
        </p:txBody>
      </p:sp>
      <p:sp>
        <p:nvSpPr>
          <p:cNvPr id="140" name="tolerate"/>
          <p:cNvSpPr txBox="1"/>
          <p:nvPr/>
        </p:nvSpPr>
        <p:spPr>
          <a:xfrm>
            <a:off x="7892905" y="3065958"/>
            <a:ext cx="264655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available</a:t>
            </a:r>
            <a:endParaRPr dirty="0">
              <a:latin typeface="Gill Sans MT" panose="020B0502020104020203" pitchFamily="34" charset="77"/>
            </a:endParaRPr>
          </a:p>
        </p:txBody>
      </p:sp>
      <p:sp>
        <p:nvSpPr>
          <p:cNvPr id="141" name="fixation"/>
          <p:cNvSpPr txBox="1"/>
          <p:nvPr/>
        </p:nvSpPr>
        <p:spPr>
          <a:xfrm>
            <a:off x="7929785" y="4824210"/>
            <a:ext cx="257282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rebound</a:t>
            </a:r>
            <a:endParaRPr dirty="0">
              <a:latin typeface="Gill Sans MT" panose="020B0502020104020203" pitchFamily="34" charset="77"/>
            </a:endParaRPr>
          </a:p>
        </p:txBody>
      </p:sp>
      <p:sp>
        <p:nvSpPr>
          <p:cNvPr id="142" name="rustle"/>
          <p:cNvSpPr txBox="1"/>
          <p:nvPr/>
        </p:nvSpPr>
        <p:spPr>
          <a:xfrm>
            <a:off x="8029166" y="6620562"/>
            <a:ext cx="23740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wisdom</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 name="office">
            <a:extLst>
              <a:ext uri="{FF2B5EF4-FFF2-40B4-BE49-F238E27FC236}">
                <a16:creationId xmlns:a16="http://schemas.microsoft.com/office/drawing/2014/main" id="{60D79719-F7AD-E349-8411-400B6789BA1E}"/>
              </a:ext>
            </a:extLst>
          </p:cNvPr>
          <p:cNvSpPr txBox="1"/>
          <p:nvPr/>
        </p:nvSpPr>
        <p:spPr>
          <a:xfrm>
            <a:off x="2972899" y="3080135"/>
            <a:ext cx="166071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party</a:t>
            </a:r>
            <a:endParaRPr dirty="0">
              <a:latin typeface="Gill Sans MT" panose="020B0502020104020203" pitchFamily="34" charset="77"/>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76394" y="-66599"/>
            <a:ext cx="651941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party</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4069097" y="5427006"/>
            <a:ext cx="1024433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far</a:t>
            </a:r>
            <a:endParaRPr sz="28700" dirty="0">
              <a:latin typeface="Gill Sans MT" panose="020B0502020104020203" pitchFamily="34" charset="77"/>
            </a:endParaRPr>
          </a:p>
        </p:txBody>
      </p:sp>
      <p:pic>
        <p:nvPicPr>
          <p:cNvPr id="5" name="Picture 4">
            <a:extLst>
              <a:ext uri="{FF2B5EF4-FFF2-40B4-BE49-F238E27FC236}">
                <a16:creationId xmlns:a16="http://schemas.microsoft.com/office/drawing/2014/main" id="{99F23C43-64D8-5AAF-10EF-B354A6553955}"/>
              </a:ext>
            </a:extLst>
          </p:cNvPr>
          <p:cNvPicPr>
            <a:picLocks noChangeAspect="1"/>
          </p:cNvPicPr>
          <p:nvPr/>
        </p:nvPicPr>
        <p:blipFill>
          <a:blip r:embed="rId4"/>
          <a:stretch>
            <a:fillRect/>
          </a:stretch>
        </p:blipFill>
        <p:spPr>
          <a:xfrm>
            <a:off x="8450771" y="602862"/>
            <a:ext cx="3251200" cy="3251200"/>
          </a:xfrm>
          <a:prstGeom prst="rect">
            <a:avLst/>
          </a:prstGeom>
        </p:spPr>
      </p:pic>
      <p:pic>
        <p:nvPicPr>
          <p:cNvPr id="6" name="Picture 5">
            <a:extLst>
              <a:ext uri="{FF2B5EF4-FFF2-40B4-BE49-F238E27FC236}">
                <a16:creationId xmlns:a16="http://schemas.microsoft.com/office/drawing/2014/main" id="{EF0F18A6-3FB1-7153-4EE4-E64F36A98A38}"/>
              </a:ext>
            </a:extLst>
          </p:cNvPr>
          <p:cNvPicPr>
            <a:picLocks noChangeAspect="1"/>
          </p:cNvPicPr>
          <p:nvPr/>
        </p:nvPicPr>
        <p:blipFill>
          <a:blip r:embed="rId5"/>
          <a:stretch>
            <a:fillRect/>
          </a:stretch>
        </p:blipFill>
        <p:spPr>
          <a:xfrm>
            <a:off x="2236228" y="5781362"/>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95504" y="42942"/>
            <a:ext cx="562493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near</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775212" y="4966447"/>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race</a:t>
            </a:r>
            <a:endParaRPr sz="16600" dirty="0">
              <a:latin typeface="Gill Sans MT" panose="020B0502020104020203" pitchFamily="34" charset="77"/>
            </a:endParaRPr>
          </a:p>
        </p:txBody>
      </p:sp>
      <p:pic>
        <p:nvPicPr>
          <p:cNvPr id="5" name="Picture 4">
            <a:extLst>
              <a:ext uri="{FF2B5EF4-FFF2-40B4-BE49-F238E27FC236}">
                <a16:creationId xmlns:a16="http://schemas.microsoft.com/office/drawing/2014/main" id="{B5B4F565-BAA0-D3DC-49DA-554BD96AEB21}"/>
              </a:ext>
            </a:extLst>
          </p:cNvPr>
          <p:cNvPicPr>
            <a:picLocks noChangeAspect="1"/>
          </p:cNvPicPr>
          <p:nvPr/>
        </p:nvPicPr>
        <p:blipFill>
          <a:blip r:embed="rId4"/>
          <a:stretch>
            <a:fillRect/>
          </a:stretch>
        </p:blipFill>
        <p:spPr>
          <a:xfrm>
            <a:off x="7707035" y="654060"/>
            <a:ext cx="3251200" cy="3238500"/>
          </a:xfrm>
          <a:prstGeom prst="rect">
            <a:avLst/>
          </a:prstGeom>
        </p:spPr>
      </p:pic>
      <p:pic>
        <p:nvPicPr>
          <p:cNvPr id="6" name="Picture 5">
            <a:extLst>
              <a:ext uri="{FF2B5EF4-FFF2-40B4-BE49-F238E27FC236}">
                <a16:creationId xmlns:a16="http://schemas.microsoft.com/office/drawing/2014/main" id="{2969274E-7276-150A-411A-30E34F57E85A}"/>
              </a:ext>
            </a:extLst>
          </p:cNvPr>
          <p:cNvPicPr>
            <a:picLocks noChangeAspect="1"/>
          </p:cNvPicPr>
          <p:nvPr/>
        </p:nvPicPr>
        <p:blipFill>
          <a:blip r:embed="rId5"/>
          <a:stretch>
            <a:fillRect/>
          </a:stretch>
        </p:blipFill>
        <p:spPr>
          <a:xfrm>
            <a:off x="1861554" y="5495769"/>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91415" y="-60074"/>
            <a:ext cx="610263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gone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66818" y="5518910"/>
            <a:ext cx="1234608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available</a:t>
            </a:r>
            <a:endParaRPr sz="23900" dirty="0">
              <a:latin typeface="Gill Sans MT" panose="020B0502020104020203" pitchFamily="34" charset="77"/>
            </a:endParaRPr>
          </a:p>
        </p:txBody>
      </p:sp>
      <p:pic>
        <p:nvPicPr>
          <p:cNvPr id="5" name="Picture 4">
            <a:extLst>
              <a:ext uri="{FF2B5EF4-FFF2-40B4-BE49-F238E27FC236}">
                <a16:creationId xmlns:a16="http://schemas.microsoft.com/office/drawing/2014/main" id="{76A54FA4-C06F-D6FE-8B56-C5BFCEDAF907}"/>
              </a:ext>
            </a:extLst>
          </p:cNvPr>
          <p:cNvPicPr>
            <a:picLocks noChangeAspect="1"/>
          </p:cNvPicPr>
          <p:nvPr/>
        </p:nvPicPr>
        <p:blipFill>
          <a:blip r:embed="rId4"/>
          <a:stretch>
            <a:fillRect/>
          </a:stretch>
        </p:blipFill>
        <p:spPr>
          <a:xfrm>
            <a:off x="7839858" y="605293"/>
            <a:ext cx="3251200" cy="3251200"/>
          </a:xfrm>
          <a:prstGeom prst="rect">
            <a:avLst/>
          </a:prstGeom>
        </p:spPr>
      </p:pic>
      <p:pic>
        <p:nvPicPr>
          <p:cNvPr id="6" name="Picture 5">
            <a:extLst>
              <a:ext uri="{FF2B5EF4-FFF2-40B4-BE49-F238E27FC236}">
                <a16:creationId xmlns:a16="http://schemas.microsoft.com/office/drawing/2014/main" id="{98FF62D2-A183-D273-106A-72A9CB59F673}"/>
              </a:ext>
            </a:extLst>
          </p:cNvPr>
          <p:cNvPicPr>
            <a:picLocks noChangeAspect="1"/>
          </p:cNvPicPr>
          <p:nvPr/>
        </p:nvPicPr>
        <p:blipFill>
          <a:blip r:embed="rId5"/>
          <a:stretch>
            <a:fillRect/>
          </a:stretch>
        </p:blipFill>
        <p:spPr>
          <a:xfrm>
            <a:off x="373847" y="5745259"/>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526453" y="434000"/>
            <a:ext cx="8737969"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organise</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71071" y="5831541"/>
            <a:ext cx="9855034"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rebound</a:t>
            </a:r>
            <a:endParaRPr sz="13800" dirty="0">
              <a:latin typeface="Gill Sans MT" panose="020B0502020104020203" pitchFamily="34" charset="77"/>
            </a:endParaRPr>
          </a:p>
        </p:txBody>
      </p:sp>
      <p:pic>
        <p:nvPicPr>
          <p:cNvPr id="4" name="Picture 3">
            <a:extLst>
              <a:ext uri="{FF2B5EF4-FFF2-40B4-BE49-F238E27FC236}">
                <a16:creationId xmlns:a16="http://schemas.microsoft.com/office/drawing/2014/main" id="{F422AA17-C75C-6DF7-9A24-C9F35F6F9219}"/>
              </a:ext>
            </a:extLst>
          </p:cNvPr>
          <p:cNvPicPr>
            <a:picLocks noChangeAspect="1"/>
          </p:cNvPicPr>
          <p:nvPr/>
        </p:nvPicPr>
        <p:blipFill>
          <a:blip r:embed="rId4"/>
          <a:stretch>
            <a:fillRect/>
          </a:stretch>
        </p:blipFill>
        <p:spPr>
          <a:xfrm>
            <a:off x="9227147" y="347769"/>
            <a:ext cx="3251200" cy="3251200"/>
          </a:xfrm>
          <a:prstGeom prst="rect">
            <a:avLst/>
          </a:prstGeom>
        </p:spPr>
      </p:pic>
      <p:pic>
        <p:nvPicPr>
          <p:cNvPr id="6" name="Picture 5">
            <a:extLst>
              <a:ext uri="{FF2B5EF4-FFF2-40B4-BE49-F238E27FC236}">
                <a16:creationId xmlns:a16="http://schemas.microsoft.com/office/drawing/2014/main" id="{90DAEE34-53C9-CA71-62E6-4EE92A85F044}"/>
              </a:ext>
            </a:extLst>
          </p:cNvPr>
          <p:cNvPicPr>
            <a:picLocks noChangeAspect="1"/>
          </p:cNvPicPr>
          <p:nvPr/>
        </p:nvPicPr>
        <p:blipFill>
          <a:blip r:embed="rId5"/>
          <a:stretch>
            <a:fillRect/>
          </a:stretch>
        </p:blipFill>
        <p:spPr>
          <a:xfrm>
            <a:off x="526453" y="5802508"/>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01650" y="305549"/>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aloud</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7539" y="5428839"/>
            <a:ext cx="10288591"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wisdom</a:t>
            </a:r>
            <a:endParaRPr sz="9600" dirty="0">
              <a:latin typeface="Gill Sans MT" panose="020B0502020104020203" pitchFamily="34" charset="77"/>
            </a:endParaRPr>
          </a:p>
        </p:txBody>
      </p:sp>
      <p:pic>
        <p:nvPicPr>
          <p:cNvPr id="5" name="Picture 4">
            <a:extLst>
              <a:ext uri="{FF2B5EF4-FFF2-40B4-BE49-F238E27FC236}">
                <a16:creationId xmlns:a16="http://schemas.microsoft.com/office/drawing/2014/main" id="{0B1EA8DE-F457-9C03-1D3A-6B1298410305}"/>
              </a:ext>
            </a:extLst>
          </p:cNvPr>
          <p:cNvPicPr>
            <a:picLocks noChangeAspect="1"/>
          </p:cNvPicPr>
          <p:nvPr/>
        </p:nvPicPr>
        <p:blipFill>
          <a:blip r:embed="rId4"/>
          <a:stretch>
            <a:fillRect/>
          </a:stretch>
        </p:blipFill>
        <p:spPr>
          <a:xfrm>
            <a:off x="8845382" y="679725"/>
            <a:ext cx="3251200" cy="3251200"/>
          </a:xfrm>
          <a:prstGeom prst="rect">
            <a:avLst/>
          </a:prstGeom>
        </p:spPr>
      </p:pic>
      <p:pic>
        <p:nvPicPr>
          <p:cNvPr id="6" name="Picture 5">
            <a:extLst>
              <a:ext uri="{FF2B5EF4-FFF2-40B4-BE49-F238E27FC236}">
                <a16:creationId xmlns:a16="http://schemas.microsoft.com/office/drawing/2014/main" id="{5110F3DD-F721-8A88-D21A-108633C3D764}"/>
              </a:ext>
            </a:extLst>
          </p:cNvPr>
          <p:cNvPicPr>
            <a:picLocks noChangeAspect="1"/>
          </p:cNvPicPr>
          <p:nvPr/>
        </p:nvPicPr>
        <p:blipFill>
          <a:blip r:embed="rId5"/>
          <a:stretch>
            <a:fillRect/>
          </a:stretch>
        </p:blipFill>
        <p:spPr>
          <a:xfrm>
            <a:off x="554128" y="5682121"/>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4" y="1481621"/>
            <a:ext cx="10875989"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Font Variation</a:t>
            </a:r>
            <a:endParaRPr sz="239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4" y="3607454"/>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display slips contain the same words, but have a more regular font, which have a more regular formation of ‘a’ and ‘g’. Futura is the name of the font.</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13207244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9115793" y="1930963"/>
            <a:ext cx="8385165" cy="471924"/>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mn-lt"/>
                <a:ea typeface="+mn-ea"/>
                <a:cs typeface="+mn-cs"/>
                <a:sym typeface="Helvetica Light"/>
              </a:rPr>
              <a:t>night</a:t>
            </a: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23777" y="-121504"/>
            <a:ext cx="742671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ea typeface="Ayuthaya" pitchFamily="2" charset="-34"/>
                <a:cs typeface="Futura Medium" panose="020B0602020204020303" pitchFamily="34" charset="-79"/>
              </a:rPr>
              <a:t>party</a:t>
            </a:r>
            <a:endParaRPr sz="13800" dirty="0">
              <a:latin typeface="Futura Medium" panose="020B0602020204020303" pitchFamily="34" charset="-79"/>
              <a:ea typeface="Ayuthaya" pitchFamily="2" charset="-34"/>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4401172" y="5478301"/>
            <a:ext cx="1024433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far</a:t>
            </a:r>
            <a:endParaRPr sz="287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9E7A86E5-293E-097C-D4FB-E5E180A50E7F}"/>
              </a:ext>
            </a:extLst>
          </p:cNvPr>
          <p:cNvPicPr>
            <a:picLocks noChangeAspect="1"/>
          </p:cNvPicPr>
          <p:nvPr/>
        </p:nvPicPr>
        <p:blipFill>
          <a:blip r:embed="rId4"/>
          <a:stretch>
            <a:fillRect/>
          </a:stretch>
        </p:blipFill>
        <p:spPr>
          <a:xfrm>
            <a:off x="8970351" y="556804"/>
            <a:ext cx="3251200" cy="3251200"/>
          </a:xfrm>
          <a:prstGeom prst="rect">
            <a:avLst/>
          </a:prstGeom>
        </p:spPr>
      </p:pic>
      <p:pic>
        <p:nvPicPr>
          <p:cNvPr id="6" name="Picture 5">
            <a:extLst>
              <a:ext uri="{FF2B5EF4-FFF2-40B4-BE49-F238E27FC236}">
                <a16:creationId xmlns:a16="http://schemas.microsoft.com/office/drawing/2014/main" id="{66D1A4FB-447F-0B76-9F9B-963B5BF6D1DE}"/>
              </a:ext>
            </a:extLst>
          </p:cNvPr>
          <p:cNvPicPr>
            <a:picLocks noChangeAspect="1"/>
          </p:cNvPicPr>
          <p:nvPr/>
        </p:nvPicPr>
        <p:blipFill>
          <a:blip r:embed="rId5"/>
          <a:stretch>
            <a:fillRect/>
          </a:stretch>
        </p:blipFill>
        <p:spPr>
          <a:xfrm>
            <a:off x="2355283" y="5724319"/>
            <a:ext cx="3251200" cy="3251200"/>
          </a:xfrm>
          <a:prstGeom prst="rect">
            <a:avLst/>
          </a:prstGeom>
        </p:spPr>
      </p:pic>
    </p:spTree>
    <p:extLst>
      <p:ext uri="{BB962C8B-B14F-4D97-AF65-F5344CB8AC3E}">
        <p14:creationId xmlns:p14="http://schemas.microsoft.com/office/powerpoint/2010/main" val="35293689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47106" y="76006"/>
            <a:ext cx="646170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near</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394019" y="4925471"/>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race</a:t>
            </a:r>
            <a:endParaRPr sz="199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950029C5-50F2-DCB5-B160-2C7B6E1975B4}"/>
              </a:ext>
            </a:extLst>
          </p:cNvPr>
          <p:cNvPicPr>
            <a:picLocks noChangeAspect="1"/>
          </p:cNvPicPr>
          <p:nvPr/>
        </p:nvPicPr>
        <p:blipFill>
          <a:blip r:embed="rId4"/>
          <a:stretch>
            <a:fillRect/>
          </a:stretch>
        </p:blipFill>
        <p:spPr>
          <a:xfrm>
            <a:off x="8475928" y="685828"/>
            <a:ext cx="3251200" cy="3238500"/>
          </a:xfrm>
          <a:prstGeom prst="rect">
            <a:avLst/>
          </a:prstGeom>
        </p:spPr>
      </p:pic>
      <p:pic>
        <p:nvPicPr>
          <p:cNvPr id="6" name="Picture 5">
            <a:extLst>
              <a:ext uri="{FF2B5EF4-FFF2-40B4-BE49-F238E27FC236}">
                <a16:creationId xmlns:a16="http://schemas.microsoft.com/office/drawing/2014/main" id="{DC411894-C8C8-3F1F-D29D-3D28C7F2FD8F}"/>
              </a:ext>
            </a:extLst>
          </p:cNvPr>
          <p:cNvPicPr>
            <a:picLocks noChangeAspect="1"/>
          </p:cNvPicPr>
          <p:nvPr/>
        </p:nvPicPr>
        <p:blipFill>
          <a:blip r:embed="rId5"/>
          <a:stretch>
            <a:fillRect/>
          </a:stretch>
        </p:blipFill>
        <p:spPr>
          <a:xfrm>
            <a:off x="1447106" y="5450949"/>
            <a:ext cx="3251200" cy="3251200"/>
          </a:xfrm>
          <a:prstGeom prst="rect">
            <a:avLst/>
          </a:prstGeom>
        </p:spPr>
      </p:pic>
    </p:spTree>
    <p:extLst>
      <p:ext uri="{BB962C8B-B14F-4D97-AF65-F5344CB8AC3E}">
        <p14:creationId xmlns:p14="http://schemas.microsoft.com/office/powerpoint/2010/main" val="41731049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01896" y="42942"/>
            <a:ext cx="7155805"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gone</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301896" y="6272811"/>
            <a:ext cx="12346080"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Futura Medium" panose="020B0602020204020303" pitchFamily="34" charset="-79"/>
                <a:cs typeface="Futura Medium" panose="020B0602020204020303" pitchFamily="34" charset="-79"/>
              </a:rPr>
              <a:t>available</a:t>
            </a:r>
            <a:endParaRPr sz="239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FC8789F7-CE8C-09DF-E507-3A056B8D3D28}"/>
              </a:ext>
            </a:extLst>
          </p:cNvPr>
          <p:cNvPicPr>
            <a:picLocks noChangeAspect="1"/>
          </p:cNvPicPr>
          <p:nvPr/>
        </p:nvPicPr>
        <p:blipFill>
          <a:blip r:embed="rId4"/>
          <a:stretch>
            <a:fillRect/>
          </a:stretch>
        </p:blipFill>
        <p:spPr>
          <a:xfrm>
            <a:off x="8689194" y="572264"/>
            <a:ext cx="3251200" cy="3251200"/>
          </a:xfrm>
          <a:prstGeom prst="rect">
            <a:avLst/>
          </a:prstGeom>
        </p:spPr>
      </p:pic>
      <p:pic>
        <p:nvPicPr>
          <p:cNvPr id="6" name="Picture 5">
            <a:extLst>
              <a:ext uri="{FF2B5EF4-FFF2-40B4-BE49-F238E27FC236}">
                <a16:creationId xmlns:a16="http://schemas.microsoft.com/office/drawing/2014/main" id="{056FFFCC-4D31-9266-273B-06CBF4F987E1}"/>
              </a:ext>
            </a:extLst>
          </p:cNvPr>
          <p:cNvPicPr>
            <a:picLocks noChangeAspect="1"/>
          </p:cNvPicPr>
          <p:nvPr/>
        </p:nvPicPr>
        <p:blipFill>
          <a:blip r:embed="rId5"/>
          <a:stretch>
            <a:fillRect/>
          </a:stretch>
        </p:blipFill>
        <p:spPr>
          <a:xfrm>
            <a:off x="308911" y="5766668"/>
            <a:ext cx="3251200" cy="3251200"/>
          </a:xfrm>
          <a:prstGeom prst="rect">
            <a:avLst/>
          </a:prstGeom>
        </p:spPr>
      </p:pic>
    </p:spTree>
    <p:extLst>
      <p:ext uri="{BB962C8B-B14F-4D97-AF65-F5344CB8AC3E}">
        <p14:creationId xmlns:p14="http://schemas.microsoft.com/office/powerpoint/2010/main" val="2807757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730381" y="2274766"/>
            <a:ext cx="166071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party	</a:t>
            </a:r>
            <a:endParaRPr b="1" dirty="0">
              <a:latin typeface="Gill Sans MT" panose="020B0502020104020203" pitchFamily="34" charset="77"/>
              <a:sym typeface="American Typewriter"/>
            </a:endParaRPr>
          </a:p>
        </p:txBody>
      </p:sp>
      <p:sp>
        <p:nvSpPr>
          <p:cNvPr id="134" name="office"/>
          <p:cNvSpPr txBox="1"/>
          <p:nvPr/>
        </p:nvSpPr>
        <p:spPr>
          <a:xfrm>
            <a:off x="6107124" y="3183419"/>
            <a:ext cx="90730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far</a:t>
            </a:r>
            <a:endParaRPr dirty="0">
              <a:latin typeface="Gill Sans MT" panose="020B0502020104020203" pitchFamily="34" charset="77"/>
            </a:endParaRPr>
          </a:p>
        </p:txBody>
      </p:sp>
      <p:sp>
        <p:nvSpPr>
          <p:cNvPr id="135" name="spare"/>
          <p:cNvSpPr txBox="1"/>
          <p:nvPr/>
        </p:nvSpPr>
        <p:spPr>
          <a:xfrm>
            <a:off x="5845021" y="4033018"/>
            <a:ext cx="143148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near</a:t>
            </a:r>
            <a:endParaRPr b="1" dirty="0">
              <a:latin typeface="Gill Sans MT" panose="020B0502020104020203" pitchFamily="34" charset="77"/>
              <a:sym typeface="American Typewriter"/>
            </a:endParaRPr>
          </a:p>
        </p:txBody>
      </p:sp>
      <p:sp>
        <p:nvSpPr>
          <p:cNvPr id="136" name="chipped"/>
          <p:cNvSpPr txBox="1"/>
          <p:nvPr/>
        </p:nvSpPr>
        <p:spPr>
          <a:xfrm>
            <a:off x="5871484" y="4958818"/>
            <a:ext cx="137858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race</a:t>
            </a:r>
            <a:endParaRPr dirty="0">
              <a:latin typeface="Gill Sans MT" panose="020B0502020104020203" pitchFamily="34" charset="77"/>
            </a:endParaRPr>
          </a:p>
        </p:txBody>
      </p:sp>
      <p:sp>
        <p:nvSpPr>
          <p:cNvPr id="137" name="lift"/>
          <p:cNvSpPr txBox="1"/>
          <p:nvPr/>
        </p:nvSpPr>
        <p:spPr>
          <a:xfrm>
            <a:off x="5796139" y="5829370"/>
            <a:ext cx="152926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gone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37149" y="855985"/>
            <a:ext cx="10143937"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organise</a:t>
            </a:r>
            <a:endParaRPr sz="54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25320" y="5887012"/>
            <a:ext cx="10431544"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rebound</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0B3CCFA3-A62B-A463-F3B2-6A1A80E368CF}"/>
              </a:ext>
            </a:extLst>
          </p:cNvPr>
          <p:cNvPicPr>
            <a:picLocks noChangeAspect="1"/>
          </p:cNvPicPr>
          <p:nvPr/>
        </p:nvPicPr>
        <p:blipFill>
          <a:blip r:embed="rId4"/>
          <a:stretch>
            <a:fillRect/>
          </a:stretch>
        </p:blipFill>
        <p:spPr>
          <a:xfrm>
            <a:off x="9126882" y="261923"/>
            <a:ext cx="3251200" cy="3251200"/>
          </a:xfrm>
          <a:prstGeom prst="rect">
            <a:avLst/>
          </a:prstGeom>
        </p:spPr>
      </p:pic>
      <p:pic>
        <p:nvPicPr>
          <p:cNvPr id="6" name="Picture 5">
            <a:extLst>
              <a:ext uri="{FF2B5EF4-FFF2-40B4-BE49-F238E27FC236}">
                <a16:creationId xmlns:a16="http://schemas.microsoft.com/office/drawing/2014/main" id="{D5F2C030-C6C1-CD77-F726-A5FA3B092108}"/>
              </a:ext>
            </a:extLst>
          </p:cNvPr>
          <p:cNvPicPr>
            <a:picLocks noChangeAspect="1"/>
          </p:cNvPicPr>
          <p:nvPr/>
        </p:nvPicPr>
        <p:blipFill>
          <a:blip r:embed="rId5"/>
          <a:stretch>
            <a:fillRect/>
          </a:stretch>
        </p:blipFill>
        <p:spPr>
          <a:xfrm>
            <a:off x="594495" y="5803989"/>
            <a:ext cx="3251200" cy="3251200"/>
          </a:xfrm>
          <a:prstGeom prst="rect">
            <a:avLst/>
          </a:prstGeom>
        </p:spPr>
      </p:pic>
    </p:spTree>
    <p:extLst>
      <p:ext uri="{BB962C8B-B14F-4D97-AF65-F5344CB8AC3E}">
        <p14:creationId xmlns:p14="http://schemas.microsoft.com/office/powerpoint/2010/main" val="37770889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94548" y="431379"/>
            <a:ext cx="119998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aloud</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0571" y="5971472"/>
            <a:ext cx="10288591"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wisdom</a:t>
            </a:r>
            <a:endParaRPr sz="138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20856AD7-C931-7372-DCB5-31ED00DAB418}"/>
              </a:ext>
            </a:extLst>
          </p:cNvPr>
          <p:cNvPicPr>
            <a:picLocks noChangeAspect="1"/>
          </p:cNvPicPr>
          <p:nvPr/>
        </p:nvPicPr>
        <p:blipFill>
          <a:blip r:embed="rId4"/>
          <a:stretch>
            <a:fillRect/>
          </a:stretch>
        </p:blipFill>
        <p:spPr>
          <a:xfrm>
            <a:off x="9099722" y="554018"/>
            <a:ext cx="3251200" cy="3251200"/>
          </a:xfrm>
          <a:prstGeom prst="rect">
            <a:avLst/>
          </a:prstGeom>
        </p:spPr>
      </p:pic>
      <p:pic>
        <p:nvPicPr>
          <p:cNvPr id="6" name="Picture 5">
            <a:extLst>
              <a:ext uri="{FF2B5EF4-FFF2-40B4-BE49-F238E27FC236}">
                <a16:creationId xmlns:a16="http://schemas.microsoft.com/office/drawing/2014/main" id="{5CE41306-DBF3-4164-F1C9-BA49E7E27CF5}"/>
              </a:ext>
            </a:extLst>
          </p:cNvPr>
          <p:cNvPicPr>
            <a:picLocks noChangeAspect="1"/>
          </p:cNvPicPr>
          <p:nvPr/>
        </p:nvPicPr>
        <p:blipFill>
          <a:blip r:embed="rId5"/>
          <a:stretch>
            <a:fillRect/>
          </a:stretch>
        </p:blipFill>
        <p:spPr>
          <a:xfrm>
            <a:off x="689837" y="5674441"/>
            <a:ext cx="3251200" cy="3251200"/>
          </a:xfrm>
          <a:prstGeom prst="rect">
            <a:avLst/>
          </a:prstGeom>
        </p:spPr>
      </p:pic>
    </p:spTree>
    <p:extLst>
      <p:ext uri="{BB962C8B-B14F-4D97-AF65-F5344CB8AC3E}">
        <p14:creationId xmlns:p14="http://schemas.microsoft.com/office/powerpoint/2010/main" val="20644417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269603" y="3418118"/>
            <a:ext cx="258243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organise</a:t>
            </a:r>
            <a:endParaRPr b="1" dirty="0">
              <a:latin typeface="Gill Sans MT" panose="020B0502020104020203" pitchFamily="34" charset="77"/>
              <a:sym typeface="American Typewriter"/>
            </a:endParaRPr>
          </a:p>
        </p:txBody>
      </p:sp>
      <p:sp>
        <p:nvSpPr>
          <p:cNvPr id="140" name="tolerate"/>
          <p:cNvSpPr txBox="1"/>
          <p:nvPr/>
        </p:nvSpPr>
        <p:spPr>
          <a:xfrm>
            <a:off x="5237531" y="2522165"/>
            <a:ext cx="264655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available</a:t>
            </a:r>
            <a:endParaRPr dirty="0">
              <a:latin typeface="Gill Sans MT" panose="020B0502020104020203" pitchFamily="34" charset="77"/>
            </a:endParaRPr>
          </a:p>
        </p:txBody>
      </p:sp>
      <p:sp>
        <p:nvSpPr>
          <p:cNvPr id="141" name="fixation"/>
          <p:cNvSpPr txBox="1"/>
          <p:nvPr/>
        </p:nvSpPr>
        <p:spPr>
          <a:xfrm>
            <a:off x="5274416" y="4280417"/>
            <a:ext cx="257282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rebound</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645684" y="5188117"/>
            <a:ext cx="171361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aloud</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315481" y="5996646"/>
            <a:ext cx="23740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wisdom</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18493" y="1309202"/>
            <a:ext cx="198131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party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143997" y="3790612"/>
            <a:ext cx="6870701"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party is a social event, often in someone's home, at which people enjoy themselves doing things such as eating, drinking, dancing, talking, or playing games.</a:t>
            </a:r>
          </a:p>
        </p:txBody>
      </p:sp>
      <p:sp>
        <p:nvSpPr>
          <p:cNvPr id="155" name="The was a tear in Freddie’s new school jumper."/>
          <p:cNvSpPr txBox="1"/>
          <p:nvPr/>
        </p:nvSpPr>
        <p:spPr>
          <a:xfrm>
            <a:off x="5112" y="659782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Conrad invited the whole class to his </a:t>
            </a:r>
            <a:r>
              <a:rPr lang="en-GB" sz="4000" b="1" dirty="0">
                <a:latin typeface="Gill Sans MT" panose="020B0502020104020203" pitchFamily="34" charset="77"/>
              </a:rPr>
              <a:t>party</a:t>
            </a:r>
            <a:r>
              <a:rPr lang="en-GB" sz="4000" dirty="0">
                <a:latin typeface="Gill Sans MT" panose="020B0502020104020203" pitchFamily="34" charset="77"/>
              </a:rPr>
              <a:t>.</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par-ty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821089865"/>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celebration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hearty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surprise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function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smartie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56E84567-BFC8-2754-88FA-8AF6ED0039B5}"/>
              </a:ext>
            </a:extLst>
          </p:cNvPr>
          <p:cNvPicPr>
            <a:picLocks noChangeAspect="1"/>
          </p:cNvPicPr>
          <p:nvPr/>
        </p:nvPicPr>
        <p:blipFill>
          <a:blip r:embed="rId3"/>
          <a:stretch>
            <a:fillRect/>
          </a:stretch>
        </p:blipFill>
        <p:spPr>
          <a:xfrm>
            <a:off x="8336145" y="2940330"/>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76153" y="1309202"/>
            <a:ext cx="106599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far</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71120" y="4226884"/>
            <a:ext cx="706859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one place, thing, or person is far away from another, there is a great distance between them.</a:t>
            </a:r>
          </a:p>
        </p:txBody>
      </p:sp>
      <p:sp>
        <p:nvSpPr>
          <p:cNvPr id="155" name="The was a tear in Freddie’s new school jumper."/>
          <p:cNvSpPr txBox="1"/>
          <p:nvPr/>
        </p:nvSpPr>
        <p:spPr>
          <a:xfrm>
            <a:off x="0" y="640392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library was not </a:t>
            </a:r>
            <a:r>
              <a:rPr lang="en-GB" sz="4000" b="1" dirty="0">
                <a:latin typeface="Gill Sans MT" panose="020B0502020104020203" pitchFamily="34" charset="77"/>
              </a:rPr>
              <a:t>far</a:t>
            </a:r>
            <a:r>
              <a:rPr lang="en-GB" sz="4000" dirty="0">
                <a:latin typeface="Gill Sans MT" panose="020B0502020104020203" pitchFamily="34" charset="77"/>
              </a:rPr>
              <a:t> from the hall.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far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244247355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 long way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afar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CA74C5FA-9465-49EB-F7F8-39080CD14E45}"/>
              </a:ext>
            </a:extLst>
          </p:cNvPr>
          <p:cNvPicPr>
            <a:picLocks noChangeAspect="1"/>
          </p:cNvPicPr>
          <p:nvPr/>
        </p:nvPicPr>
        <p:blipFill>
          <a:blip r:embed="rId3"/>
          <a:stretch>
            <a:fillRect/>
          </a:stretch>
        </p:blipFill>
        <p:spPr>
          <a:xfrm>
            <a:off x="8451283" y="2799396"/>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95626" y="1339979"/>
            <a:ext cx="162704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near</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76355"/>
            <a:ext cx="423235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sz="3200" dirty="0">
                <a:latin typeface="Gill Sans MT" panose="020B0502020104020203" pitchFamily="34" charset="77"/>
              </a:rPr>
              <a:t>(</a:t>
            </a:r>
            <a:r>
              <a:rPr lang="en-GB" sz="3200" dirty="0">
                <a:latin typeface="Gill Sans MT" panose="020B0502020104020203" pitchFamily="34" charset="77"/>
              </a:rPr>
              <a:t>preposition</a:t>
            </a:r>
            <a:r>
              <a:rPr sz="3200"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8182" y="4275773"/>
            <a:ext cx="599064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is near a place, thing, or person, it is a short distance from them.</a:t>
            </a:r>
          </a:p>
        </p:txBody>
      </p:sp>
      <p:sp>
        <p:nvSpPr>
          <p:cNvPr id="155" name="The was a tear in Freddie’s new school jumper."/>
          <p:cNvSpPr txBox="1"/>
          <p:nvPr/>
        </p:nvSpPr>
        <p:spPr>
          <a:xfrm>
            <a:off x="206044" y="6462599"/>
            <a:ext cx="1263515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Laura sat </a:t>
            </a:r>
            <a:r>
              <a:rPr lang="en-GB" sz="4000" b="1" dirty="0">
                <a:latin typeface="Gill Sans MT" panose="020B0502020104020203" pitchFamily="34" charset="77"/>
              </a:rPr>
              <a:t>near</a:t>
            </a:r>
            <a:r>
              <a:rPr lang="en-GB" sz="4000" dirty="0">
                <a:latin typeface="Gill Sans MT" panose="020B0502020104020203" pitchFamily="34" charset="77"/>
              </a:rPr>
              <a:t> to the teacher at front of the class.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near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377880430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close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year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school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36F12898-51E5-F549-E0C9-E6166D5DFF33}"/>
              </a:ext>
            </a:extLst>
          </p:cNvPr>
          <p:cNvPicPr>
            <a:picLocks noChangeAspect="1"/>
          </p:cNvPicPr>
          <p:nvPr/>
        </p:nvPicPr>
        <p:blipFill>
          <a:blip r:embed="rId4"/>
          <a:stretch>
            <a:fillRect/>
          </a:stretch>
        </p:blipFill>
        <p:spPr>
          <a:xfrm>
            <a:off x="8358940" y="2963152"/>
            <a:ext cx="3251200" cy="32385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77202" y="1309202"/>
            <a:ext cx="166391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race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01067" y="4117601"/>
            <a:ext cx="675389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race is a competition to see who is the fastest, for example in running, swimming, or driving.</a:t>
            </a:r>
          </a:p>
        </p:txBody>
      </p:sp>
      <p:sp>
        <p:nvSpPr>
          <p:cNvPr id="155" name="The was a tear in Freddie’s new school jumper."/>
          <p:cNvSpPr txBox="1"/>
          <p:nvPr/>
        </p:nvSpPr>
        <p:spPr>
          <a:xfrm>
            <a:off x="172185" y="640852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0" i="0" dirty="0">
                <a:solidFill>
                  <a:schemeClr val="accent2"/>
                </a:solidFill>
                <a:effectLst/>
                <a:latin typeface="Gill Sans MT" panose="020B0502020104020203" pitchFamily="34" charset="77"/>
              </a:rPr>
              <a:t>Kamal won the class </a:t>
            </a:r>
            <a:r>
              <a:rPr lang="en-GB" sz="4000" b="1" i="0" dirty="0">
                <a:solidFill>
                  <a:schemeClr val="accent2"/>
                </a:solidFill>
                <a:effectLst/>
                <a:latin typeface="Gill Sans MT" panose="020B0502020104020203" pitchFamily="34" charset="77"/>
              </a:rPr>
              <a:t>race</a:t>
            </a:r>
            <a:r>
              <a:rPr lang="en-GB" sz="4000" b="0" i="0" dirty="0">
                <a:solidFill>
                  <a:schemeClr val="accent2"/>
                </a:solidFill>
                <a:effectLst/>
                <a:latin typeface="Gill Sans MT" panose="020B0502020104020203" pitchFamily="34" charset="77"/>
              </a:rPr>
              <a:t>.</a:t>
            </a:r>
            <a:endParaRPr sz="40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race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25082972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competition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a:extLst>
              <a:ext uri="{FF2B5EF4-FFF2-40B4-BE49-F238E27FC236}">
                <a16:creationId xmlns:a16="http://schemas.microsoft.com/office/drawing/2014/main" id="{DF5304ED-7E69-ECA3-1129-A3C7DCDE2EC2}"/>
              </a:ext>
            </a:extLst>
          </p:cNvPr>
          <p:cNvPicPr>
            <a:picLocks noChangeAspect="1"/>
          </p:cNvPicPr>
          <p:nvPr/>
        </p:nvPicPr>
        <p:blipFill>
          <a:blip r:embed="rId4"/>
          <a:stretch>
            <a:fillRect/>
          </a:stretch>
        </p:blipFill>
        <p:spPr>
          <a:xfrm>
            <a:off x="8574478" y="2949573"/>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79428" y="1309202"/>
            <a:ext cx="185948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gone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56141" y="4038763"/>
            <a:ext cx="6995478"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someone is gone, they have left the place where you are and are no longer there. When something is gone, it is no longer present or no longer exists.</a:t>
            </a:r>
          </a:p>
        </p:txBody>
      </p:sp>
      <p:sp>
        <p:nvSpPr>
          <p:cNvPr id="155" name="The was a tear in Freddie’s new school jumper."/>
          <p:cNvSpPr txBox="1"/>
          <p:nvPr/>
        </p:nvSpPr>
        <p:spPr>
          <a:xfrm>
            <a:off x="15642" y="665087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All the rubbers in the classroom were </a:t>
            </a:r>
            <a:r>
              <a:rPr lang="en-GB" sz="4000" b="1" dirty="0">
                <a:latin typeface="Gill Sans MT" panose="020B0502020104020203" pitchFamily="34" charset="77"/>
              </a:rPr>
              <a:t>gone.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dirty="0">
                <a:latin typeface="Gill Sans MT" panose="020B0502020104020203" pitchFamily="34" charset="77"/>
              </a:rPr>
              <a:t>(gone)</a:t>
            </a:r>
            <a:endParaRPr dirty="0">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2039705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present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hours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absent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long tome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pic>
        <p:nvPicPr>
          <p:cNvPr id="3" name="Picture 2">
            <a:extLst>
              <a:ext uri="{FF2B5EF4-FFF2-40B4-BE49-F238E27FC236}">
                <a16:creationId xmlns:a16="http://schemas.microsoft.com/office/drawing/2014/main" id="{BFB448AF-1073-C776-E694-E3FE2F793506}"/>
              </a:ext>
            </a:extLst>
          </p:cNvPr>
          <p:cNvPicPr>
            <a:picLocks noChangeAspect="1"/>
          </p:cNvPicPr>
          <p:nvPr/>
        </p:nvPicPr>
        <p:blipFill>
          <a:blip r:embed="rId4"/>
          <a:stretch>
            <a:fillRect/>
          </a:stretch>
        </p:blipFill>
        <p:spPr>
          <a:xfrm>
            <a:off x="8569627" y="3016109"/>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31963</TotalTime>
  <Words>1322</Words>
  <Application>Microsoft Macintosh PowerPoint</Application>
  <PresentationFormat>Custom</PresentationFormat>
  <Paragraphs>337</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Futura Medium</vt: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901</cp:revision>
  <dcterms:modified xsi:type="dcterms:W3CDTF">2023-11-21T20:54:18Z</dcterms:modified>
</cp:coreProperties>
</file>