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465"/>
  </p:normalViewPr>
  <p:slideViewPr>
    <p:cSldViewPr snapToGrid="0" snapToObjects="1">
      <p:cViewPr varScale="1">
        <p:scale>
          <a:sx n="62" d="100"/>
          <a:sy n="62" d="100"/>
        </p:scale>
        <p:origin x="1008" y="400"/>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29412" y="3226831"/>
            <a:ext cx="772968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4th December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6176" y="1309202"/>
            <a:ext cx="236603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mercy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5" name="The was a tear in Freddie’s new school jumper."/>
          <p:cNvSpPr txBox="1"/>
          <p:nvPr/>
        </p:nvSpPr>
        <p:spPr>
          <a:xfrm>
            <a:off x="0" y="606349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a:t>
            </a:r>
            <a:r>
              <a:rPr lang="en-GB" dirty="0" err="1">
                <a:latin typeface="Gill Sans MT" panose="020B0502020104020203" pitchFamily="34" charset="77"/>
              </a:rPr>
              <a:t>Feron</a:t>
            </a:r>
            <a:r>
              <a:rPr lang="en-GB" dirty="0">
                <a:latin typeface="Gill Sans MT" panose="020B0502020104020203" pitchFamily="34" charset="77"/>
              </a:rPr>
              <a:t> showed </a:t>
            </a:r>
            <a:r>
              <a:rPr lang="en-GB" b="1" dirty="0">
                <a:latin typeface="Gill Sans MT" panose="020B0502020104020203" pitchFamily="34" charset="77"/>
              </a:rPr>
              <a:t>mercy</a:t>
            </a:r>
            <a:r>
              <a:rPr lang="en-GB" dirty="0">
                <a:latin typeface="Gill Sans MT" panose="020B0502020104020203" pitchFamily="34" charset="77"/>
              </a:rPr>
              <a:t> to Johnny for forgetting his homework.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mer-cy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349401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ruthlessness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cruelty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E20EB82-3AE3-26EE-26FD-B494031E965B}"/>
              </a:ext>
            </a:extLst>
          </p:cNvPr>
          <p:cNvPicPr>
            <a:picLocks noChangeAspect="1"/>
          </p:cNvPicPr>
          <p:nvPr/>
        </p:nvPicPr>
        <p:blipFill>
          <a:blip r:embed="rId4"/>
          <a:stretch>
            <a:fillRect/>
          </a:stretch>
        </p:blipFill>
        <p:spPr>
          <a:xfrm>
            <a:off x="8358940" y="2746300"/>
            <a:ext cx="3251200" cy="3251200"/>
          </a:xfrm>
          <a:prstGeom prst="rect">
            <a:avLst/>
          </a:prstGeom>
        </p:spPr>
      </p:pic>
      <p:sp>
        <p:nvSpPr>
          <p:cNvPr id="3" name="TextBox 2">
            <a:extLst>
              <a:ext uri="{FF2B5EF4-FFF2-40B4-BE49-F238E27FC236}">
                <a16:creationId xmlns:a16="http://schemas.microsoft.com/office/drawing/2014/main" id="{8C204025-772E-F374-BE82-24CD57F22A72}"/>
              </a:ext>
            </a:extLst>
          </p:cNvPr>
          <p:cNvSpPr txBox="1"/>
          <p:nvPr/>
        </p:nvSpPr>
        <p:spPr>
          <a:xfrm>
            <a:off x="482663" y="4056441"/>
            <a:ext cx="7102701"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800" dirty="0">
                <a:latin typeface="Gill Sans MT" panose="020B0502020104020203" pitchFamily="34" charset="77"/>
              </a:rPr>
              <a:t>If someone in authority shows mercy, they choose not to harm someone they have power over, or they forgive someone they have the right to punish.</a:t>
            </a:r>
          </a:p>
        </p:txBody>
      </p:sp>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8268" y="1309202"/>
            <a:ext cx="22618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0649" y="4149672"/>
            <a:ext cx="671283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relent, you allow someone to do something that you had previously refused to allow them to do.</a:t>
            </a:r>
          </a:p>
        </p:txBody>
      </p:sp>
      <p:sp>
        <p:nvSpPr>
          <p:cNvPr id="155" name="The was a tear in Freddie’s new school jumper."/>
          <p:cNvSpPr txBox="1"/>
          <p:nvPr/>
        </p:nvSpPr>
        <p:spPr>
          <a:xfrm>
            <a:off x="0" y="6028119"/>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Mr Feron </a:t>
            </a:r>
            <a:r>
              <a:rPr lang="en-GB" b="1" i="0" dirty="0">
                <a:solidFill>
                  <a:schemeClr val="accent2"/>
                </a:solidFill>
                <a:effectLst/>
                <a:latin typeface="Gill Sans MT" panose="020B0502020104020203" pitchFamily="34" charset="77"/>
              </a:rPr>
              <a:t>relented</a:t>
            </a:r>
            <a:r>
              <a:rPr lang="en-GB" b="0" i="0" dirty="0">
                <a:solidFill>
                  <a:schemeClr val="accent2"/>
                </a:solidFill>
                <a:effectLst/>
                <a:latin typeface="Gill Sans MT" panose="020B0502020104020203" pitchFamily="34" charset="77"/>
              </a:rPr>
              <a:t> and let the class watch a Christmas movie.</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re-lent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4327169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give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permission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weaken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strengthen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0B30978-567F-B6AF-FCF5-F73A8C4F149E}"/>
              </a:ext>
            </a:extLst>
          </p:cNvPr>
          <p:cNvPicPr>
            <a:picLocks noChangeAspect="1"/>
          </p:cNvPicPr>
          <p:nvPr/>
        </p:nvPicPr>
        <p:blipFill>
          <a:blip r:embed="rId4"/>
          <a:stretch>
            <a:fillRect/>
          </a:stretch>
        </p:blipFill>
        <p:spPr>
          <a:xfrm>
            <a:off x="8492220" y="2706192"/>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5765" y="1339979"/>
            <a:ext cx="220092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cackle</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3840898"/>
            <a:ext cx="672449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cackles, they laugh in a loud unpleasant way, often at something bad that happens to someone else.</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Mao </a:t>
            </a:r>
            <a:r>
              <a:rPr lang="en-GB" sz="4000" b="1" dirty="0">
                <a:latin typeface="Gill Sans MT" panose="020B0502020104020203" pitchFamily="34" charset="77"/>
              </a:rPr>
              <a:t>cackled</a:t>
            </a:r>
            <a:r>
              <a:rPr lang="en-GB" sz="4000" dirty="0">
                <a:latin typeface="Gill Sans MT" panose="020B0502020104020203" pitchFamily="34" charset="77"/>
              </a:rPr>
              <a:t> at the joke Bill told.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cack-le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7760738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chortle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giggle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laughter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92638B82-EEE5-EE1F-03A4-ABB590CD529A}"/>
              </a:ext>
            </a:extLst>
          </p:cNvPr>
          <p:cNvPicPr>
            <a:picLocks noChangeAspect="1"/>
          </p:cNvPicPr>
          <p:nvPr/>
        </p:nvPicPr>
        <p:blipFill>
          <a:blip r:embed="rId4"/>
          <a:stretch>
            <a:fillRect/>
          </a:stretch>
        </p:blipFill>
        <p:spPr>
          <a:xfrm>
            <a:off x="8936965" y="2749430"/>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11449" y="1309202"/>
            <a:ext cx="43954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compliment</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46276" y="3759928"/>
            <a:ext cx="659031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compliment is a polite remark that you say to someone to show that you like their appearance, appreciate </a:t>
            </a:r>
          </a:p>
          <a:p>
            <a:r>
              <a:rPr lang="en-GB" sz="3200" dirty="0">
                <a:latin typeface="Gill Sans MT" panose="020B0502020104020203" pitchFamily="34" charset="77"/>
              </a:rPr>
              <a:t>their qualities or approve of what they have done.</a:t>
            </a:r>
          </a:p>
        </p:txBody>
      </p:sp>
      <p:sp>
        <p:nvSpPr>
          <p:cNvPr id="155" name="The was a tear in Freddie’s new school jumper."/>
          <p:cNvSpPr txBox="1"/>
          <p:nvPr/>
        </p:nvSpPr>
        <p:spPr>
          <a:xfrm>
            <a:off x="5112" y="646618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Melissa </a:t>
            </a:r>
            <a:r>
              <a:rPr lang="en-GB" b="1" dirty="0">
                <a:latin typeface="Gill Sans MT" panose="020B0502020104020203" pitchFamily="34" charset="77"/>
              </a:rPr>
              <a:t>complimented</a:t>
            </a:r>
            <a:r>
              <a:rPr lang="en-GB" dirty="0">
                <a:latin typeface="Gill Sans MT" panose="020B0502020104020203" pitchFamily="34" charset="77"/>
              </a:rPr>
              <a:t> Curtis on his reading in class.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com-pli-ment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28602487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admiration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criticism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82E1A9C6-9AF0-BBC1-4FC5-C48F089FD0B0}"/>
              </a:ext>
            </a:extLst>
          </p:cNvPr>
          <p:cNvPicPr>
            <a:picLocks noChangeAspect="1"/>
          </p:cNvPicPr>
          <p:nvPr/>
        </p:nvPicPr>
        <p:blipFill>
          <a:blip r:embed="rId4"/>
          <a:stretch>
            <a:fillRect/>
          </a:stretch>
        </p:blipFill>
        <p:spPr>
          <a:xfrm>
            <a:off x="8711712" y="2986240"/>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08398" y="1309202"/>
            <a:ext cx="340157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ravenous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390225"/>
            <a:ext cx="727181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ravenous, you are extremely hungry.</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Rani was </a:t>
            </a:r>
            <a:r>
              <a:rPr lang="en-GB" sz="4000" b="1" dirty="0">
                <a:latin typeface="Gill Sans MT" panose="020B0502020104020203" pitchFamily="34" charset="77"/>
              </a:rPr>
              <a:t>ravenous</a:t>
            </a:r>
            <a:r>
              <a:rPr lang="en-GB" sz="4000" dirty="0">
                <a:latin typeface="Gill Sans MT" panose="020B0502020104020203" pitchFamily="34" charset="77"/>
              </a:rPr>
              <a:t> and ready for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rav-en-ous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20546609"/>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starving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cavernous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famished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2EED93EE-3F9F-CDD6-2AE4-CDFA1B278E6B}"/>
              </a:ext>
            </a:extLst>
          </p:cNvPr>
          <p:cNvPicPr>
            <a:picLocks noChangeAspect="1"/>
          </p:cNvPicPr>
          <p:nvPr/>
        </p:nvPicPr>
        <p:blipFill>
          <a:blip r:embed="rId4"/>
          <a:stretch>
            <a:fillRect/>
          </a:stretch>
        </p:blipFill>
        <p:spPr>
          <a:xfrm>
            <a:off x="8720344" y="2736812"/>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621524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hair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cuddle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dinner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994327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mercy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compliment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cackle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ravenous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00770904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bottom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3329156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something is the lowest or deepest part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Your *** is the fine threads that grow in a mass on your 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someone, you put your arms round them and hold them close as a way of showing your affection.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main meal of the day, usually served in the early part of the evening.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 of something is its highest point or part.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C24929F6-4BD5-6E1D-55B1-AD440E3C16BE}"/>
              </a:ext>
            </a:extLst>
          </p:cNvPr>
          <p:cNvPicPr>
            <a:picLocks noChangeAspect="1"/>
          </p:cNvPicPr>
          <p:nvPr/>
        </p:nvPicPr>
        <p:blipFill>
          <a:blip r:embed="rId5"/>
          <a:stretch>
            <a:fillRect/>
          </a:stretch>
        </p:blipFill>
        <p:spPr>
          <a:xfrm>
            <a:off x="11001649" y="4072625"/>
            <a:ext cx="1026615" cy="1026615"/>
          </a:xfrm>
          <a:prstGeom prst="rect">
            <a:avLst/>
          </a:prstGeom>
        </p:spPr>
      </p:pic>
      <p:pic>
        <p:nvPicPr>
          <p:cNvPr id="3" name="Picture 2">
            <a:extLst>
              <a:ext uri="{FF2B5EF4-FFF2-40B4-BE49-F238E27FC236}">
                <a16:creationId xmlns:a16="http://schemas.microsoft.com/office/drawing/2014/main" id="{A25C682C-D95E-7AB9-7261-DA3A5D729A0C}"/>
              </a:ext>
            </a:extLst>
          </p:cNvPr>
          <p:cNvPicPr>
            <a:picLocks noChangeAspect="1"/>
          </p:cNvPicPr>
          <p:nvPr/>
        </p:nvPicPr>
        <p:blipFill>
          <a:blip r:embed="rId6"/>
          <a:stretch>
            <a:fillRect/>
          </a:stretch>
        </p:blipFill>
        <p:spPr>
          <a:xfrm>
            <a:off x="10962986" y="7763043"/>
            <a:ext cx="916317" cy="916317"/>
          </a:xfrm>
          <a:prstGeom prst="rect">
            <a:avLst/>
          </a:prstGeom>
        </p:spPr>
      </p:pic>
      <p:pic>
        <p:nvPicPr>
          <p:cNvPr id="5" name="Picture 4">
            <a:extLst>
              <a:ext uri="{FF2B5EF4-FFF2-40B4-BE49-F238E27FC236}">
                <a16:creationId xmlns:a16="http://schemas.microsoft.com/office/drawing/2014/main" id="{218A51F8-ADFE-8059-3071-FE0E21FA0C08}"/>
              </a:ext>
            </a:extLst>
          </p:cNvPr>
          <p:cNvPicPr>
            <a:picLocks noChangeAspect="1"/>
          </p:cNvPicPr>
          <p:nvPr/>
        </p:nvPicPr>
        <p:blipFill>
          <a:blip r:embed="rId7"/>
          <a:stretch>
            <a:fillRect/>
          </a:stretch>
        </p:blipFill>
        <p:spPr>
          <a:xfrm>
            <a:off x="10962986" y="2605412"/>
            <a:ext cx="1088845" cy="1088845"/>
          </a:xfrm>
          <a:prstGeom prst="rect">
            <a:avLst/>
          </a:prstGeom>
        </p:spPr>
      </p:pic>
      <p:pic>
        <p:nvPicPr>
          <p:cNvPr id="6" name="Picture 5">
            <a:extLst>
              <a:ext uri="{FF2B5EF4-FFF2-40B4-BE49-F238E27FC236}">
                <a16:creationId xmlns:a16="http://schemas.microsoft.com/office/drawing/2014/main" id="{E48D1AAA-6B64-44E8-FE3E-BC5046B13F74}"/>
              </a:ext>
            </a:extLst>
          </p:cNvPr>
          <p:cNvPicPr>
            <a:picLocks noChangeAspect="1"/>
          </p:cNvPicPr>
          <p:nvPr/>
        </p:nvPicPr>
        <p:blipFill>
          <a:blip r:embed="rId8"/>
          <a:stretch>
            <a:fillRect/>
          </a:stretch>
        </p:blipFill>
        <p:spPr>
          <a:xfrm>
            <a:off x="10890218" y="5296052"/>
            <a:ext cx="1062008" cy="1062008"/>
          </a:xfrm>
          <a:prstGeom prst="rect">
            <a:avLst/>
          </a:prstGeom>
        </p:spPr>
      </p:pic>
      <p:pic>
        <p:nvPicPr>
          <p:cNvPr id="7" name="Picture 6">
            <a:extLst>
              <a:ext uri="{FF2B5EF4-FFF2-40B4-BE49-F238E27FC236}">
                <a16:creationId xmlns:a16="http://schemas.microsoft.com/office/drawing/2014/main" id="{AC8A4877-16EF-BA03-AABB-8F6CA9F52607}"/>
              </a:ext>
            </a:extLst>
          </p:cNvPr>
          <p:cNvPicPr>
            <a:picLocks noChangeAspect="1"/>
          </p:cNvPicPr>
          <p:nvPr/>
        </p:nvPicPr>
        <p:blipFill>
          <a:blip r:embed="rId9"/>
          <a:stretch>
            <a:fillRect/>
          </a:stretch>
        </p:blipFill>
        <p:spPr>
          <a:xfrm>
            <a:off x="10890218" y="6528287"/>
            <a:ext cx="933590" cy="93359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23061854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mercy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compliment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ravenous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689423000"/>
              </p:ext>
            </p:extLst>
          </p:nvPr>
        </p:nvGraphicFramePr>
        <p:xfrm>
          <a:off x="5307795" y="1251704"/>
          <a:ext cx="4826233" cy="7779456"/>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 they laugh in a loud unpleasant way, often at something bad that happens to someone else.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polite remark that you say to someone to show that you like their appearance, appreciate their qualities, or approve of what they have done.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someone in authority shows ***, they choose not to harm someone they have power over, or they forgive someone they have the right to punish.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 allow someone to do something that you had previously refused to allow them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are ***, you are extremely hungry.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0BB40101-CA42-55D0-6314-1FE2B0A737A0}"/>
              </a:ext>
            </a:extLst>
          </p:cNvPr>
          <p:cNvPicPr>
            <a:picLocks noChangeAspect="1"/>
          </p:cNvPicPr>
          <p:nvPr/>
        </p:nvPicPr>
        <p:blipFill>
          <a:blip r:embed="rId5"/>
          <a:stretch>
            <a:fillRect/>
          </a:stretch>
        </p:blipFill>
        <p:spPr>
          <a:xfrm>
            <a:off x="10967339" y="5283092"/>
            <a:ext cx="1251789" cy="1251789"/>
          </a:xfrm>
          <a:prstGeom prst="rect">
            <a:avLst/>
          </a:prstGeom>
        </p:spPr>
      </p:pic>
      <p:pic>
        <p:nvPicPr>
          <p:cNvPr id="5" name="Picture 4">
            <a:extLst>
              <a:ext uri="{FF2B5EF4-FFF2-40B4-BE49-F238E27FC236}">
                <a16:creationId xmlns:a16="http://schemas.microsoft.com/office/drawing/2014/main" id="{B007EAB6-0192-313D-94E1-282E0F31FCEA}"/>
              </a:ext>
            </a:extLst>
          </p:cNvPr>
          <p:cNvPicPr>
            <a:picLocks noChangeAspect="1"/>
          </p:cNvPicPr>
          <p:nvPr/>
        </p:nvPicPr>
        <p:blipFill>
          <a:blip r:embed="rId6"/>
          <a:stretch>
            <a:fillRect/>
          </a:stretch>
        </p:blipFill>
        <p:spPr>
          <a:xfrm>
            <a:off x="10985766" y="6534881"/>
            <a:ext cx="1058379" cy="1058379"/>
          </a:xfrm>
          <a:prstGeom prst="rect">
            <a:avLst/>
          </a:prstGeom>
        </p:spPr>
      </p:pic>
      <p:pic>
        <p:nvPicPr>
          <p:cNvPr id="6" name="Picture 5">
            <a:extLst>
              <a:ext uri="{FF2B5EF4-FFF2-40B4-BE49-F238E27FC236}">
                <a16:creationId xmlns:a16="http://schemas.microsoft.com/office/drawing/2014/main" id="{803D3CEE-7FB8-1B42-1865-F40F649FBF9B}"/>
              </a:ext>
            </a:extLst>
          </p:cNvPr>
          <p:cNvPicPr>
            <a:picLocks noChangeAspect="1"/>
          </p:cNvPicPr>
          <p:nvPr/>
        </p:nvPicPr>
        <p:blipFill>
          <a:blip r:embed="rId7"/>
          <a:stretch>
            <a:fillRect/>
          </a:stretch>
        </p:blipFill>
        <p:spPr>
          <a:xfrm>
            <a:off x="11035895" y="2490390"/>
            <a:ext cx="1117512" cy="1117512"/>
          </a:xfrm>
          <a:prstGeom prst="rect">
            <a:avLst/>
          </a:prstGeom>
        </p:spPr>
      </p:pic>
      <p:pic>
        <p:nvPicPr>
          <p:cNvPr id="7" name="Picture 6">
            <a:extLst>
              <a:ext uri="{FF2B5EF4-FFF2-40B4-BE49-F238E27FC236}">
                <a16:creationId xmlns:a16="http://schemas.microsoft.com/office/drawing/2014/main" id="{58F5D8B7-6C20-638C-E5D1-20733FDC0824}"/>
              </a:ext>
            </a:extLst>
          </p:cNvPr>
          <p:cNvPicPr>
            <a:picLocks noChangeAspect="1"/>
          </p:cNvPicPr>
          <p:nvPr/>
        </p:nvPicPr>
        <p:blipFill>
          <a:blip r:embed="rId8"/>
          <a:stretch>
            <a:fillRect/>
          </a:stretch>
        </p:blipFill>
        <p:spPr>
          <a:xfrm>
            <a:off x="11000542" y="4008275"/>
            <a:ext cx="1010249" cy="1010249"/>
          </a:xfrm>
          <a:prstGeom prst="rect">
            <a:avLst/>
          </a:prstGeom>
        </p:spPr>
      </p:pic>
      <p:pic>
        <p:nvPicPr>
          <p:cNvPr id="8" name="Picture 7">
            <a:extLst>
              <a:ext uri="{FF2B5EF4-FFF2-40B4-BE49-F238E27FC236}">
                <a16:creationId xmlns:a16="http://schemas.microsoft.com/office/drawing/2014/main" id="{BED1A5DD-A141-9E05-1085-7394F8F3A45F}"/>
              </a:ext>
            </a:extLst>
          </p:cNvPr>
          <p:cNvPicPr>
            <a:picLocks noChangeAspect="1"/>
          </p:cNvPicPr>
          <p:nvPr/>
        </p:nvPicPr>
        <p:blipFill>
          <a:blip r:embed="rId9"/>
          <a:stretch>
            <a:fillRect/>
          </a:stretch>
        </p:blipFill>
        <p:spPr>
          <a:xfrm>
            <a:off x="10923149" y="7786670"/>
            <a:ext cx="1087642" cy="108764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250039" y="3993661"/>
            <a:ext cx="10980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top</a:t>
            </a:r>
            <a:endParaRPr dirty="0">
              <a:latin typeface="Gill Sans MT" panose="020B0502020104020203" pitchFamily="34" charset="77"/>
            </a:endParaRPr>
          </a:p>
        </p:txBody>
      </p:sp>
      <p:sp>
        <p:nvSpPr>
          <p:cNvPr id="135" name="spare"/>
          <p:cNvSpPr txBox="1"/>
          <p:nvPr/>
        </p:nvSpPr>
        <p:spPr>
          <a:xfrm>
            <a:off x="2713802" y="4824209"/>
            <a:ext cx="23291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bottom</a:t>
            </a:r>
            <a:endParaRPr b="1" dirty="0">
              <a:latin typeface="Gill Sans MT" panose="020B0502020104020203" pitchFamily="34" charset="77"/>
              <a:sym typeface="American Typewriter"/>
            </a:endParaRPr>
          </a:p>
        </p:txBody>
      </p:sp>
      <p:sp>
        <p:nvSpPr>
          <p:cNvPr id="136" name="chipped"/>
          <p:cNvSpPr txBox="1"/>
          <p:nvPr/>
        </p:nvSpPr>
        <p:spPr>
          <a:xfrm>
            <a:off x="2781965" y="5769060"/>
            <a:ext cx="20342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cuddle</a:t>
            </a:r>
            <a:endParaRPr dirty="0">
              <a:latin typeface="Gill Sans MT" panose="020B0502020104020203" pitchFamily="34" charset="77"/>
            </a:endParaRPr>
          </a:p>
        </p:txBody>
      </p:sp>
      <p:sp>
        <p:nvSpPr>
          <p:cNvPr id="137" name="lift"/>
          <p:cNvSpPr txBox="1"/>
          <p:nvPr/>
        </p:nvSpPr>
        <p:spPr>
          <a:xfrm>
            <a:off x="2797996" y="6639612"/>
            <a:ext cx="200215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dinner</a:t>
            </a:r>
            <a:endParaRPr dirty="0">
              <a:latin typeface="Gill Sans MT" panose="020B0502020104020203" pitchFamily="34" charset="77"/>
            </a:endParaRPr>
          </a:p>
        </p:txBody>
      </p:sp>
      <p:sp>
        <p:nvSpPr>
          <p:cNvPr id="138" name="mutter"/>
          <p:cNvSpPr txBox="1"/>
          <p:nvPr/>
        </p:nvSpPr>
        <p:spPr>
          <a:xfrm>
            <a:off x="8281641" y="3961911"/>
            <a:ext cx="18691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relent</a:t>
            </a:r>
            <a:endParaRPr b="1" dirty="0">
              <a:latin typeface="Gill Sans MT" panose="020B0502020104020203" pitchFamily="34" charset="77"/>
              <a:sym typeface="American Typewriter"/>
            </a:endParaRPr>
          </a:p>
        </p:txBody>
      </p:sp>
      <p:sp>
        <p:nvSpPr>
          <p:cNvPr id="139" name="unveil"/>
          <p:cNvSpPr txBox="1"/>
          <p:nvPr/>
        </p:nvSpPr>
        <p:spPr>
          <a:xfrm>
            <a:off x="7368377" y="5755144"/>
            <a:ext cx="3670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compliment</a:t>
            </a:r>
            <a:endParaRPr dirty="0">
              <a:latin typeface="Gill Sans MT" panose="020B0502020104020203" pitchFamily="34" charset="77"/>
              <a:sym typeface="American Typewriter"/>
            </a:endParaRPr>
          </a:p>
        </p:txBody>
      </p:sp>
      <p:sp>
        <p:nvSpPr>
          <p:cNvPr id="140" name="tolerate"/>
          <p:cNvSpPr txBox="1"/>
          <p:nvPr/>
        </p:nvSpPr>
        <p:spPr>
          <a:xfrm>
            <a:off x="8231940" y="3065958"/>
            <a:ext cx="1968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mercy</a:t>
            </a:r>
            <a:endParaRPr dirty="0">
              <a:latin typeface="Gill Sans MT" panose="020B0502020104020203" pitchFamily="34" charset="77"/>
            </a:endParaRPr>
          </a:p>
        </p:txBody>
      </p:sp>
      <p:sp>
        <p:nvSpPr>
          <p:cNvPr id="141" name="fixation"/>
          <p:cNvSpPr txBox="1"/>
          <p:nvPr/>
        </p:nvSpPr>
        <p:spPr>
          <a:xfrm>
            <a:off x="8252790" y="4824210"/>
            <a:ext cx="19268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cackle</a:t>
            </a:r>
            <a:endParaRPr dirty="0">
              <a:latin typeface="Gill Sans MT" panose="020B0502020104020203" pitchFamily="34" charset="77"/>
            </a:endParaRPr>
          </a:p>
        </p:txBody>
      </p:sp>
      <p:sp>
        <p:nvSpPr>
          <p:cNvPr id="142" name="rustle"/>
          <p:cNvSpPr txBox="1"/>
          <p:nvPr/>
        </p:nvSpPr>
        <p:spPr>
          <a:xfrm>
            <a:off x="7836007" y="6620562"/>
            <a:ext cx="27603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ravenous</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175679" y="3080135"/>
            <a:ext cx="12551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hair</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326508"/>
            <a:ext cx="482824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hair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103603" y="4941489"/>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top</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CBAE09FA-7B7B-DAF7-F785-75876BFC8BB3}"/>
              </a:ext>
            </a:extLst>
          </p:cNvPr>
          <p:cNvPicPr>
            <a:picLocks noChangeAspect="1"/>
          </p:cNvPicPr>
          <p:nvPr/>
        </p:nvPicPr>
        <p:blipFill>
          <a:blip r:embed="rId4"/>
          <a:stretch>
            <a:fillRect/>
          </a:stretch>
        </p:blipFill>
        <p:spPr>
          <a:xfrm>
            <a:off x="7896972" y="590660"/>
            <a:ext cx="3251200" cy="3251200"/>
          </a:xfrm>
          <a:prstGeom prst="rect">
            <a:avLst/>
          </a:prstGeom>
        </p:spPr>
      </p:pic>
      <p:pic>
        <p:nvPicPr>
          <p:cNvPr id="4" name="Picture 3">
            <a:extLst>
              <a:ext uri="{FF2B5EF4-FFF2-40B4-BE49-F238E27FC236}">
                <a16:creationId xmlns:a16="http://schemas.microsoft.com/office/drawing/2014/main" id="{0BD8C904-266A-9EA5-C1D0-C2A8ACE327B7}"/>
              </a:ext>
            </a:extLst>
          </p:cNvPr>
          <p:cNvPicPr>
            <a:picLocks noChangeAspect="1"/>
          </p:cNvPicPr>
          <p:nvPr/>
        </p:nvPicPr>
        <p:blipFill>
          <a:blip r:embed="rId5"/>
          <a:stretch>
            <a:fillRect/>
          </a:stretch>
        </p:blipFill>
        <p:spPr>
          <a:xfrm>
            <a:off x="2308308" y="5741635"/>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3431" y="864212"/>
            <a:ext cx="6575518"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bottom</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040120"/>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cuddle</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E011AEFE-2008-2954-823F-A0EC8D0013BE}"/>
              </a:ext>
            </a:extLst>
          </p:cNvPr>
          <p:cNvPicPr>
            <a:picLocks noChangeAspect="1"/>
          </p:cNvPicPr>
          <p:nvPr/>
        </p:nvPicPr>
        <p:blipFill>
          <a:blip r:embed="rId4"/>
          <a:stretch>
            <a:fillRect/>
          </a:stretch>
        </p:blipFill>
        <p:spPr>
          <a:xfrm>
            <a:off x="9217503" y="456742"/>
            <a:ext cx="3251200" cy="3251200"/>
          </a:xfrm>
          <a:prstGeom prst="rect">
            <a:avLst/>
          </a:prstGeom>
        </p:spPr>
      </p:pic>
      <p:pic>
        <p:nvPicPr>
          <p:cNvPr id="4" name="Picture 3">
            <a:extLst>
              <a:ext uri="{FF2B5EF4-FFF2-40B4-BE49-F238E27FC236}">
                <a16:creationId xmlns:a16="http://schemas.microsoft.com/office/drawing/2014/main" id="{090E9FD9-EF0D-8DF8-0505-6E8BBE494D46}"/>
              </a:ext>
            </a:extLst>
          </p:cNvPr>
          <p:cNvPicPr>
            <a:picLocks noChangeAspect="1"/>
          </p:cNvPicPr>
          <p:nvPr/>
        </p:nvPicPr>
        <p:blipFill>
          <a:blip r:embed="rId5"/>
          <a:stretch>
            <a:fillRect/>
          </a:stretch>
        </p:blipFill>
        <p:spPr>
          <a:xfrm>
            <a:off x="468463" y="5569442"/>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66546" y="305549"/>
            <a:ext cx="808394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dinner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2049" y="5027976"/>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mercy</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5F65EBA1-852B-61AA-565A-13C6DAD3F425}"/>
              </a:ext>
            </a:extLst>
          </p:cNvPr>
          <p:cNvPicPr>
            <a:picLocks noChangeAspect="1"/>
          </p:cNvPicPr>
          <p:nvPr/>
        </p:nvPicPr>
        <p:blipFill>
          <a:blip r:embed="rId4"/>
          <a:stretch>
            <a:fillRect/>
          </a:stretch>
        </p:blipFill>
        <p:spPr>
          <a:xfrm>
            <a:off x="9026423" y="606966"/>
            <a:ext cx="3251200" cy="3251200"/>
          </a:xfrm>
          <a:prstGeom prst="rect">
            <a:avLst/>
          </a:prstGeom>
        </p:spPr>
      </p:pic>
      <p:pic>
        <p:nvPicPr>
          <p:cNvPr id="4" name="Picture 3">
            <a:extLst>
              <a:ext uri="{FF2B5EF4-FFF2-40B4-BE49-F238E27FC236}">
                <a16:creationId xmlns:a16="http://schemas.microsoft.com/office/drawing/2014/main" id="{172B7D28-F727-60A8-E517-29118D6D0D74}"/>
              </a:ext>
            </a:extLst>
          </p:cNvPr>
          <p:cNvPicPr>
            <a:picLocks noChangeAspect="1"/>
          </p:cNvPicPr>
          <p:nvPr/>
        </p:nvPicPr>
        <p:blipFill>
          <a:blip r:embed="rId5"/>
          <a:stretch>
            <a:fillRect/>
          </a:stretch>
        </p:blipFill>
        <p:spPr>
          <a:xfrm>
            <a:off x="682017" y="5686935"/>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190286"/>
            <a:ext cx="747800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relent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1071" y="5273186"/>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cackle</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912C8554-E8C1-A992-FCB8-5B25498B7A7C}"/>
              </a:ext>
            </a:extLst>
          </p:cNvPr>
          <p:cNvPicPr>
            <a:picLocks noChangeAspect="1"/>
          </p:cNvPicPr>
          <p:nvPr/>
        </p:nvPicPr>
        <p:blipFill>
          <a:blip r:embed="rId4"/>
          <a:stretch>
            <a:fillRect/>
          </a:stretch>
        </p:blipFill>
        <p:spPr>
          <a:xfrm>
            <a:off x="8983327" y="602862"/>
            <a:ext cx="3251200" cy="3251200"/>
          </a:xfrm>
          <a:prstGeom prst="rect">
            <a:avLst/>
          </a:prstGeom>
        </p:spPr>
      </p:pic>
      <p:pic>
        <p:nvPicPr>
          <p:cNvPr id="5" name="Picture 4">
            <a:extLst>
              <a:ext uri="{FF2B5EF4-FFF2-40B4-BE49-F238E27FC236}">
                <a16:creationId xmlns:a16="http://schemas.microsoft.com/office/drawing/2014/main" id="{2DC6AA03-77D9-B376-0DFC-77CED829A50E}"/>
              </a:ext>
            </a:extLst>
          </p:cNvPr>
          <p:cNvPicPr>
            <a:picLocks noChangeAspect="1"/>
          </p:cNvPicPr>
          <p:nvPr/>
        </p:nvPicPr>
        <p:blipFill>
          <a:blip r:embed="rId5"/>
          <a:stretch>
            <a:fillRect/>
          </a:stretch>
        </p:blipFill>
        <p:spPr>
          <a:xfrm>
            <a:off x="1084854" y="572431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024950"/>
            <a:ext cx="1199989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compliment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32395" y="5931303"/>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ravenous</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55531018-C019-1D23-9EB4-29FEE3D9C8A5}"/>
              </a:ext>
            </a:extLst>
          </p:cNvPr>
          <p:cNvPicPr>
            <a:picLocks noChangeAspect="1"/>
          </p:cNvPicPr>
          <p:nvPr/>
        </p:nvPicPr>
        <p:blipFill>
          <a:blip r:embed="rId4"/>
          <a:stretch>
            <a:fillRect/>
          </a:stretch>
        </p:blipFill>
        <p:spPr>
          <a:xfrm>
            <a:off x="9269786" y="571279"/>
            <a:ext cx="3251200" cy="3251200"/>
          </a:xfrm>
          <a:prstGeom prst="rect">
            <a:avLst/>
          </a:prstGeom>
        </p:spPr>
      </p:pic>
      <p:pic>
        <p:nvPicPr>
          <p:cNvPr id="4" name="Picture 3">
            <a:extLst>
              <a:ext uri="{FF2B5EF4-FFF2-40B4-BE49-F238E27FC236}">
                <a16:creationId xmlns:a16="http://schemas.microsoft.com/office/drawing/2014/main" id="{E75E0471-7390-121B-6C0C-43AD140B78BA}"/>
              </a:ext>
            </a:extLst>
          </p:cNvPr>
          <p:cNvPicPr>
            <a:picLocks noChangeAspect="1"/>
          </p:cNvPicPr>
          <p:nvPr/>
        </p:nvPicPr>
        <p:blipFill>
          <a:blip r:embed="rId5"/>
          <a:stretch>
            <a:fillRect/>
          </a:stretch>
        </p:blipFill>
        <p:spPr>
          <a:xfrm>
            <a:off x="401291" y="5650374"/>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6793" y="480767"/>
            <a:ext cx="552875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hair</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245897" y="5061242"/>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top</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FA8A1A5-5D89-F352-1EE4-938F918E81D7}"/>
              </a:ext>
            </a:extLst>
          </p:cNvPr>
          <p:cNvPicPr>
            <a:picLocks noChangeAspect="1"/>
          </p:cNvPicPr>
          <p:nvPr/>
        </p:nvPicPr>
        <p:blipFill>
          <a:blip r:embed="rId4"/>
          <a:stretch>
            <a:fillRect/>
          </a:stretch>
        </p:blipFill>
        <p:spPr>
          <a:xfrm>
            <a:off x="8218407" y="541325"/>
            <a:ext cx="3251200" cy="3251200"/>
          </a:xfrm>
          <a:prstGeom prst="rect">
            <a:avLst/>
          </a:prstGeom>
        </p:spPr>
      </p:pic>
      <p:pic>
        <p:nvPicPr>
          <p:cNvPr id="4" name="Picture 3">
            <a:extLst>
              <a:ext uri="{FF2B5EF4-FFF2-40B4-BE49-F238E27FC236}">
                <a16:creationId xmlns:a16="http://schemas.microsoft.com/office/drawing/2014/main" id="{9153BA37-EF49-9AC5-F057-20A7741DB614}"/>
              </a:ext>
            </a:extLst>
          </p:cNvPr>
          <p:cNvPicPr>
            <a:picLocks noChangeAspect="1"/>
          </p:cNvPicPr>
          <p:nvPr/>
        </p:nvPicPr>
        <p:blipFill>
          <a:blip r:embed="rId5"/>
          <a:stretch>
            <a:fillRect/>
          </a:stretch>
        </p:blipFill>
        <p:spPr>
          <a:xfrm>
            <a:off x="2262283"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4587" y="1067248"/>
            <a:ext cx="6783908"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bottom</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04922" y="5456832"/>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cuddle</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AF2EA116-440D-38C7-0391-CFBE7444D84E}"/>
              </a:ext>
            </a:extLst>
          </p:cNvPr>
          <p:cNvPicPr>
            <a:picLocks noChangeAspect="1"/>
          </p:cNvPicPr>
          <p:nvPr/>
        </p:nvPicPr>
        <p:blipFill>
          <a:blip r:embed="rId4"/>
          <a:stretch>
            <a:fillRect/>
          </a:stretch>
        </p:blipFill>
        <p:spPr>
          <a:xfrm>
            <a:off x="9198696" y="473186"/>
            <a:ext cx="3251200" cy="3251200"/>
          </a:xfrm>
          <a:prstGeom prst="rect">
            <a:avLst/>
          </a:prstGeom>
        </p:spPr>
      </p:pic>
      <p:pic>
        <p:nvPicPr>
          <p:cNvPr id="4" name="Picture 3">
            <a:extLst>
              <a:ext uri="{FF2B5EF4-FFF2-40B4-BE49-F238E27FC236}">
                <a16:creationId xmlns:a16="http://schemas.microsoft.com/office/drawing/2014/main" id="{861449B1-675A-8C48-C215-89B0DC02FECD}"/>
              </a:ext>
            </a:extLst>
          </p:cNvPr>
          <p:cNvPicPr>
            <a:picLocks noChangeAspect="1"/>
          </p:cNvPicPr>
          <p:nvPr/>
        </p:nvPicPr>
        <p:blipFill>
          <a:blip r:embed="rId5"/>
          <a:stretch>
            <a:fillRect/>
          </a:stretch>
        </p:blipFill>
        <p:spPr>
          <a:xfrm>
            <a:off x="446479" y="5901713"/>
            <a:ext cx="2852170" cy="285217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27458" y="420702"/>
            <a:ext cx="890468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dinner</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5002833"/>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mercy</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E52A134-B85C-64D2-089B-84B376891527}"/>
              </a:ext>
            </a:extLst>
          </p:cNvPr>
          <p:cNvPicPr>
            <a:picLocks noChangeAspect="1"/>
          </p:cNvPicPr>
          <p:nvPr/>
        </p:nvPicPr>
        <p:blipFill>
          <a:blip r:embed="rId4"/>
          <a:stretch>
            <a:fillRect/>
          </a:stretch>
        </p:blipFill>
        <p:spPr>
          <a:xfrm>
            <a:off x="9321838" y="602862"/>
            <a:ext cx="3251200" cy="3251200"/>
          </a:xfrm>
          <a:prstGeom prst="rect">
            <a:avLst/>
          </a:prstGeom>
        </p:spPr>
      </p:pic>
      <p:pic>
        <p:nvPicPr>
          <p:cNvPr id="4" name="Picture 3">
            <a:extLst>
              <a:ext uri="{FF2B5EF4-FFF2-40B4-BE49-F238E27FC236}">
                <a16:creationId xmlns:a16="http://schemas.microsoft.com/office/drawing/2014/main" id="{208AA27C-CE76-EA0F-E1FF-8AB6E68C9428}"/>
              </a:ext>
            </a:extLst>
          </p:cNvPr>
          <p:cNvPicPr>
            <a:picLocks noChangeAspect="1"/>
          </p:cNvPicPr>
          <p:nvPr/>
        </p:nvPicPr>
        <p:blipFill>
          <a:blip r:embed="rId5"/>
          <a:stretch>
            <a:fillRect/>
          </a:stretch>
        </p:blipFill>
        <p:spPr>
          <a:xfrm>
            <a:off x="667069" y="5759063"/>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33161" y="2274766"/>
            <a:ext cx="125515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hair	</a:t>
            </a:r>
            <a:endParaRPr b="1" dirty="0">
              <a:latin typeface="Gill Sans MT" panose="020B0502020104020203" pitchFamily="34" charset="77"/>
              <a:sym typeface="American Typewriter"/>
            </a:endParaRPr>
          </a:p>
        </p:txBody>
      </p:sp>
      <p:sp>
        <p:nvSpPr>
          <p:cNvPr id="134" name="office"/>
          <p:cNvSpPr txBox="1"/>
          <p:nvPr/>
        </p:nvSpPr>
        <p:spPr>
          <a:xfrm>
            <a:off x="6011745" y="3183419"/>
            <a:ext cx="10980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top</a:t>
            </a:r>
            <a:endParaRPr dirty="0">
              <a:latin typeface="Gill Sans MT" panose="020B0502020104020203" pitchFamily="34" charset="77"/>
            </a:endParaRPr>
          </a:p>
        </p:txBody>
      </p:sp>
      <p:sp>
        <p:nvSpPr>
          <p:cNvPr id="135" name="spare"/>
          <p:cNvSpPr txBox="1"/>
          <p:nvPr/>
        </p:nvSpPr>
        <p:spPr>
          <a:xfrm>
            <a:off x="5396182" y="4033018"/>
            <a:ext cx="23291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bottom</a:t>
            </a:r>
            <a:endParaRPr b="1" dirty="0">
              <a:latin typeface="Gill Sans MT" panose="020B0502020104020203" pitchFamily="34" charset="77"/>
              <a:sym typeface="American Typewriter"/>
            </a:endParaRPr>
          </a:p>
        </p:txBody>
      </p:sp>
      <p:sp>
        <p:nvSpPr>
          <p:cNvPr id="136" name="chipped"/>
          <p:cNvSpPr txBox="1"/>
          <p:nvPr/>
        </p:nvSpPr>
        <p:spPr>
          <a:xfrm>
            <a:off x="5543671" y="4958818"/>
            <a:ext cx="20342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cuddle</a:t>
            </a:r>
            <a:endParaRPr dirty="0">
              <a:latin typeface="Gill Sans MT" panose="020B0502020104020203" pitchFamily="34" charset="77"/>
            </a:endParaRPr>
          </a:p>
        </p:txBody>
      </p:sp>
      <p:sp>
        <p:nvSpPr>
          <p:cNvPr id="137" name="lift"/>
          <p:cNvSpPr txBox="1"/>
          <p:nvPr/>
        </p:nvSpPr>
        <p:spPr>
          <a:xfrm>
            <a:off x="5559697" y="5829370"/>
            <a:ext cx="200215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dinner</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40665" y="431622"/>
            <a:ext cx="1014393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relent</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6546" y="5745512"/>
            <a:ext cx="1043154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cackle</a:t>
            </a:r>
            <a:endParaRPr sz="199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521B61ED-9809-D136-BCDF-E18FE4E41BA7}"/>
              </a:ext>
            </a:extLst>
          </p:cNvPr>
          <p:cNvPicPr>
            <a:picLocks noChangeAspect="1"/>
          </p:cNvPicPr>
          <p:nvPr/>
        </p:nvPicPr>
        <p:blipFill>
          <a:blip r:embed="rId4"/>
          <a:stretch>
            <a:fillRect/>
          </a:stretch>
        </p:blipFill>
        <p:spPr>
          <a:xfrm>
            <a:off x="9023366" y="602862"/>
            <a:ext cx="3251200" cy="3251200"/>
          </a:xfrm>
          <a:prstGeom prst="rect">
            <a:avLst/>
          </a:prstGeom>
        </p:spPr>
      </p:pic>
      <p:pic>
        <p:nvPicPr>
          <p:cNvPr id="5" name="Picture 4">
            <a:extLst>
              <a:ext uri="{FF2B5EF4-FFF2-40B4-BE49-F238E27FC236}">
                <a16:creationId xmlns:a16="http://schemas.microsoft.com/office/drawing/2014/main" id="{67B8F713-8565-0017-C1B8-BD4C2D9D6BDC}"/>
              </a:ext>
            </a:extLst>
          </p:cNvPr>
          <p:cNvPicPr>
            <a:picLocks noChangeAspect="1"/>
          </p:cNvPicPr>
          <p:nvPr/>
        </p:nvPicPr>
        <p:blipFill>
          <a:blip r:embed="rId5"/>
          <a:stretch>
            <a:fillRect/>
          </a:stretch>
        </p:blipFill>
        <p:spPr>
          <a:xfrm>
            <a:off x="797505" y="5756972"/>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2570" y="1031582"/>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compliment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834065"/>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ravenous</a:t>
            </a:r>
            <a:endParaRPr sz="138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FF0BC9A-1B59-CDD0-E5F0-59244FBF870F}"/>
              </a:ext>
            </a:extLst>
          </p:cNvPr>
          <p:cNvPicPr>
            <a:picLocks noChangeAspect="1"/>
          </p:cNvPicPr>
          <p:nvPr/>
        </p:nvPicPr>
        <p:blipFill>
          <a:blip r:embed="rId4"/>
          <a:stretch>
            <a:fillRect/>
          </a:stretch>
        </p:blipFill>
        <p:spPr>
          <a:xfrm>
            <a:off x="9482625" y="602862"/>
            <a:ext cx="3251200" cy="3251200"/>
          </a:xfrm>
          <a:prstGeom prst="rect">
            <a:avLst/>
          </a:prstGeom>
        </p:spPr>
      </p:pic>
      <p:pic>
        <p:nvPicPr>
          <p:cNvPr id="4" name="Picture 3">
            <a:extLst>
              <a:ext uri="{FF2B5EF4-FFF2-40B4-BE49-F238E27FC236}">
                <a16:creationId xmlns:a16="http://schemas.microsoft.com/office/drawing/2014/main" id="{268A9959-F87C-9B64-9A35-3E26D387B1D3}"/>
              </a:ext>
            </a:extLst>
          </p:cNvPr>
          <p:cNvPicPr>
            <a:picLocks noChangeAspect="1"/>
          </p:cNvPicPr>
          <p:nvPr/>
        </p:nvPicPr>
        <p:blipFill>
          <a:blip r:embed="rId5"/>
          <a:stretch>
            <a:fillRect/>
          </a:stretch>
        </p:blipFill>
        <p:spPr>
          <a:xfrm>
            <a:off x="438359" y="5681619"/>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26272" y="3418118"/>
            <a:ext cx="18691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relent</a:t>
            </a:r>
            <a:endParaRPr b="1" dirty="0">
              <a:latin typeface="Gill Sans MT" panose="020B0502020104020203" pitchFamily="34" charset="77"/>
              <a:sym typeface="American Typewriter"/>
            </a:endParaRPr>
          </a:p>
        </p:txBody>
      </p:sp>
      <p:sp>
        <p:nvSpPr>
          <p:cNvPr id="140" name="tolerate"/>
          <p:cNvSpPr txBox="1"/>
          <p:nvPr/>
        </p:nvSpPr>
        <p:spPr>
          <a:xfrm>
            <a:off x="5576566" y="2522165"/>
            <a:ext cx="1968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mercy</a:t>
            </a:r>
            <a:endParaRPr dirty="0">
              <a:latin typeface="Gill Sans MT" panose="020B0502020104020203" pitchFamily="34" charset="77"/>
            </a:endParaRPr>
          </a:p>
        </p:txBody>
      </p:sp>
      <p:sp>
        <p:nvSpPr>
          <p:cNvPr id="141" name="fixation"/>
          <p:cNvSpPr txBox="1"/>
          <p:nvPr/>
        </p:nvSpPr>
        <p:spPr>
          <a:xfrm>
            <a:off x="5597421" y="4280417"/>
            <a:ext cx="19268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cackle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667054" y="5188117"/>
            <a:ext cx="3670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compliment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22321" y="5996646"/>
            <a:ext cx="27603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ravenous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5355" y="1309202"/>
            <a:ext cx="1487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hair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Maria always tied her </a:t>
            </a:r>
            <a:r>
              <a:rPr lang="en-GB" sz="4000" b="1" dirty="0">
                <a:latin typeface="Gill Sans MT" panose="020B0502020104020203" pitchFamily="34" charset="77"/>
              </a:rPr>
              <a:t>hair</a:t>
            </a:r>
            <a:r>
              <a:rPr lang="en-GB" sz="4000" dirty="0">
                <a:latin typeface="Gill Sans MT" panose="020B0502020104020203" pitchFamily="34" charset="77"/>
              </a:rPr>
              <a:t> back for school.</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hair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81752241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ier</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locks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2302BEA6-0189-DC83-833C-BD4975CC7A51}"/>
              </a:ext>
            </a:extLst>
          </p:cNvPr>
          <p:cNvPicPr>
            <a:picLocks noChangeAspect="1"/>
          </p:cNvPicPr>
          <p:nvPr/>
        </p:nvPicPr>
        <p:blipFill>
          <a:blip r:embed="rId3"/>
          <a:stretch>
            <a:fillRect/>
          </a:stretch>
        </p:blipFill>
        <p:spPr>
          <a:xfrm>
            <a:off x="8196118" y="2750875"/>
            <a:ext cx="3251200" cy="3251200"/>
          </a:xfrm>
          <a:prstGeom prst="rect">
            <a:avLst/>
          </a:prstGeom>
        </p:spPr>
      </p:pic>
      <p:sp>
        <p:nvSpPr>
          <p:cNvPr id="5" name="TextBox 4">
            <a:extLst>
              <a:ext uri="{FF2B5EF4-FFF2-40B4-BE49-F238E27FC236}">
                <a16:creationId xmlns:a16="http://schemas.microsoft.com/office/drawing/2014/main" id="{83857ADC-3FE5-15AA-37E3-BB2130E0C18E}"/>
              </a:ext>
            </a:extLst>
          </p:cNvPr>
          <p:cNvSpPr txBox="1"/>
          <p:nvPr/>
        </p:nvSpPr>
        <p:spPr>
          <a:xfrm>
            <a:off x="901731" y="4117896"/>
            <a:ext cx="578464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Your hair is the fine threads that grow in a mass on your head.</a:t>
            </a:r>
          </a:p>
        </p:txBody>
      </p:sp>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6692" y="1309202"/>
            <a:ext cx="13449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top</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503883"/>
            <a:ext cx="706859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top of something is its highest point or part.</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McBride put the book on </a:t>
            </a:r>
            <a:r>
              <a:rPr lang="en-GB" sz="4000" b="1" dirty="0">
                <a:latin typeface="Gill Sans MT" panose="020B0502020104020203" pitchFamily="34" charset="77"/>
              </a:rPr>
              <a:t>top</a:t>
            </a:r>
            <a:r>
              <a:rPr lang="en-GB" sz="4000" dirty="0">
                <a:latin typeface="Gill Sans MT" panose="020B0502020104020203" pitchFamily="34" charset="77"/>
              </a:rPr>
              <a:t> of the bookshelf.</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79247102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peak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bottom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stairs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34954143-B0AB-6497-A313-2284C99B92BB}"/>
              </a:ext>
            </a:extLst>
          </p:cNvPr>
          <p:cNvPicPr>
            <a:picLocks noChangeAspect="1"/>
          </p:cNvPicPr>
          <p:nvPr/>
        </p:nvPicPr>
        <p:blipFill>
          <a:blip r:embed="rId3"/>
          <a:stretch>
            <a:fillRect/>
          </a:stretch>
        </p:blipFill>
        <p:spPr>
          <a:xfrm>
            <a:off x="8232392" y="2732628"/>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1445" y="1339979"/>
            <a:ext cx="267541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bottom</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275773"/>
            <a:ext cx="599064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bottom of something is the lowest or deepest part of it.</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Gregory wrote in his book to the </a:t>
            </a:r>
            <a:r>
              <a:rPr lang="en-GB" sz="4000" b="1" dirty="0">
                <a:latin typeface="Gill Sans MT" panose="020B0502020104020203" pitchFamily="34" charset="77"/>
              </a:rPr>
              <a:t>bottom</a:t>
            </a:r>
            <a:r>
              <a:rPr lang="en-GB" sz="4000" dirty="0">
                <a:latin typeface="Gill Sans MT" panose="020B0502020104020203" pitchFamily="34" charset="77"/>
              </a:rPr>
              <a:t> of the page.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bot-tom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64631609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foot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18AF7C3D-94A2-8162-57E9-D71CFEFF9884}"/>
              </a:ext>
            </a:extLst>
          </p:cNvPr>
          <p:cNvPicPr>
            <a:picLocks noChangeAspect="1"/>
          </p:cNvPicPr>
          <p:nvPr/>
        </p:nvPicPr>
        <p:blipFill>
          <a:blip r:embed="rId4"/>
          <a:stretch>
            <a:fillRect/>
          </a:stretch>
        </p:blipFill>
        <p:spPr>
          <a:xfrm>
            <a:off x="8472945" y="2697932"/>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6834" y="1309202"/>
            <a:ext cx="24846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cuddle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01067" y="3840603"/>
            <a:ext cx="65389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cuddle someone, you put your arms round them and hold them close as a way of showing your affection.</a:t>
            </a:r>
          </a:p>
        </p:txBody>
      </p:sp>
      <p:sp>
        <p:nvSpPr>
          <p:cNvPr id="155" name="The was a tear in Freddie’s new school jumper."/>
          <p:cNvSpPr txBox="1"/>
          <p:nvPr/>
        </p:nvSpPr>
        <p:spPr>
          <a:xfrm>
            <a:off x="172185" y="640852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err="1">
                <a:solidFill>
                  <a:schemeClr val="accent2"/>
                </a:solidFill>
                <a:effectLst/>
                <a:latin typeface="Gill Sans MT" panose="020B0502020104020203" pitchFamily="34" charset="77"/>
              </a:rPr>
              <a:t>Aalia</a:t>
            </a:r>
            <a:r>
              <a:rPr lang="en-GB" sz="4000" b="0" i="0" dirty="0">
                <a:solidFill>
                  <a:schemeClr val="accent2"/>
                </a:solidFill>
                <a:effectLst/>
                <a:latin typeface="Gill Sans MT" panose="020B0502020104020203" pitchFamily="34" charset="77"/>
              </a:rPr>
              <a:t> </a:t>
            </a:r>
            <a:r>
              <a:rPr lang="en-GB" sz="4000" b="1" i="0" dirty="0">
                <a:solidFill>
                  <a:schemeClr val="accent2"/>
                </a:solidFill>
                <a:effectLst/>
                <a:latin typeface="Gill Sans MT" panose="020B0502020104020203" pitchFamily="34" charset="77"/>
              </a:rPr>
              <a:t>cuddled</a:t>
            </a:r>
            <a:r>
              <a:rPr lang="en-GB" sz="4000" b="0" i="0" dirty="0">
                <a:solidFill>
                  <a:schemeClr val="accent2"/>
                </a:solidFill>
                <a:effectLst/>
                <a:latin typeface="Gill Sans MT" panose="020B0502020104020203" pitchFamily="34" charset="77"/>
              </a:rPr>
              <a:t> Trevor as he was upset.</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cud-dle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50911498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embrace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522188CB-CDA7-C7B9-46E9-F8F7B7B730FB}"/>
              </a:ext>
            </a:extLst>
          </p:cNvPr>
          <p:cNvPicPr>
            <a:picLocks noChangeAspect="1"/>
          </p:cNvPicPr>
          <p:nvPr/>
        </p:nvPicPr>
        <p:blipFill>
          <a:blip r:embed="rId4"/>
          <a:stretch>
            <a:fillRect/>
          </a:stretch>
        </p:blipFill>
        <p:spPr>
          <a:xfrm>
            <a:off x="8358940" y="2838765"/>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285" y="1309202"/>
            <a:ext cx="243977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dinner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4192651"/>
            <a:ext cx="699547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Dinner is the main meal of the day, usually served in the early part of the evening.</a:t>
            </a:r>
          </a:p>
        </p:txBody>
      </p:sp>
      <p:sp>
        <p:nvSpPr>
          <p:cNvPr id="155" name="The was a tear in Freddie’s new school jumper."/>
          <p:cNvSpPr txBox="1"/>
          <p:nvPr/>
        </p:nvSpPr>
        <p:spPr>
          <a:xfrm>
            <a:off x="15642" y="665087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Derek was looking forward to his </a:t>
            </a:r>
            <a:r>
              <a:rPr lang="en-GB" sz="4000" b="1" dirty="0">
                <a:latin typeface="Gill Sans MT" panose="020B0502020104020203" pitchFamily="34" charset="77"/>
              </a:rPr>
              <a:t>dinner</a:t>
            </a:r>
            <a:r>
              <a:rPr lang="en-GB" sz="4000" dirty="0">
                <a:latin typeface="Gill Sans MT" panose="020B0502020104020203" pitchFamily="34" charset="77"/>
              </a:rPr>
              <a:t> that evening.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(din-ner)</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0310609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enjoy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5361EF9D-05F3-54B5-7BB7-02CEC3792BD0}"/>
              </a:ext>
            </a:extLst>
          </p:cNvPr>
          <p:cNvPicPr>
            <a:picLocks noChangeAspect="1"/>
          </p:cNvPicPr>
          <p:nvPr/>
        </p:nvPicPr>
        <p:blipFill>
          <a:blip r:embed="rId4"/>
          <a:stretch>
            <a:fillRect/>
          </a:stretch>
        </p:blipFill>
        <p:spPr>
          <a:xfrm>
            <a:off x="8314093" y="2995803"/>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33221</TotalTime>
  <Words>1272</Words>
  <Application>Microsoft Macintosh PowerPoint</Application>
  <PresentationFormat>Custom</PresentationFormat>
  <Paragraphs>341</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949</cp:revision>
  <dcterms:modified xsi:type="dcterms:W3CDTF">2023-11-29T10:57:21Z</dcterms:modified>
</cp:coreProperties>
</file>