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257" r:id="rId3"/>
    <p:sldId id="282" r:id="rId4"/>
    <p:sldId id="281" r:id="rId5"/>
    <p:sldId id="271" r:id="rId6"/>
    <p:sldId id="273" r:id="rId7"/>
    <p:sldId id="275" r:id="rId8"/>
    <p:sldId id="276" r:id="rId9"/>
    <p:sldId id="272" r:id="rId10"/>
    <p:sldId id="277" r:id="rId11"/>
    <p:sldId id="278" r:id="rId12"/>
    <p:sldId id="274" r:id="rId13"/>
    <p:sldId id="279" r:id="rId14"/>
    <p:sldId id="280" r:id="rId15"/>
    <p:sldId id="289" r:id="rId16"/>
    <p:sldId id="291" r:id="rId17"/>
    <p:sldId id="290" r:id="rId18"/>
    <p:sldId id="292" r:id="rId19"/>
    <p:sldId id="293" r:id="rId20"/>
    <p:sldId id="284" r:id="rId21"/>
    <p:sldId id="294" r:id="rId22"/>
    <p:sldId id="285" r:id="rId23"/>
    <p:sldId id="286" r:id="rId24"/>
    <p:sldId id="288" r:id="rId25"/>
    <p:sldId id="287" r:id="rId26"/>
    <p:sldId id="300" r:id="rId27"/>
    <p:sldId id="295" r:id="rId28"/>
    <p:sldId id="296" r:id="rId29"/>
    <p:sldId id="297" r:id="rId30"/>
    <p:sldId id="298" r:id="rId31"/>
    <p:sldId id="299" r:id="rId3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980"/>
    <p:restoredTop sz="94646"/>
  </p:normalViewPr>
  <p:slideViewPr>
    <p:cSldViewPr snapToGrid="0" snapToObjects="1">
      <p:cViewPr varScale="1">
        <p:scale>
          <a:sx n="62" d="100"/>
          <a:sy n="62" d="100"/>
        </p:scale>
        <p:origin x="1016"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32669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34577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7500273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56477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050632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2932803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40871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37529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US" dirty="0"/>
          </a:p>
        </p:txBody>
      </p:sp>
    </p:spTree>
    <p:extLst>
      <p:ext uri="{BB962C8B-B14F-4D97-AF65-F5344CB8AC3E}">
        <p14:creationId xmlns:p14="http://schemas.microsoft.com/office/powerpoint/2010/main" val="3086330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dirty="0"/>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dirty="0"/>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dirty="0"/>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dirty="0"/>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dirty="0"/>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dirty="0"/>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r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Autumn</a:t>
            </a:r>
            <a:r>
              <a:rPr dirty="0">
                <a:solidFill>
                  <a:srgbClr val="0070C0"/>
                </a:solidFill>
                <a:latin typeface="Gill Sans MT" panose="020B0502020104020203" pitchFamily="34" charset="77"/>
              </a:rPr>
              <a:t> Term 202</a:t>
            </a:r>
            <a:r>
              <a:rPr lang="en-GB" dirty="0">
                <a:solidFill>
                  <a:srgbClr val="0070C0"/>
                </a:solidFill>
                <a:latin typeface="Gill Sans MT" panose="020B0502020104020203" pitchFamily="34" charset="77"/>
              </a:rPr>
              <a:t>3</a:t>
            </a:r>
            <a:r>
              <a:rPr dirty="0">
                <a:solidFill>
                  <a:srgbClr val="0070C0"/>
                </a:solidFill>
                <a:latin typeface="Gill Sans MT" panose="020B0502020104020203" pitchFamily="34" charset="77"/>
              </a:rPr>
              <a:t>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234168" y="3226831"/>
            <a:ext cx="6920164"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 </a:t>
            </a:r>
            <a:r>
              <a:rPr lang="en-GB" dirty="0">
                <a:latin typeface="Gill Sans MT" panose="020B0502020104020203" pitchFamily="34" charset="77"/>
              </a:rPr>
              <a:t>6</a:t>
            </a:r>
            <a:r>
              <a:rPr dirty="0">
                <a:latin typeface="Gill Sans MT" panose="020B0502020104020203" pitchFamily="34" charset="77"/>
              </a:rPr>
              <a:t> </a:t>
            </a:r>
            <a:r>
              <a:rPr lang="en-GB" dirty="0">
                <a:latin typeface="Gill Sans MT" panose="020B0502020104020203" pitchFamily="34" charset="77"/>
              </a:rPr>
              <a:t>–</a:t>
            </a:r>
            <a:r>
              <a:rPr dirty="0">
                <a:latin typeface="Gill Sans MT" panose="020B0502020104020203" pitchFamily="34" charset="77"/>
              </a:rPr>
              <a:t> </a:t>
            </a:r>
            <a:r>
              <a:rPr lang="en-GB" dirty="0">
                <a:latin typeface="Gill Sans MT" panose="020B0502020104020203" pitchFamily="34" charset="77"/>
              </a:rPr>
              <a:t>9th October </a:t>
            </a:r>
            <a:r>
              <a:rPr dirty="0">
                <a:latin typeface="Gill Sans MT" panose="020B0502020104020203" pitchFamily="34" charset="77"/>
              </a:rPr>
              <a:t>202</a:t>
            </a:r>
            <a:r>
              <a:rPr lang="en-GB" dirty="0">
                <a:latin typeface="Gill Sans MT" panose="020B0502020104020203" pitchFamily="34" charset="77"/>
              </a:rPr>
              <a:t>3</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2">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13" name="Picture 12" descr="A screenshot of a cell phone&#10;&#10;Description automatically generated">
            <a:extLst>
              <a:ext uri="{FF2B5EF4-FFF2-40B4-BE49-F238E27FC236}">
                <a16:creationId xmlns:a16="http://schemas.microsoft.com/office/drawing/2014/main" id="{6EC0D784-5EA2-6841-BB18-6B704A0BB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5752">
            <a:off x="6517535" y="6383473"/>
            <a:ext cx="3213149" cy="2403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screenshot of a cell phone&#10;&#10;Description automatically generated">
            <a:extLst>
              <a:ext uri="{FF2B5EF4-FFF2-40B4-BE49-F238E27FC236}">
                <a16:creationId xmlns:a16="http://schemas.microsoft.com/office/drawing/2014/main" id="{72679589-8404-E543-896F-014067FE98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42618">
            <a:off x="8719809" y="4398356"/>
            <a:ext cx="3138499" cy="2353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75672" y="1309202"/>
            <a:ext cx="2467022"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survey</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95968" y="4243251"/>
            <a:ext cx="6295777"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survey something, you look at or consider the whole of it carefully.</a:t>
            </a:r>
          </a:p>
        </p:txBody>
      </p:sp>
      <p:sp>
        <p:nvSpPr>
          <p:cNvPr id="155" name="The was a tear in Freddie’s new school jumper."/>
          <p:cNvSpPr txBox="1"/>
          <p:nvPr/>
        </p:nvSpPr>
        <p:spPr>
          <a:xfrm>
            <a:off x="0" y="6484719"/>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Mrs Horton </a:t>
            </a:r>
            <a:r>
              <a:rPr lang="en-GB" b="1" dirty="0">
                <a:latin typeface="Gill Sans MT" panose="020B0502020104020203" pitchFamily="34" charset="77"/>
              </a:rPr>
              <a:t>surveyed</a:t>
            </a:r>
            <a:r>
              <a:rPr lang="en-GB" dirty="0">
                <a:latin typeface="Gill Sans MT" panose="020B0502020104020203" pitchFamily="34" charset="77"/>
              </a:rPr>
              <a:t> the classroom for her missing pencil.</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330562"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sur-vey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257076058"/>
              </p:ext>
            </p:extLst>
          </p:nvPr>
        </p:nvGraphicFramePr>
        <p:xfrm>
          <a:off x="5110" y="7558216"/>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observe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room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view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view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AEEB7CA7-A01D-10EA-B3A5-B3CE01D9CC76}"/>
              </a:ext>
            </a:extLst>
          </p:cNvPr>
          <p:cNvPicPr>
            <a:picLocks noChangeAspect="1"/>
          </p:cNvPicPr>
          <p:nvPr/>
        </p:nvPicPr>
        <p:blipFill>
          <a:blip r:embed="rId4"/>
          <a:stretch>
            <a:fillRect/>
          </a:stretch>
        </p:blipFill>
        <p:spPr>
          <a:xfrm>
            <a:off x="8569627" y="2701289"/>
            <a:ext cx="3251200" cy="3251200"/>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72833" y="1309202"/>
            <a:ext cx="207268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ghost</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5614" y="4514496"/>
            <a:ext cx="7307116"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move in a ghostly fashion, you move without being seen or noticed.</a:t>
            </a:r>
          </a:p>
        </p:txBody>
      </p:sp>
      <p:sp>
        <p:nvSpPr>
          <p:cNvPr id="155" name="The was a tear in Freddie’s new school jumper."/>
          <p:cNvSpPr txBox="1"/>
          <p:nvPr/>
        </p:nvSpPr>
        <p:spPr>
          <a:xfrm>
            <a:off x="0" y="6541579"/>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Tamara </a:t>
            </a:r>
            <a:r>
              <a:rPr lang="en-GB" sz="4000" b="1" dirty="0">
                <a:latin typeface="Gill Sans MT" panose="020B0502020104020203" pitchFamily="34" charset="77"/>
              </a:rPr>
              <a:t>ghosted</a:t>
            </a:r>
            <a:r>
              <a:rPr lang="en-GB" sz="4000" dirty="0">
                <a:latin typeface="Gill Sans MT" panose="020B0502020104020203" pitchFamily="34" charset="77"/>
              </a:rPr>
              <a:t> her was through the crowd.</a:t>
            </a: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ghost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317162" y="-5897186"/>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700937999"/>
              </p:ext>
            </p:extLst>
          </p:nvPr>
        </p:nvGraphicFramePr>
        <p:xfrm>
          <a:off x="5110" y="7557242"/>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unnoticed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seen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post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slip by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unseen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noticed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dirty="0">
                          <a:latin typeface="Gill Sans MT" panose="020B0502020104020203" pitchFamily="34" charset="77"/>
                        </a:rPr>
                        <a:t>-like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coast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tip-toed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5" name="Picture 4">
            <a:extLst>
              <a:ext uri="{FF2B5EF4-FFF2-40B4-BE49-F238E27FC236}">
                <a16:creationId xmlns:a16="http://schemas.microsoft.com/office/drawing/2014/main" id="{4C9901F4-B416-BF25-B871-04A2DFE5B32F}"/>
              </a:ext>
            </a:extLst>
          </p:cNvPr>
          <p:cNvPicPr>
            <a:picLocks noChangeAspect="1"/>
          </p:cNvPicPr>
          <p:nvPr/>
        </p:nvPicPr>
        <p:blipFill>
          <a:blip r:embed="rId4"/>
          <a:stretch>
            <a:fillRect/>
          </a:stretch>
        </p:blipFill>
        <p:spPr>
          <a:xfrm>
            <a:off x="8569627" y="2810651"/>
            <a:ext cx="3251200" cy="3251200"/>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46925" y="1309202"/>
            <a:ext cx="152445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fury</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lang="en-GB" dirty="0">
                <a:latin typeface="Gill Sans MT" panose="020B0502020104020203" pitchFamily="34" charset="77"/>
              </a:rPr>
              <a:t>(noun)</a:t>
            </a:r>
            <a:endParaRPr dirty="0">
              <a:latin typeface="Gill Sans MT" panose="020B0502020104020203" pitchFamily="34" charset="77"/>
            </a:endParaRPr>
          </a:p>
        </p:txBody>
      </p:sp>
      <p:sp>
        <p:nvSpPr>
          <p:cNvPr id="154" name="If you tear paper, cloth, or another material, or if it tears, you pull it into two pieces or you pull it so that a hole appears in it."/>
          <p:cNvSpPr txBox="1"/>
          <p:nvPr/>
        </p:nvSpPr>
        <p:spPr>
          <a:xfrm>
            <a:off x="587477" y="4469006"/>
            <a:ext cx="6083487"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Fury is violent or very strong anger.</a:t>
            </a:r>
          </a:p>
        </p:txBody>
      </p:sp>
      <p:sp>
        <p:nvSpPr>
          <p:cNvPr id="155" name="The was a tear in Freddie’s new school jumper."/>
          <p:cNvSpPr txBox="1"/>
          <p:nvPr/>
        </p:nvSpPr>
        <p:spPr>
          <a:xfrm>
            <a:off x="0" y="6123285"/>
            <a:ext cx="12999688"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Lin was filled with </a:t>
            </a:r>
            <a:r>
              <a:rPr lang="en-GB" b="1" dirty="0">
                <a:latin typeface="Gill Sans MT" panose="020B0502020104020203" pitchFamily="34" charset="77"/>
              </a:rPr>
              <a:t>fury</a:t>
            </a:r>
            <a:r>
              <a:rPr lang="en-GB" dirty="0">
                <a:latin typeface="Gill Sans MT" panose="020B0502020104020203" pitchFamily="34" charset="77"/>
              </a:rPr>
              <a:t> when there was no pudding left at lunchtime. </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fu-ry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49A1BEAE-8459-14B6-D6FA-010E1FD5E42B}"/>
              </a:ext>
            </a:extLst>
          </p:cNvPr>
          <p:cNvGraphicFramePr>
            <a:graphicFrameLocks noGrp="1"/>
          </p:cNvGraphicFramePr>
          <p:nvPr>
            <p:extLst>
              <p:ext uri="{D42A27DB-BD31-4B8C-83A1-F6EECF244321}">
                <p14:modId xmlns:p14="http://schemas.microsoft.com/office/powerpoint/2010/main" val="1794947684"/>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calmness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jury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screamed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anger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mildness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frustration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sp>
        <p:nvSpPr>
          <p:cNvPr id="5" name="Grasshopper Word of the Day">
            <a:extLst>
              <a:ext uri="{FF2B5EF4-FFF2-40B4-BE49-F238E27FC236}">
                <a16:creationId xmlns:a16="http://schemas.microsoft.com/office/drawing/2014/main" id="{A7C45D5F-2BE5-F24B-6766-14BF74A509EA}"/>
              </a:ext>
            </a:extLst>
          </p:cNvPr>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pic>
        <p:nvPicPr>
          <p:cNvPr id="2" name="Picture 1">
            <a:extLst>
              <a:ext uri="{FF2B5EF4-FFF2-40B4-BE49-F238E27FC236}">
                <a16:creationId xmlns:a16="http://schemas.microsoft.com/office/drawing/2014/main" id="{054CD9E7-9681-111F-855A-07218957648B}"/>
              </a:ext>
            </a:extLst>
          </p:cNvPr>
          <p:cNvPicPr>
            <a:picLocks noChangeAspect="1"/>
          </p:cNvPicPr>
          <p:nvPr/>
        </p:nvPicPr>
        <p:blipFill>
          <a:blip r:embed="rId4"/>
          <a:stretch>
            <a:fillRect/>
          </a:stretch>
        </p:blipFill>
        <p:spPr>
          <a:xfrm>
            <a:off x="8363689" y="2587126"/>
            <a:ext cx="3251200" cy="3251200"/>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82453" y="1309202"/>
            <a:ext cx="205344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steep</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95353" y="4231723"/>
            <a:ext cx="6119260"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A steep slope rises at a very sharp angle and is difficult to go up.</a:t>
            </a:r>
          </a:p>
        </p:txBody>
      </p:sp>
      <p:sp>
        <p:nvSpPr>
          <p:cNvPr id="155" name="The was a tear in Freddie’s new school jumper."/>
          <p:cNvSpPr txBox="1"/>
          <p:nvPr/>
        </p:nvSpPr>
        <p:spPr>
          <a:xfrm>
            <a:off x="0" y="6546707"/>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stairs were </a:t>
            </a:r>
            <a:r>
              <a:rPr lang="en-GB" sz="4000" b="1" dirty="0">
                <a:latin typeface="Gill Sans MT" panose="020B0502020104020203" pitchFamily="34" charset="77"/>
              </a:rPr>
              <a:t>steep</a:t>
            </a:r>
            <a:r>
              <a:rPr lang="en-GB" sz="4000" dirty="0">
                <a:latin typeface="Gill Sans MT" panose="020B0502020104020203" pitchFamily="34" charset="77"/>
              </a:rPr>
              <a:t> in the school.</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steep</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881369774"/>
              </p:ext>
            </p:extLst>
          </p:nvPr>
        </p:nvGraphicFramePr>
        <p:xfrm>
          <a:off x="5110" y="7579393"/>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108890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sharp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gentle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keep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stairs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abrupt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reasonable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deep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hill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A7A57655-40F1-CE28-094E-A20F104EADD0}"/>
              </a:ext>
            </a:extLst>
          </p:cNvPr>
          <p:cNvPicPr>
            <a:picLocks noChangeAspect="1"/>
          </p:cNvPicPr>
          <p:nvPr/>
        </p:nvPicPr>
        <p:blipFill>
          <a:blip r:embed="rId4"/>
          <a:stretch>
            <a:fillRect/>
          </a:stretch>
        </p:blipFill>
        <p:spPr>
          <a:xfrm>
            <a:off x="8039028" y="2940330"/>
            <a:ext cx="3251200" cy="3251200"/>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31260" y="1339979"/>
            <a:ext cx="2729914"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nurture</a:t>
            </a:r>
            <a:endParaRPr sz="7200"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59974" y="3840898"/>
            <a:ext cx="6536242"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nurture something such as a young child or a young plant, you care for it while it is growing and developing.</a:t>
            </a:r>
          </a:p>
        </p:txBody>
      </p:sp>
      <p:sp>
        <p:nvSpPr>
          <p:cNvPr id="155" name="The was a tear in Freddie’s new school jumper."/>
          <p:cNvSpPr txBox="1"/>
          <p:nvPr/>
        </p:nvSpPr>
        <p:spPr>
          <a:xfrm>
            <a:off x="0" y="6516723"/>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class plant needed to be </a:t>
            </a:r>
            <a:r>
              <a:rPr lang="en-GB" sz="4000" b="1" dirty="0">
                <a:latin typeface="Gill Sans MT" panose="020B0502020104020203" pitchFamily="34" charset="77"/>
              </a:rPr>
              <a:t>nurtured</a:t>
            </a:r>
            <a:r>
              <a:rPr lang="en-GB" sz="4000" dirty="0">
                <a:latin typeface="Gill Sans MT" panose="020B0502020104020203" pitchFamily="34" charset="77"/>
              </a:rPr>
              <a:t> to grow.</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040153"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nur-ture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361129115"/>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rear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neglect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584200" rtl="0" eaLnBrk="1" fontAlgn="auto" latinLnBrk="0" hangingPunct="1">
                        <a:lnSpc>
                          <a:spcPct val="100000"/>
                        </a:lnSpc>
                        <a:spcBef>
                          <a:spcPts val="0"/>
                        </a:spcBef>
                        <a:spcAft>
                          <a:spcPts val="0"/>
                        </a:spcAft>
                        <a:buClrTx/>
                        <a:buSzTx/>
                        <a:buFontTx/>
                        <a:buNone/>
                        <a:tabLst/>
                        <a:defRPr/>
                      </a:pPr>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lurcher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child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support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hinder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plant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E411080F-5AAC-AFEA-B775-DA930870C68E}"/>
              </a:ext>
            </a:extLst>
          </p:cNvPr>
          <p:cNvPicPr>
            <a:picLocks noChangeAspect="1"/>
          </p:cNvPicPr>
          <p:nvPr/>
        </p:nvPicPr>
        <p:blipFill>
          <a:blip r:embed="rId4"/>
          <a:stretch>
            <a:fillRect/>
          </a:stretch>
        </p:blipFill>
        <p:spPr>
          <a:xfrm>
            <a:off x="8358940" y="2939911"/>
            <a:ext cx="3251200" cy="3251200"/>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868441686"/>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stay</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injury</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flat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add</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937274607"/>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ghost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steep</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fury</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nurture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90387" y="-389685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1078460274"/>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stay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flat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injury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out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add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2275993441"/>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If you *** where you are, you continue to be there and do not leave.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When something is in a particular place and you take it ***, you remove it from that place.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If you *** one thing to another, you put it in or on the other thing, to increase, complete, or improve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An *** is damage done to a person's or an animal's body.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Something that is *** is level, smooth, or even, rather than sloping, curved, or uneven.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8" name="Picture 7">
            <a:extLst>
              <a:ext uri="{FF2B5EF4-FFF2-40B4-BE49-F238E27FC236}">
                <a16:creationId xmlns:a16="http://schemas.microsoft.com/office/drawing/2014/main" id="{6F663CA3-966C-DCB2-6869-79528B0FF565}"/>
              </a:ext>
            </a:extLst>
          </p:cNvPr>
          <p:cNvPicPr>
            <a:picLocks noChangeAspect="1"/>
          </p:cNvPicPr>
          <p:nvPr/>
        </p:nvPicPr>
        <p:blipFill>
          <a:blip r:embed="rId5"/>
          <a:stretch>
            <a:fillRect/>
          </a:stretch>
        </p:blipFill>
        <p:spPr>
          <a:xfrm>
            <a:off x="11146102" y="2776879"/>
            <a:ext cx="913592" cy="913592"/>
          </a:xfrm>
          <a:prstGeom prst="rect">
            <a:avLst/>
          </a:prstGeom>
        </p:spPr>
      </p:pic>
      <p:pic>
        <p:nvPicPr>
          <p:cNvPr id="10" name="Picture 9">
            <a:extLst>
              <a:ext uri="{FF2B5EF4-FFF2-40B4-BE49-F238E27FC236}">
                <a16:creationId xmlns:a16="http://schemas.microsoft.com/office/drawing/2014/main" id="{BC0F8D21-8046-B7E3-C783-EAD58B2BBD6F}"/>
              </a:ext>
            </a:extLst>
          </p:cNvPr>
          <p:cNvPicPr>
            <a:picLocks noChangeAspect="1"/>
          </p:cNvPicPr>
          <p:nvPr/>
        </p:nvPicPr>
        <p:blipFill>
          <a:blip r:embed="rId6"/>
          <a:stretch>
            <a:fillRect/>
          </a:stretch>
        </p:blipFill>
        <p:spPr>
          <a:xfrm>
            <a:off x="11181552" y="7885565"/>
            <a:ext cx="933589" cy="933589"/>
          </a:xfrm>
          <a:prstGeom prst="rect">
            <a:avLst/>
          </a:prstGeom>
        </p:spPr>
      </p:pic>
      <p:pic>
        <p:nvPicPr>
          <p:cNvPr id="11" name="Picture 10">
            <a:extLst>
              <a:ext uri="{FF2B5EF4-FFF2-40B4-BE49-F238E27FC236}">
                <a16:creationId xmlns:a16="http://schemas.microsoft.com/office/drawing/2014/main" id="{BB3B46FF-E399-2CBA-F7C5-A086FA7DACBA}"/>
              </a:ext>
            </a:extLst>
          </p:cNvPr>
          <p:cNvPicPr>
            <a:picLocks noChangeAspect="1"/>
          </p:cNvPicPr>
          <p:nvPr/>
        </p:nvPicPr>
        <p:blipFill>
          <a:blip r:embed="rId7"/>
          <a:stretch>
            <a:fillRect/>
          </a:stretch>
        </p:blipFill>
        <p:spPr>
          <a:xfrm>
            <a:off x="11090655" y="6489062"/>
            <a:ext cx="969039" cy="969039"/>
          </a:xfrm>
          <a:prstGeom prst="rect">
            <a:avLst/>
          </a:prstGeom>
        </p:spPr>
      </p:pic>
      <p:pic>
        <p:nvPicPr>
          <p:cNvPr id="12" name="Picture 11">
            <a:extLst>
              <a:ext uri="{FF2B5EF4-FFF2-40B4-BE49-F238E27FC236}">
                <a16:creationId xmlns:a16="http://schemas.microsoft.com/office/drawing/2014/main" id="{B7EF1547-55F8-6356-12FE-D5CAB34EFC6A}"/>
              </a:ext>
            </a:extLst>
          </p:cNvPr>
          <p:cNvPicPr>
            <a:picLocks noChangeAspect="1"/>
          </p:cNvPicPr>
          <p:nvPr/>
        </p:nvPicPr>
        <p:blipFill>
          <a:blip r:embed="rId8"/>
          <a:stretch>
            <a:fillRect/>
          </a:stretch>
        </p:blipFill>
        <p:spPr>
          <a:xfrm>
            <a:off x="11146392" y="4031624"/>
            <a:ext cx="913592" cy="913592"/>
          </a:xfrm>
          <a:prstGeom prst="rect">
            <a:avLst/>
          </a:prstGeom>
        </p:spPr>
      </p:pic>
      <p:pic>
        <p:nvPicPr>
          <p:cNvPr id="15" name="Picture 14">
            <a:extLst>
              <a:ext uri="{FF2B5EF4-FFF2-40B4-BE49-F238E27FC236}">
                <a16:creationId xmlns:a16="http://schemas.microsoft.com/office/drawing/2014/main" id="{DF2F58FE-2653-CE95-FDD0-58E8CF0CF154}"/>
              </a:ext>
            </a:extLst>
          </p:cNvPr>
          <p:cNvPicPr>
            <a:picLocks noChangeAspect="1"/>
          </p:cNvPicPr>
          <p:nvPr/>
        </p:nvPicPr>
        <p:blipFill>
          <a:blip r:embed="rId9"/>
          <a:stretch>
            <a:fillRect/>
          </a:stretch>
        </p:blipFill>
        <p:spPr>
          <a:xfrm>
            <a:off x="11146102" y="5025261"/>
            <a:ext cx="1162635" cy="1162635"/>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212396105"/>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survey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ghost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fury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steep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nurture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1982841848"/>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 is violent or very strong anger.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A *** slope rises at a very sharp angle and is difficult to go up.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If you *** something, you look at or consider the whole of it carefully.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 something such as a young child or a young plant, you care for it while it is growing and developing.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you move in a *** fashion, you move without being seen or noticed.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8" name="Picture 7">
            <a:extLst>
              <a:ext uri="{FF2B5EF4-FFF2-40B4-BE49-F238E27FC236}">
                <a16:creationId xmlns:a16="http://schemas.microsoft.com/office/drawing/2014/main" id="{5DED4EA8-5FC7-EACF-F176-84C982EBE519}"/>
              </a:ext>
            </a:extLst>
          </p:cNvPr>
          <p:cNvPicPr>
            <a:picLocks noChangeAspect="1"/>
          </p:cNvPicPr>
          <p:nvPr/>
        </p:nvPicPr>
        <p:blipFill>
          <a:blip r:embed="rId5"/>
          <a:stretch>
            <a:fillRect/>
          </a:stretch>
        </p:blipFill>
        <p:spPr>
          <a:xfrm>
            <a:off x="11210081" y="5352690"/>
            <a:ext cx="933589" cy="933589"/>
          </a:xfrm>
          <a:prstGeom prst="rect">
            <a:avLst/>
          </a:prstGeom>
        </p:spPr>
      </p:pic>
      <p:pic>
        <p:nvPicPr>
          <p:cNvPr id="11" name="Picture 10">
            <a:extLst>
              <a:ext uri="{FF2B5EF4-FFF2-40B4-BE49-F238E27FC236}">
                <a16:creationId xmlns:a16="http://schemas.microsoft.com/office/drawing/2014/main" id="{2C180A28-D7C0-ED0C-A23C-EE7E77AE6541}"/>
              </a:ext>
            </a:extLst>
          </p:cNvPr>
          <p:cNvPicPr>
            <a:picLocks noChangeAspect="1"/>
          </p:cNvPicPr>
          <p:nvPr/>
        </p:nvPicPr>
        <p:blipFill>
          <a:blip r:embed="rId6"/>
          <a:stretch>
            <a:fillRect/>
          </a:stretch>
        </p:blipFill>
        <p:spPr>
          <a:xfrm>
            <a:off x="11126791" y="2641434"/>
            <a:ext cx="933589" cy="933589"/>
          </a:xfrm>
          <a:prstGeom prst="rect">
            <a:avLst/>
          </a:prstGeom>
        </p:spPr>
      </p:pic>
      <p:pic>
        <p:nvPicPr>
          <p:cNvPr id="12" name="Picture 11">
            <a:extLst>
              <a:ext uri="{FF2B5EF4-FFF2-40B4-BE49-F238E27FC236}">
                <a16:creationId xmlns:a16="http://schemas.microsoft.com/office/drawing/2014/main" id="{DD0697D4-4AA7-0727-DABA-D763BCFB012F}"/>
              </a:ext>
            </a:extLst>
          </p:cNvPr>
          <p:cNvPicPr>
            <a:picLocks noChangeAspect="1"/>
          </p:cNvPicPr>
          <p:nvPr/>
        </p:nvPicPr>
        <p:blipFill>
          <a:blip r:embed="rId7"/>
          <a:stretch>
            <a:fillRect/>
          </a:stretch>
        </p:blipFill>
        <p:spPr>
          <a:xfrm>
            <a:off x="11092675" y="6422891"/>
            <a:ext cx="1168400" cy="1168400"/>
          </a:xfrm>
          <a:prstGeom prst="rect">
            <a:avLst/>
          </a:prstGeom>
        </p:spPr>
      </p:pic>
      <p:pic>
        <p:nvPicPr>
          <p:cNvPr id="15" name="Picture 14">
            <a:extLst>
              <a:ext uri="{FF2B5EF4-FFF2-40B4-BE49-F238E27FC236}">
                <a16:creationId xmlns:a16="http://schemas.microsoft.com/office/drawing/2014/main" id="{83C34007-A0A0-32C3-CEC2-8257FC10D17C}"/>
              </a:ext>
            </a:extLst>
          </p:cNvPr>
          <p:cNvPicPr>
            <a:picLocks noChangeAspect="1"/>
          </p:cNvPicPr>
          <p:nvPr/>
        </p:nvPicPr>
        <p:blipFill>
          <a:blip r:embed="rId8"/>
          <a:stretch>
            <a:fillRect/>
          </a:stretch>
        </p:blipFill>
        <p:spPr>
          <a:xfrm>
            <a:off x="10953914" y="3876873"/>
            <a:ext cx="1122083" cy="1122083"/>
          </a:xfrm>
          <a:prstGeom prst="rect">
            <a:avLst/>
          </a:prstGeom>
        </p:spPr>
      </p:pic>
      <p:pic>
        <p:nvPicPr>
          <p:cNvPr id="16" name="Picture 15">
            <a:extLst>
              <a:ext uri="{FF2B5EF4-FFF2-40B4-BE49-F238E27FC236}">
                <a16:creationId xmlns:a16="http://schemas.microsoft.com/office/drawing/2014/main" id="{2D18D175-4E0C-D574-BCD4-C8E83204234D}"/>
              </a:ext>
            </a:extLst>
          </p:cNvPr>
          <p:cNvPicPr>
            <a:picLocks noChangeAspect="1"/>
          </p:cNvPicPr>
          <p:nvPr/>
        </p:nvPicPr>
        <p:blipFill>
          <a:blip r:embed="rId9"/>
          <a:stretch>
            <a:fillRect/>
          </a:stretch>
        </p:blipFill>
        <p:spPr>
          <a:xfrm>
            <a:off x="11092675" y="7992229"/>
            <a:ext cx="931333" cy="931333"/>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4" name="office"/>
          <p:cNvSpPr txBox="1"/>
          <p:nvPr/>
        </p:nvSpPr>
        <p:spPr>
          <a:xfrm>
            <a:off x="3274080" y="3993661"/>
            <a:ext cx="104996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flat</a:t>
            </a:r>
            <a:endParaRPr dirty="0">
              <a:latin typeface="Gill Sans MT" panose="020B0502020104020203" pitchFamily="34" charset="77"/>
            </a:endParaRPr>
          </a:p>
        </p:txBody>
      </p:sp>
      <p:sp>
        <p:nvSpPr>
          <p:cNvPr id="135" name="spare"/>
          <p:cNvSpPr txBox="1"/>
          <p:nvPr/>
        </p:nvSpPr>
        <p:spPr>
          <a:xfrm>
            <a:off x="2988711" y="4824209"/>
            <a:ext cx="177933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injury</a:t>
            </a:r>
            <a:endParaRPr b="1" dirty="0">
              <a:latin typeface="Gill Sans MT" panose="020B0502020104020203" pitchFamily="34" charset="77"/>
              <a:sym typeface="American Typewriter"/>
            </a:endParaRPr>
          </a:p>
        </p:txBody>
      </p:sp>
      <p:sp>
        <p:nvSpPr>
          <p:cNvPr id="136" name="chipped"/>
          <p:cNvSpPr txBox="1"/>
          <p:nvPr/>
        </p:nvSpPr>
        <p:spPr>
          <a:xfrm>
            <a:off x="3250035" y="5769060"/>
            <a:ext cx="109805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out</a:t>
            </a:r>
            <a:endParaRPr dirty="0">
              <a:latin typeface="Gill Sans MT" panose="020B0502020104020203" pitchFamily="34" charset="77"/>
            </a:endParaRPr>
          </a:p>
        </p:txBody>
      </p:sp>
      <p:sp>
        <p:nvSpPr>
          <p:cNvPr id="137" name="lift"/>
          <p:cNvSpPr txBox="1"/>
          <p:nvPr/>
        </p:nvSpPr>
        <p:spPr>
          <a:xfrm>
            <a:off x="3213969" y="6639612"/>
            <a:ext cx="117019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add</a:t>
            </a:r>
            <a:endParaRPr dirty="0">
              <a:latin typeface="Gill Sans MT" panose="020B0502020104020203" pitchFamily="34" charset="77"/>
            </a:endParaRPr>
          </a:p>
        </p:txBody>
      </p:sp>
      <p:sp>
        <p:nvSpPr>
          <p:cNvPr id="138" name="mutter"/>
          <p:cNvSpPr txBox="1"/>
          <p:nvPr/>
        </p:nvSpPr>
        <p:spPr>
          <a:xfrm>
            <a:off x="8363382" y="3961911"/>
            <a:ext cx="170559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ghost</a:t>
            </a:r>
            <a:endParaRPr b="1" dirty="0">
              <a:latin typeface="Gill Sans MT" panose="020B0502020104020203" pitchFamily="34" charset="77"/>
              <a:sym typeface="American Typewriter"/>
            </a:endParaRPr>
          </a:p>
        </p:txBody>
      </p:sp>
      <p:sp>
        <p:nvSpPr>
          <p:cNvPr id="139" name="unveil"/>
          <p:cNvSpPr txBox="1"/>
          <p:nvPr/>
        </p:nvSpPr>
        <p:spPr>
          <a:xfrm>
            <a:off x="8361428" y="5755144"/>
            <a:ext cx="168475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steep</a:t>
            </a:r>
            <a:endParaRPr dirty="0">
              <a:latin typeface="Gill Sans MT" panose="020B0502020104020203" pitchFamily="34" charset="77"/>
              <a:sym typeface="American Typewriter"/>
            </a:endParaRPr>
          </a:p>
        </p:txBody>
      </p:sp>
      <p:sp>
        <p:nvSpPr>
          <p:cNvPr id="140" name="tolerate"/>
          <p:cNvSpPr txBox="1"/>
          <p:nvPr/>
        </p:nvSpPr>
        <p:spPr>
          <a:xfrm>
            <a:off x="8212694" y="3065958"/>
            <a:ext cx="200696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survey</a:t>
            </a:r>
            <a:endParaRPr dirty="0">
              <a:latin typeface="Gill Sans MT" panose="020B0502020104020203" pitchFamily="34" charset="77"/>
            </a:endParaRPr>
          </a:p>
        </p:txBody>
      </p:sp>
      <p:sp>
        <p:nvSpPr>
          <p:cNvPr id="141" name="fixation"/>
          <p:cNvSpPr txBox="1"/>
          <p:nvPr/>
        </p:nvSpPr>
        <p:spPr>
          <a:xfrm>
            <a:off x="8585399" y="4824210"/>
            <a:ext cx="126156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fury</a:t>
            </a:r>
            <a:endParaRPr dirty="0">
              <a:latin typeface="Gill Sans MT" panose="020B0502020104020203" pitchFamily="34" charset="77"/>
            </a:endParaRPr>
          </a:p>
        </p:txBody>
      </p:sp>
      <p:sp>
        <p:nvSpPr>
          <p:cNvPr id="142" name="rustle"/>
          <p:cNvSpPr txBox="1"/>
          <p:nvPr/>
        </p:nvSpPr>
        <p:spPr>
          <a:xfrm>
            <a:off x="8031567" y="6620562"/>
            <a:ext cx="236923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nurture</a:t>
            </a:r>
            <a:endParaRPr b="1" dirty="0">
              <a:latin typeface="Gill Sans MT" panose="020B0502020104020203" pitchFamily="34" charset="77"/>
              <a:sym typeface="American Typewriter"/>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 name="office">
            <a:extLst>
              <a:ext uri="{FF2B5EF4-FFF2-40B4-BE49-F238E27FC236}">
                <a16:creationId xmlns:a16="http://schemas.microsoft.com/office/drawing/2014/main" id="{60D79719-F7AD-E349-8411-400B6789BA1E}"/>
              </a:ext>
            </a:extLst>
          </p:cNvPr>
          <p:cNvSpPr txBox="1"/>
          <p:nvPr/>
        </p:nvSpPr>
        <p:spPr>
          <a:xfrm>
            <a:off x="3163650" y="3080135"/>
            <a:ext cx="127919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stay</a:t>
            </a:r>
            <a:endParaRPr dirty="0">
              <a:latin typeface="Gill Sans MT" panose="020B0502020104020203" pitchFamily="34" charset="77"/>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339682" y="80020"/>
            <a:ext cx="495328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stay</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975184" y="5402389"/>
            <a:ext cx="10244333"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flat</a:t>
            </a:r>
            <a:endParaRPr sz="28700" dirty="0">
              <a:latin typeface="Gill Sans MT" panose="020B0502020104020203" pitchFamily="34" charset="77"/>
            </a:endParaRPr>
          </a:p>
        </p:txBody>
      </p:sp>
      <p:pic>
        <p:nvPicPr>
          <p:cNvPr id="5" name="Picture 4">
            <a:extLst>
              <a:ext uri="{FF2B5EF4-FFF2-40B4-BE49-F238E27FC236}">
                <a16:creationId xmlns:a16="http://schemas.microsoft.com/office/drawing/2014/main" id="{2A1E9D14-BD98-5827-51E6-474B4146B4C9}"/>
              </a:ext>
            </a:extLst>
          </p:cNvPr>
          <p:cNvPicPr>
            <a:picLocks noChangeAspect="1"/>
          </p:cNvPicPr>
          <p:nvPr/>
        </p:nvPicPr>
        <p:blipFill>
          <a:blip r:embed="rId4"/>
          <a:stretch>
            <a:fillRect/>
          </a:stretch>
        </p:blipFill>
        <p:spPr>
          <a:xfrm>
            <a:off x="8144125" y="602862"/>
            <a:ext cx="3251200" cy="3251200"/>
          </a:xfrm>
          <a:prstGeom prst="rect">
            <a:avLst/>
          </a:prstGeom>
        </p:spPr>
      </p:pic>
      <p:pic>
        <p:nvPicPr>
          <p:cNvPr id="6" name="Picture 5">
            <a:extLst>
              <a:ext uri="{FF2B5EF4-FFF2-40B4-BE49-F238E27FC236}">
                <a16:creationId xmlns:a16="http://schemas.microsoft.com/office/drawing/2014/main" id="{30301CC6-80C5-D99D-6B74-E0D22243D18D}"/>
              </a:ext>
            </a:extLst>
          </p:cNvPr>
          <p:cNvPicPr>
            <a:picLocks noChangeAspect="1"/>
          </p:cNvPicPr>
          <p:nvPr/>
        </p:nvPicPr>
        <p:blipFill>
          <a:blip r:embed="rId5"/>
          <a:stretch>
            <a:fillRect/>
          </a:stretch>
        </p:blipFill>
        <p:spPr>
          <a:xfrm>
            <a:off x="2349584" y="5667050"/>
            <a:ext cx="3251200" cy="3251200"/>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08911" y="5189040"/>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576884" y="200571"/>
            <a:ext cx="7066038"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injury</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536036" y="4471520"/>
            <a:ext cx="10419220" cy="45191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8700" dirty="0">
                <a:latin typeface="Gill Sans MT" panose="020B0502020104020203" pitchFamily="34" charset="77"/>
              </a:rPr>
              <a:t>out</a:t>
            </a:r>
            <a:endParaRPr sz="19900" dirty="0">
              <a:latin typeface="Gill Sans MT" panose="020B0502020104020203" pitchFamily="34" charset="77"/>
            </a:endParaRPr>
          </a:p>
        </p:txBody>
      </p:sp>
      <p:pic>
        <p:nvPicPr>
          <p:cNvPr id="5" name="Picture 4">
            <a:extLst>
              <a:ext uri="{FF2B5EF4-FFF2-40B4-BE49-F238E27FC236}">
                <a16:creationId xmlns:a16="http://schemas.microsoft.com/office/drawing/2014/main" id="{B05AE547-CC69-DF24-756D-9D2404BA1653}"/>
              </a:ext>
            </a:extLst>
          </p:cNvPr>
          <p:cNvPicPr>
            <a:picLocks noChangeAspect="1"/>
          </p:cNvPicPr>
          <p:nvPr/>
        </p:nvPicPr>
        <p:blipFill>
          <a:blip r:embed="rId4"/>
          <a:stretch>
            <a:fillRect/>
          </a:stretch>
        </p:blipFill>
        <p:spPr>
          <a:xfrm>
            <a:off x="8745646" y="501281"/>
            <a:ext cx="3251200" cy="3251200"/>
          </a:xfrm>
          <a:prstGeom prst="rect">
            <a:avLst/>
          </a:prstGeom>
        </p:spPr>
      </p:pic>
      <p:pic>
        <p:nvPicPr>
          <p:cNvPr id="6" name="Picture 5">
            <a:extLst>
              <a:ext uri="{FF2B5EF4-FFF2-40B4-BE49-F238E27FC236}">
                <a16:creationId xmlns:a16="http://schemas.microsoft.com/office/drawing/2014/main" id="{174E0538-F610-4BFE-9E89-B622ED32A614}"/>
              </a:ext>
            </a:extLst>
          </p:cNvPr>
          <p:cNvPicPr>
            <a:picLocks noChangeAspect="1"/>
          </p:cNvPicPr>
          <p:nvPr/>
        </p:nvPicPr>
        <p:blipFill>
          <a:blip r:embed="rId5"/>
          <a:stretch>
            <a:fillRect/>
          </a:stretch>
        </p:blipFill>
        <p:spPr>
          <a:xfrm>
            <a:off x="1768419" y="5450949"/>
            <a:ext cx="3251200" cy="3251200"/>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44437" y="-603206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819900" y="84337"/>
            <a:ext cx="4536498"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add</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749805" y="5027976"/>
            <a:ext cx="1234608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survey</a:t>
            </a:r>
            <a:endParaRPr sz="23900" dirty="0">
              <a:latin typeface="Gill Sans MT" panose="020B0502020104020203" pitchFamily="34" charset="77"/>
            </a:endParaRPr>
          </a:p>
        </p:txBody>
      </p:sp>
      <p:pic>
        <p:nvPicPr>
          <p:cNvPr id="4" name="Picture 3">
            <a:extLst>
              <a:ext uri="{FF2B5EF4-FFF2-40B4-BE49-F238E27FC236}">
                <a16:creationId xmlns:a16="http://schemas.microsoft.com/office/drawing/2014/main" id="{143854BA-8D2E-AC01-2C9F-69D3339720C7}"/>
              </a:ext>
            </a:extLst>
          </p:cNvPr>
          <p:cNvPicPr>
            <a:picLocks noChangeAspect="1"/>
          </p:cNvPicPr>
          <p:nvPr/>
        </p:nvPicPr>
        <p:blipFill>
          <a:blip r:embed="rId4"/>
          <a:stretch>
            <a:fillRect/>
          </a:stretch>
        </p:blipFill>
        <p:spPr>
          <a:xfrm>
            <a:off x="7867387" y="613659"/>
            <a:ext cx="3251200" cy="3251200"/>
          </a:xfrm>
          <a:prstGeom prst="rect">
            <a:avLst/>
          </a:prstGeom>
        </p:spPr>
      </p:pic>
      <p:pic>
        <p:nvPicPr>
          <p:cNvPr id="5" name="Picture 4">
            <a:extLst>
              <a:ext uri="{FF2B5EF4-FFF2-40B4-BE49-F238E27FC236}">
                <a16:creationId xmlns:a16="http://schemas.microsoft.com/office/drawing/2014/main" id="{3DBFD844-B8F4-8863-526A-E93D49612991}"/>
              </a:ext>
            </a:extLst>
          </p:cNvPr>
          <p:cNvPicPr>
            <a:picLocks noChangeAspect="1"/>
          </p:cNvPicPr>
          <p:nvPr/>
        </p:nvPicPr>
        <p:blipFill>
          <a:blip r:embed="rId5"/>
          <a:stretch>
            <a:fillRect/>
          </a:stretch>
        </p:blipFill>
        <p:spPr>
          <a:xfrm>
            <a:off x="682017" y="5766668"/>
            <a:ext cx="3251200" cy="3251200"/>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812503" y="42942"/>
            <a:ext cx="6835206"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ghost</a:t>
            </a:r>
            <a:endParaRPr sz="72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4004625" y="5269679"/>
            <a:ext cx="9855034"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fury</a:t>
            </a:r>
            <a:endParaRPr sz="16600" dirty="0">
              <a:latin typeface="Gill Sans MT" panose="020B0502020104020203" pitchFamily="34" charset="77"/>
            </a:endParaRPr>
          </a:p>
        </p:txBody>
      </p:sp>
      <p:pic>
        <p:nvPicPr>
          <p:cNvPr id="6" name="Picture 5">
            <a:extLst>
              <a:ext uri="{FF2B5EF4-FFF2-40B4-BE49-F238E27FC236}">
                <a16:creationId xmlns:a16="http://schemas.microsoft.com/office/drawing/2014/main" id="{08208F20-9653-ED52-9036-62838B642368}"/>
              </a:ext>
            </a:extLst>
          </p:cNvPr>
          <p:cNvPicPr>
            <a:picLocks noChangeAspect="1"/>
          </p:cNvPicPr>
          <p:nvPr/>
        </p:nvPicPr>
        <p:blipFill>
          <a:blip r:embed="rId4"/>
          <a:stretch>
            <a:fillRect/>
          </a:stretch>
        </p:blipFill>
        <p:spPr>
          <a:xfrm>
            <a:off x="1899112" y="5724319"/>
            <a:ext cx="3251200" cy="3251200"/>
          </a:xfrm>
          <a:prstGeom prst="rect">
            <a:avLst/>
          </a:prstGeom>
        </p:spPr>
      </p:pic>
      <p:pic>
        <p:nvPicPr>
          <p:cNvPr id="7" name="Picture 6">
            <a:extLst>
              <a:ext uri="{FF2B5EF4-FFF2-40B4-BE49-F238E27FC236}">
                <a16:creationId xmlns:a16="http://schemas.microsoft.com/office/drawing/2014/main" id="{AB16CB64-00D6-0671-3766-528531A810E4}"/>
              </a:ext>
            </a:extLst>
          </p:cNvPr>
          <p:cNvPicPr>
            <a:picLocks noChangeAspect="1"/>
          </p:cNvPicPr>
          <p:nvPr/>
        </p:nvPicPr>
        <p:blipFill>
          <a:blip r:embed="rId5"/>
          <a:stretch>
            <a:fillRect/>
          </a:stretch>
        </p:blipFill>
        <p:spPr>
          <a:xfrm>
            <a:off x="8849826" y="591907"/>
            <a:ext cx="3251200" cy="3251200"/>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276946" y="72112"/>
            <a:ext cx="11999897"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steep</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386849" y="5479004"/>
            <a:ext cx="10288591"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nurture</a:t>
            </a:r>
            <a:endParaRPr sz="9600" dirty="0">
              <a:latin typeface="Gill Sans MT" panose="020B0502020104020203" pitchFamily="34" charset="77"/>
            </a:endParaRPr>
          </a:p>
        </p:txBody>
      </p:sp>
      <p:pic>
        <p:nvPicPr>
          <p:cNvPr id="2" name="Picture 1">
            <a:extLst>
              <a:ext uri="{FF2B5EF4-FFF2-40B4-BE49-F238E27FC236}">
                <a16:creationId xmlns:a16="http://schemas.microsoft.com/office/drawing/2014/main" id="{4F361920-A585-F317-F966-FD60BE895BD8}"/>
              </a:ext>
            </a:extLst>
          </p:cNvPr>
          <p:cNvPicPr>
            <a:picLocks noChangeAspect="1"/>
          </p:cNvPicPr>
          <p:nvPr/>
        </p:nvPicPr>
        <p:blipFill>
          <a:blip r:embed="rId4"/>
          <a:stretch>
            <a:fillRect/>
          </a:stretch>
        </p:blipFill>
        <p:spPr>
          <a:xfrm>
            <a:off x="8599754" y="576205"/>
            <a:ext cx="3251200" cy="3251200"/>
          </a:xfrm>
          <a:prstGeom prst="rect">
            <a:avLst/>
          </a:prstGeom>
        </p:spPr>
      </p:pic>
      <p:pic>
        <p:nvPicPr>
          <p:cNvPr id="5" name="Picture 4">
            <a:extLst>
              <a:ext uri="{FF2B5EF4-FFF2-40B4-BE49-F238E27FC236}">
                <a16:creationId xmlns:a16="http://schemas.microsoft.com/office/drawing/2014/main" id="{2CA3D32C-1ADA-A4F3-39F5-AFD856D6C6AA}"/>
              </a:ext>
            </a:extLst>
          </p:cNvPr>
          <p:cNvPicPr>
            <a:picLocks noChangeAspect="1"/>
          </p:cNvPicPr>
          <p:nvPr/>
        </p:nvPicPr>
        <p:blipFill>
          <a:blip r:embed="rId5"/>
          <a:stretch>
            <a:fillRect/>
          </a:stretch>
        </p:blipFill>
        <p:spPr>
          <a:xfrm>
            <a:off x="401291" y="5663596"/>
            <a:ext cx="3251200" cy="3251200"/>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4" y="1481621"/>
            <a:ext cx="10875989" cy="22262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Font Variation</a:t>
            </a:r>
            <a:endParaRPr sz="239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4" y="3607454"/>
            <a:ext cx="10875989"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display slips contain the same words, but have a more regular font, which have a more regular formation of ‘a’ and ‘g’. Futura is the name of the font.</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132072441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943357"/>
            <a:ext cx="8385165" cy="471924"/>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FFFFFF"/>
                </a:solidFill>
                <a:effectLst/>
                <a:uFillTx/>
                <a:latin typeface="+mn-lt"/>
                <a:ea typeface="+mn-ea"/>
                <a:cs typeface="+mn-cs"/>
                <a:sym typeface="Helvetica Light"/>
              </a:rPr>
              <a:t>night</a:t>
            </a: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819900" y="0"/>
            <a:ext cx="5687455"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ea typeface="Ayuthaya" pitchFamily="2" charset="-34"/>
                <a:cs typeface="Futura Medium" panose="020B0602020204020303" pitchFamily="34" charset="-79"/>
              </a:rPr>
              <a:t>stay</a:t>
            </a:r>
            <a:endParaRPr sz="13800" dirty="0">
              <a:latin typeface="Futura Medium" panose="020B0602020204020303" pitchFamily="34" charset="-79"/>
              <a:ea typeface="Ayuthaya" pitchFamily="2" charset="-34"/>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907450" y="5613114"/>
            <a:ext cx="10244333"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flat</a:t>
            </a:r>
            <a:endParaRPr sz="28700" dirty="0">
              <a:latin typeface="Futura Medium" panose="020B0602020204020303" pitchFamily="34" charset="-79"/>
              <a:cs typeface="Futura Medium" panose="020B0602020204020303" pitchFamily="34" charset="-79"/>
            </a:endParaRPr>
          </a:p>
        </p:txBody>
      </p:sp>
      <p:pic>
        <p:nvPicPr>
          <p:cNvPr id="5" name="Picture 4">
            <a:extLst>
              <a:ext uri="{FF2B5EF4-FFF2-40B4-BE49-F238E27FC236}">
                <a16:creationId xmlns:a16="http://schemas.microsoft.com/office/drawing/2014/main" id="{F571F8EE-EE47-6F07-173C-ED0A3B0B38ED}"/>
              </a:ext>
            </a:extLst>
          </p:cNvPr>
          <p:cNvPicPr>
            <a:picLocks noChangeAspect="1"/>
          </p:cNvPicPr>
          <p:nvPr/>
        </p:nvPicPr>
        <p:blipFill>
          <a:blip r:embed="rId4"/>
          <a:stretch>
            <a:fillRect/>
          </a:stretch>
        </p:blipFill>
        <p:spPr>
          <a:xfrm>
            <a:off x="8326328" y="587965"/>
            <a:ext cx="3251200" cy="3251200"/>
          </a:xfrm>
          <a:prstGeom prst="rect">
            <a:avLst/>
          </a:prstGeom>
        </p:spPr>
      </p:pic>
      <p:pic>
        <p:nvPicPr>
          <p:cNvPr id="6" name="Picture 5">
            <a:extLst>
              <a:ext uri="{FF2B5EF4-FFF2-40B4-BE49-F238E27FC236}">
                <a16:creationId xmlns:a16="http://schemas.microsoft.com/office/drawing/2014/main" id="{72833238-8FBD-8978-0B0D-AC40F6FA6D1A}"/>
              </a:ext>
            </a:extLst>
          </p:cNvPr>
          <p:cNvPicPr>
            <a:picLocks noChangeAspect="1"/>
          </p:cNvPicPr>
          <p:nvPr/>
        </p:nvPicPr>
        <p:blipFill>
          <a:blip r:embed="rId5"/>
          <a:stretch>
            <a:fillRect/>
          </a:stretch>
        </p:blipFill>
        <p:spPr>
          <a:xfrm>
            <a:off x="2163317" y="5816572"/>
            <a:ext cx="3251200" cy="3251200"/>
          </a:xfrm>
          <a:prstGeom prst="rect">
            <a:avLst/>
          </a:prstGeom>
        </p:spPr>
      </p:pic>
    </p:spTree>
    <p:extLst>
      <p:ext uri="{BB962C8B-B14F-4D97-AF65-F5344CB8AC3E}">
        <p14:creationId xmlns:p14="http://schemas.microsoft.com/office/powerpoint/2010/main" val="352936899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08911" y="5189040"/>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580306" y="40888"/>
            <a:ext cx="7790595"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injury</a:t>
            </a:r>
            <a:endParaRPr sz="287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887741" y="5126142"/>
            <a:ext cx="1041922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out</a:t>
            </a:r>
            <a:endParaRPr sz="19900" dirty="0">
              <a:latin typeface="Futura Medium" panose="020B0602020204020303" pitchFamily="34" charset="-79"/>
              <a:cs typeface="Futura Medium" panose="020B0602020204020303" pitchFamily="34" charset="-79"/>
            </a:endParaRPr>
          </a:p>
        </p:txBody>
      </p:sp>
      <p:pic>
        <p:nvPicPr>
          <p:cNvPr id="5" name="Picture 4">
            <a:extLst>
              <a:ext uri="{FF2B5EF4-FFF2-40B4-BE49-F238E27FC236}">
                <a16:creationId xmlns:a16="http://schemas.microsoft.com/office/drawing/2014/main" id="{8EC4D67F-32C1-FF9F-26A4-79FFE05D42DF}"/>
              </a:ext>
            </a:extLst>
          </p:cNvPr>
          <p:cNvPicPr>
            <a:picLocks noChangeAspect="1"/>
          </p:cNvPicPr>
          <p:nvPr/>
        </p:nvPicPr>
        <p:blipFill>
          <a:blip r:embed="rId4"/>
          <a:stretch>
            <a:fillRect/>
          </a:stretch>
        </p:blipFill>
        <p:spPr>
          <a:xfrm>
            <a:off x="9097351" y="551374"/>
            <a:ext cx="3251200" cy="3251200"/>
          </a:xfrm>
          <a:prstGeom prst="rect">
            <a:avLst/>
          </a:prstGeom>
        </p:spPr>
      </p:pic>
      <p:pic>
        <p:nvPicPr>
          <p:cNvPr id="6" name="Picture 5">
            <a:extLst>
              <a:ext uri="{FF2B5EF4-FFF2-40B4-BE49-F238E27FC236}">
                <a16:creationId xmlns:a16="http://schemas.microsoft.com/office/drawing/2014/main" id="{F42A5628-934C-25EF-6485-1D73CFC174D2}"/>
              </a:ext>
            </a:extLst>
          </p:cNvPr>
          <p:cNvPicPr>
            <a:picLocks noChangeAspect="1"/>
          </p:cNvPicPr>
          <p:nvPr/>
        </p:nvPicPr>
        <p:blipFill>
          <a:blip r:embed="rId5"/>
          <a:stretch>
            <a:fillRect/>
          </a:stretch>
        </p:blipFill>
        <p:spPr>
          <a:xfrm>
            <a:off x="2156907" y="5486353"/>
            <a:ext cx="3251200" cy="3251200"/>
          </a:xfrm>
          <a:prstGeom prst="rect">
            <a:avLst/>
          </a:prstGeom>
        </p:spPr>
      </p:pic>
    </p:spTree>
    <p:extLst>
      <p:ext uri="{BB962C8B-B14F-4D97-AF65-F5344CB8AC3E}">
        <p14:creationId xmlns:p14="http://schemas.microsoft.com/office/powerpoint/2010/main" val="417310495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44437" y="-603206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685468" y="565080"/>
            <a:ext cx="4695195"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Futura Medium" panose="020B0602020204020303" pitchFamily="34" charset="-79"/>
                <a:cs typeface="Futura Medium" panose="020B0602020204020303" pitchFamily="34" charset="-79"/>
              </a:rPr>
              <a:t>add</a:t>
            </a:r>
            <a:endParaRPr sz="287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747173" y="5518725"/>
            <a:ext cx="12346080"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Futura Medium" panose="020B0602020204020303" pitchFamily="34" charset="-79"/>
                <a:cs typeface="Futura Medium" panose="020B0602020204020303" pitchFamily="34" charset="-79"/>
              </a:rPr>
              <a:t>survey</a:t>
            </a:r>
            <a:endParaRPr sz="23900" dirty="0">
              <a:latin typeface="Futura Medium" panose="020B0602020204020303" pitchFamily="34" charset="-79"/>
              <a:cs typeface="Futura Medium" panose="020B0602020204020303" pitchFamily="34" charset="-79"/>
            </a:endParaRPr>
          </a:p>
        </p:txBody>
      </p:sp>
      <p:pic>
        <p:nvPicPr>
          <p:cNvPr id="5" name="Picture 4">
            <a:extLst>
              <a:ext uri="{FF2B5EF4-FFF2-40B4-BE49-F238E27FC236}">
                <a16:creationId xmlns:a16="http://schemas.microsoft.com/office/drawing/2014/main" id="{23F7CF45-1B9E-53C3-2111-48FAB367B2E7}"/>
              </a:ext>
            </a:extLst>
          </p:cNvPr>
          <p:cNvPicPr>
            <a:picLocks noChangeAspect="1"/>
          </p:cNvPicPr>
          <p:nvPr/>
        </p:nvPicPr>
        <p:blipFill>
          <a:blip r:embed="rId4"/>
          <a:stretch>
            <a:fillRect/>
          </a:stretch>
        </p:blipFill>
        <p:spPr>
          <a:xfrm>
            <a:off x="7839858" y="521964"/>
            <a:ext cx="3251200" cy="3251200"/>
          </a:xfrm>
          <a:prstGeom prst="rect">
            <a:avLst/>
          </a:prstGeom>
        </p:spPr>
      </p:pic>
      <p:pic>
        <p:nvPicPr>
          <p:cNvPr id="6" name="Picture 5">
            <a:extLst>
              <a:ext uri="{FF2B5EF4-FFF2-40B4-BE49-F238E27FC236}">
                <a16:creationId xmlns:a16="http://schemas.microsoft.com/office/drawing/2014/main" id="{1076F118-536E-5EDF-A898-57D48275214A}"/>
              </a:ext>
            </a:extLst>
          </p:cNvPr>
          <p:cNvPicPr>
            <a:picLocks noChangeAspect="1"/>
          </p:cNvPicPr>
          <p:nvPr/>
        </p:nvPicPr>
        <p:blipFill>
          <a:blip r:embed="rId5"/>
          <a:stretch>
            <a:fillRect/>
          </a:stretch>
        </p:blipFill>
        <p:spPr>
          <a:xfrm>
            <a:off x="812801" y="5676900"/>
            <a:ext cx="3251200" cy="3251200"/>
          </a:xfrm>
          <a:prstGeom prst="rect">
            <a:avLst/>
          </a:prstGeom>
        </p:spPr>
      </p:pic>
    </p:spTree>
    <p:extLst>
      <p:ext uri="{BB962C8B-B14F-4D97-AF65-F5344CB8AC3E}">
        <p14:creationId xmlns:p14="http://schemas.microsoft.com/office/powerpoint/2010/main" val="28077571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921136" y="2274766"/>
            <a:ext cx="127919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stay	</a:t>
            </a:r>
            <a:endParaRPr b="1" dirty="0">
              <a:latin typeface="Gill Sans MT" panose="020B0502020104020203" pitchFamily="34" charset="77"/>
              <a:sym typeface="American Typewriter"/>
            </a:endParaRPr>
          </a:p>
        </p:txBody>
      </p:sp>
      <p:sp>
        <p:nvSpPr>
          <p:cNvPr id="134" name="office"/>
          <p:cNvSpPr txBox="1"/>
          <p:nvPr/>
        </p:nvSpPr>
        <p:spPr>
          <a:xfrm>
            <a:off x="6035786" y="3183419"/>
            <a:ext cx="104996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flat</a:t>
            </a:r>
            <a:endParaRPr dirty="0">
              <a:latin typeface="Gill Sans MT" panose="020B0502020104020203" pitchFamily="34" charset="77"/>
            </a:endParaRPr>
          </a:p>
        </p:txBody>
      </p:sp>
      <p:sp>
        <p:nvSpPr>
          <p:cNvPr id="135" name="spare"/>
          <p:cNvSpPr txBox="1"/>
          <p:nvPr/>
        </p:nvSpPr>
        <p:spPr>
          <a:xfrm>
            <a:off x="5671091" y="4033018"/>
            <a:ext cx="177933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injury</a:t>
            </a:r>
            <a:endParaRPr b="1" dirty="0">
              <a:latin typeface="Gill Sans MT" panose="020B0502020104020203" pitchFamily="34" charset="77"/>
              <a:sym typeface="American Typewriter"/>
            </a:endParaRPr>
          </a:p>
        </p:txBody>
      </p:sp>
      <p:sp>
        <p:nvSpPr>
          <p:cNvPr id="136" name="chipped"/>
          <p:cNvSpPr txBox="1"/>
          <p:nvPr/>
        </p:nvSpPr>
        <p:spPr>
          <a:xfrm>
            <a:off x="6011741" y="4958818"/>
            <a:ext cx="109805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out</a:t>
            </a:r>
            <a:endParaRPr dirty="0">
              <a:latin typeface="Gill Sans MT" panose="020B0502020104020203" pitchFamily="34" charset="77"/>
            </a:endParaRPr>
          </a:p>
        </p:txBody>
      </p:sp>
      <p:sp>
        <p:nvSpPr>
          <p:cNvPr id="137" name="lift"/>
          <p:cNvSpPr txBox="1"/>
          <p:nvPr/>
        </p:nvSpPr>
        <p:spPr>
          <a:xfrm>
            <a:off x="5975671" y="5829370"/>
            <a:ext cx="117019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add</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445477" y="531204"/>
            <a:ext cx="10143937"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Futura Medium" panose="020B0602020204020303" pitchFamily="34" charset="-79"/>
                <a:cs typeface="Futura Medium" panose="020B0602020204020303" pitchFamily="34" charset="-79"/>
              </a:rPr>
              <a:t>ghost</a:t>
            </a:r>
            <a:endParaRPr sz="66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4189625" y="5643529"/>
            <a:ext cx="9855034"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Futura Medium" panose="020B0602020204020303" pitchFamily="34" charset="-79"/>
                <a:cs typeface="Futura Medium" panose="020B0602020204020303" pitchFamily="34" charset="-79"/>
              </a:rPr>
              <a:t>fury</a:t>
            </a:r>
            <a:endParaRPr sz="19900" dirty="0">
              <a:latin typeface="Futura Medium" panose="020B0602020204020303" pitchFamily="34" charset="-79"/>
              <a:cs typeface="Futura Medium" panose="020B0602020204020303" pitchFamily="34" charset="-79"/>
            </a:endParaRPr>
          </a:p>
        </p:txBody>
      </p:sp>
      <p:pic>
        <p:nvPicPr>
          <p:cNvPr id="6" name="Picture 5">
            <a:extLst>
              <a:ext uri="{FF2B5EF4-FFF2-40B4-BE49-F238E27FC236}">
                <a16:creationId xmlns:a16="http://schemas.microsoft.com/office/drawing/2014/main" id="{824580B0-E192-D9E1-015C-E9A2A6120092}"/>
              </a:ext>
            </a:extLst>
          </p:cNvPr>
          <p:cNvPicPr>
            <a:picLocks noChangeAspect="1"/>
          </p:cNvPicPr>
          <p:nvPr/>
        </p:nvPicPr>
        <p:blipFill>
          <a:blip r:embed="rId4"/>
          <a:stretch>
            <a:fillRect/>
          </a:stretch>
        </p:blipFill>
        <p:spPr>
          <a:xfrm>
            <a:off x="2051356" y="5712464"/>
            <a:ext cx="3251200" cy="3251200"/>
          </a:xfrm>
          <a:prstGeom prst="rect">
            <a:avLst/>
          </a:prstGeom>
        </p:spPr>
      </p:pic>
      <p:pic>
        <p:nvPicPr>
          <p:cNvPr id="7" name="Picture 6">
            <a:extLst>
              <a:ext uri="{FF2B5EF4-FFF2-40B4-BE49-F238E27FC236}">
                <a16:creationId xmlns:a16="http://schemas.microsoft.com/office/drawing/2014/main" id="{A3519EE2-A84F-EE05-BBBA-896EA4BF1096}"/>
              </a:ext>
            </a:extLst>
          </p:cNvPr>
          <p:cNvPicPr>
            <a:picLocks noChangeAspect="1"/>
          </p:cNvPicPr>
          <p:nvPr/>
        </p:nvPicPr>
        <p:blipFill>
          <a:blip r:embed="rId5"/>
          <a:stretch>
            <a:fillRect/>
          </a:stretch>
        </p:blipFill>
        <p:spPr>
          <a:xfrm>
            <a:off x="8389398" y="602862"/>
            <a:ext cx="3251200" cy="3251200"/>
          </a:xfrm>
          <a:prstGeom prst="rect">
            <a:avLst/>
          </a:prstGeom>
        </p:spPr>
      </p:pic>
    </p:spTree>
    <p:extLst>
      <p:ext uri="{BB962C8B-B14F-4D97-AF65-F5344CB8AC3E}">
        <p14:creationId xmlns:p14="http://schemas.microsoft.com/office/powerpoint/2010/main" val="377708898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474276" y="442497"/>
            <a:ext cx="11999897"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Futura Medium" panose="020B0602020204020303" pitchFamily="34" charset="-79"/>
                <a:cs typeface="Futura Medium" panose="020B0602020204020303" pitchFamily="34" charset="-79"/>
              </a:rPr>
              <a:t>steep</a:t>
            </a:r>
            <a:endParaRPr sz="287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448023" y="5600456"/>
            <a:ext cx="10288591"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Futura Medium" panose="020B0602020204020303" pitchFamily="34" charset="-79"/>
                <a:cs typeface="Futura Medium" panose="020B0602020204020303" pitchFamily="34" charset="-79"/>
              </a:rPr>
              <a:t>nurture</a:t>
            </a:r>
            <a:endParaRPr sz="11500" dirty="0">
              <a:latin typeface="Futura Medium" panose="020B0602020204020303" pitchFamily="34" charset="-79"/>
              <a:cs typeface="Futura Medium" panose="020B0602020204020303" pitchFamily="34" charset="-79"/>
            </a:endParaRPr>
          </a:p>
        </p:txBody>
      </p:sp>
      <p:pic>
        <p:nvPicPr>
          <p:cNvPr id="2" name="Picture 1">
            <a:extLst>
              <a:ext uri="{FF2B5EF4-FFF2-40B4-BE49-F238E27FC236}">
                <a16:creationId xmlns:a16="http://schemas.microsoft.com/office/drawing/2014/main" id="{C484E6FA-4916-00FF-AF2E-C66133FD24B9}"/>
              </a:ext>
            </a:extLst>
          </p:cNvPr>
          <p:cNvPicPr>
            <a:picLocks noChangeAspect="1"/>
          </p:cNvPicPr>
          <p:nvPr/>
        </p:nvPicPr>
        <p:blipFill>
          <a:blip r:embed="rId4"/>
          <a:stretch>
            <a:fillRect/>
          </a:stretch>
        </p:blipFill>
        <p:spPr>
          <a:xfrm>
            <a:off x="8166015" y="602862"/>
            <a:ext cx="3251200" cy="3251200"/>
          </a:xfrm>
          <a:prstGeom prst="rect">
            <a:avLst/>
          </a:prstGeom>
        </p:spPr>
      </p:pic>
      <p:pic>
        <p:nvPicPr>
          <p:cNvPr id="4" name="Picture 3">
            <a:extLst>
              <a:ext uri="{FF2B5EF4-FFF2-40B4-BE49-F238E27FC236}">
                <a16:creationId xmlns:a16="http://schemas.microsoft.com/office/drawing/2014/main" id="{09AA8EBA-7F33-9BEE-BCDD-50D275EA1244}"/>
              </a:ext>
            </a:extLst>
          </p:cNvPr>
          <p:cNvPicPr>
            <a:picLocks noChangeAspect="1"/>
          </p:cNvPicPr>
          <p:nvPr/>
        </p:nvPicPr>
        <p:blipFill>
          <a:blip r:embed="rId5"/>
          <a:stretch>
            <a:fillRect/>
          </a:stretch>
        </p:blipFill>
        <p:spPr>
          <a:xfrm>
            <a:off x="471030" y="5700222"/>
            <a:ext cx="3251200" cy="3251200"/>
          </a:xfrm>
          <a:prstGeom prst="rect">
            <a:avLst/>
          </a:prstGeom>
        </p:spPr>
      </p:pic>
    </p:spTree>
    <p:extLst>
      <p:ext uri="{BB962C8B-B14F-4D97-AF65-F5344CB8AC3E}">
        <p14:creationId xmlns:p14="http://schemas.microsoft.com/office/powerpoint/2010/main" val="206444175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708014" y="3418118"/>
            <a:ext cx="170559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ghost</a:t>
            </a:r>
            <a:endParaRPr b="1" dirty="0">
              <a:latin typeface="Gill Sans MT" panose="020B0502020104020203" pitchFamily="34" charset="77"/>
              <a:sym typeface="American Typewriter"/>
            </a:endParaRPr>
          </a:p>
        </p:txBody>
      </p:sp>
      <p:sp>
        <p:nvSpPr>
          <p:cNvPr id="140" name="tolerate"/>
          <p:cNvSpPr txBox="1"/>
          <p:nvPr/>
        </p:nvSpPr>
        <p:spPr>
          <a:xfrm>
            <a:off x="5557321" y="2522165"/>
            <a:ext cx="200696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survey</a:t>
            </a:r>
            <a:endParaRPr dirty="0">
              <a:latin typeface="Gill Sans MT" panose="020B0502020104020203" pitchFamily="34" charset="77"/>
            </a:endParaRPr>
          </a:p>
        </p:txBody>
      </p:sp>
      <p:sp>
        <p:nvSpPr>
          <p:cNvPr id="141" name="fixation"/>
          <p:cNvSpPr txBox="1"/>
          <p:nvPr/>
        </p:nvSpPr>
        <p:spPr>
          <a:xfrm>
            <a:off x="5930032" y="4280417"/>
            <a:ext cx="126156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fury</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660104" y="5188117"/>
            <a:ext cx="168475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steep</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317880" y="5996646"/>
            <a:ext cx="236923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nurture</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48520" y="1309202"/>
            <a:ext cx="152125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stay</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414288" y="1645578"/>
            <a:ext cx="4616262"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70644" y="4151053"/>
            <a:ext cx="6419050"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stay where you are, you continue to be there and do not leave.</a:t>
            </a:r>
          </a:p>
        </p:txBody>
      </p:sp>
      <p:sp>
        <p:nvSpPr>
          <p:cNvPr id="155" name="The was a tear in Freddie’s new school jumper."/>
          <p:cNvSpPr txBox="1"/>
          <p:nvPr/>
        </p:nvSpPr>
        <p:spPr>
          <a:xfrm>
            <a:off x="0" y="6192225"/>
            <a:ext cx="12999688"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children were told to </a:t>
            </a:r>
            <a:r>
              <a:rPr lang="en-GB" sz="4000" b="1" dirty="0">
                <a:latin typeface="Gill Sans MT" panose="020B0502020104020203" pitchFamily="34" charset="77"/>
              </a:rPr>
              <a:t>stay</a:t>
            </a:r>
            <a:r>
              <a:rPr lang="en-GB" sz="4000" dirty="0">
                <a:latin typeface="Gill Sans MT" panose="020B0502020104020203" pitchFamily="34" charset="77"/>
              </a:rPr>
              <a:t> in the classroom until the bell went.</a:t>
            </a: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stay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4" name="Table 2">
            <a:extLst>
              <a:ext uri="{FF2B5EF4-FFF2-40B4-BE49-F238E27FC236}">
                <a16:creationId xmlns:a16="http://schemas.microsoft.com/office/drawing/2014/main" id="{D63B5FE3-48DF-DACA-FE7C-1418E421E613}"/>
              </a:ext>
            </a:extLst>
          </p:cNvPr>
          <p:cNvGraphicFramePr>
            <a:graphicFrameLocks noGrp="1"/>
          </p:cNvGraphicFramePr>
          <p:nvPr>
            <p:extLst>
              <p:ext uri="{D42A27DB-BD31-4B8C-83A1-F6EECF244321}">
                <p14:modId xmlns:p14="http://schemas.microsoft.com/office/powerpoint/2010/main" val="4154579033"/>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remain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leave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home-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they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here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wait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over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8D2CCC36-3DBA-6F66-88EB-819267156FC3}"/>
              </a:ext>
            </a:extLst>
          </p:cNvPr>
          <p:cNvPicPr>
            <a:picLocks noChangeAspect="1"/>
          </p:cNvPicPr>
          <p:nvPr/>
        </p:nvPicPr>
        <p:blipFill>
          <a:blip r:embed="rId3"/>
          <a:stretch>
            <a:fillRect/>
          </a:stretch>
        </p:blipFill>
        <p:spPr>
          <a:xfrm>
            <a:off x="8685992" y="2657249"/>
            <a:ext cx="3251200" cy="3251200"/>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406419" y="1309202"/>
            <a:ext cx="120545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flat</a:t>
            </a:r>
            <a:endParaRPr dirty="0">
              <a:latin typeface="Gill Sans MT" panose="020B0502020104020203" pitchFamily="34" charset="77"/>
            </a:endParaRPr>
          </a:p>
        </p:txBody>
      </p:sp>
      <p:sp>
        <p:nvSpPr>
          <p:cNvPr id="152" name="Definition:"/>
          <p:cNvSpPr txBox="1"/>
          <p:nvPr/>
        </p:nvSpPr>
        <p:spPr>
          <a:xfrm>
            <a:off x="2212466" y="3303841"/>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68522" y="4360789"/>
            <a:ext cx="6320488"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Something that is flat is level, smooth, or even, rather than sloping, curved, or uneven.</a:t>
            </a:r>
          </a:p>
        </p:txBody>
      </p:sp>
      <p:sp>
        <p:nvSpPr>
          <p:cNvPr id="155" name="The was a tear in Freddie’s new school jumper."/>
          <p:cNvSpPr txBox="1"/>
          <p:nvPr/>
        </p:nvSpPr>
        <p:spPr>
          <a:xfrm>
            <a:off x="0" y="6402374"/>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playground was </a:t>
            </a:r>
            <a:r>
              <a:rPr lang="en-GB" sz="4000" b="1" dirty="0">
                <a:latin typeface="Gill Sans MT" panose="020B0502020104020203" pitchFamily="34" charset="77"/>
              </a:rPr>
              <a:t>flat</a:t>
            </a:r>
            <a:r>
              <a:rPr lang="en-GB" sz="4000" dirty="0">
                <a:latin typeface="Gill Sans MT" panose="020B0502020104020203" pitchFamily="34" charset="77"/>
              </a:rPr>
              <a:t> enough to play football on.</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flat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9E243FE5-981C-C8BE-24C7-A7E4A6D65449}"/>
              </a:ext>
            </a:extLst>
          </p:cNvPr>
          <p:cNvGraphicFramePr>
            <a:graphicFrameLocks noGrp="1"/>
          </p:cNvGraphicFramePr>
          <p:nvPr>
            <p:extLst>
              <p:ext uri="{D42A27DB-BD31-4B8C-83A1-F6EECF244321}">
                <p14:modId xmlns:p14="http://schemas.microsoft.com/office/powerpoint/2010/main" val="3702540955"/>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levelled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bumpy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surface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smooth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-tened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perfectly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FF840D66-B93F-FF1E-A59E-6E1E12A10746}"/>
              </a:ext>
            </a:extLst>
          </p:cNvPr>
          <p:cNvPicPr>
            <a:picLocks noChangeAspect="1"/>
          </p:cNvPicPr>
          <p:nvPr/>
        </p:nvPicPr>
        <p:blipFill>
          <a:blip r:embed="rId3"/>
          <a:stretch>
            <a:fillRect/>
          </a:stretch>
        </p:blipFill>
        <p:spPr>
          <a:xfrm>
            <a:off x="8336145" y="2874175"/>
            <a:ext cx="3251200" cy="3251200"/>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96046" y="1339979"/>
            <a:ext cx="2026196"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injury</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76355"/>
            <a:ext cx="4232357"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sz="3200" dirty="0">
                <a:latin typeface="Gill Sans MT" panose="020B0502020104020203" pitchFamily="34" charset="77"/>
              </a:rPr>
              <a:t>(</a:t>
            </a:r>
            <a:r>
              <a:rPr lang="en-GB" sz="3200" dirty="0">
                <a:latin typeface="Gill Sans MT" panose="020B0502020104020203" pitchFamily="34" charset="77"/>
              </a:rPr>
              <a:t>noun</a:t>
            </a:r>
            <a:r>
              <a:rPr sz="3200"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80317" y="4510358"/>
            <a:ext cx="5990647"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An injury is damage done to a person's or an animal's body.</a:t>
            </a:r>
          </a:p>
        </p:txBody>
      </p:sp>
      <p:sp>
        <p:nvSpPr>
          <p:cNvPr id="155" name="The was a tear in Freddie’s new school jumper."/>
          <p:cNvSpPr txBox="1"/>
          <p:nvPr/>
        </p:nvSpPr>
        <p:spPr>
          <a:xfrm>
            <a:off x="0" y="6410404"/>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Ellen </a:t>
            </a:r>
            <a:r>
              <a:rPr lang="en-GB" sz="4000" b="1" dirty="0">
                <a:latin typeface="Gill Sans MT" panose="020B0502020104020203" pitchFamily="34" charset="77"/>
              </a:rPr>
              <a:t>injured</a:t>
            </a:r>
            <a:r>
              <a:rPr lang="en-GB" sz="4000" dirty="0">
                <a:latin typeface="Gill Sans MT" panose="020B0502020104020203" pitchFamily="34" charset="77"/>
              </a:rPr>
              <a:t> her foot by kicking the table. </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in-ju-ry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D6641C55-3E1F-FF5E-442D-EDA0ED110A8B}"/>
              </a:ext>
            </a:extLst>
          </p:cNvPr>
          <p:cNvGraphicFramePr>
            <a:graphicFrameLocks noGrp="1"/>
          </p:cNvGraphicFramePr>
          <p:nvPr>
            <p:extLst>
              <p:ext uri="{D42A27DB-BD31-4B8C-83A1-F6EECF244321}">
                <p14:modId xmlns:p14="http://schemas.microsoft.com/office/powerpoint/2010/main" val="336784855"/>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wound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gingery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serious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graze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escaped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2F1E821B-1BFC-5C45-6265-62FD4FE0C09D}"/>
              </a:ext>
            </a:extLst>
          </p:cNvPr>
          <p:cNvPicPr>
            <a:picLocks noChangeAspect="1"/>
          </p:cNvPicPr>
          <p:nvPr/>
        </p:nvPicPr>
        <p:blipFill>
          <a:blip r:embed="rId4"/>
          <a:stretch>
            <a:fillRect/>
          </a:stretch>
        </p:blipFill>
        <p:spPr>
          <a:xfrm>
            <a:off x="8196118" y="2876574"/>
            <a:ext cx="3251200" cy="3251200"/>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336694" y="1309202"/>
            <a:ext cx="134492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out</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172185" y="4119341"/>
            <a:ext cx="7059173"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When something is in a particular place and you take it out, you remove it from that place.</a:t>
            </a:r>
          </a:p>
        </p:txBody>
      </p:sp>
      <p:sp>
        <p:nvSpPr>
          <p:cNvPr id="155" name="The was a tear in Freddie’s new school jumper."/>
          <p:cNvSpPr txBox="1"/>
          <p:nvPr/>
        </p:nvSpPr>
        <p:spPr>
          <a:xfrm>
            <a:off x="0" y="637056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b="0" i="0" dirty="0">
                <a:solidFill>
                  <a:schemeClr val="accent2"/>
                </a:solidFill>
                <a:effectLst/>
                <a:latin typeface="Gill Sans MT" panose="020B0502020104020203" pitchFamily="34" charset="77"/>
              </a:rPr>
              <a:t>Harris took </a:t>
            </a:r>
            <a:r>
              <a:rPr lang="en-GB" b="1" i="0" dirty="0">
                <a:solidFill>
                  <a:schemeClr val="accent2"/>
                </a:solidFill>
                <a:effectLst/>
                <a:latin typeface="Gill Sans MT" panose="020B0502020104020203" pitchFamily="34" charset="77"/>
              </a:rPr>
              <a:t>out</a:t>
            </a:r>
            <a:r>
              <a:rPr lang="en-GB" b="0" i="0" dirty="0">
                <a:solidFill>
                  <a:schemeClr val="accent2"/>
                </a:solidFill>
                <a:effectLst/>
                <a:latin typeface="Gill Sans MT" panose="020B0502020104020203" pitchFamily="34" charset="77"/>
              </a:rPr>
              <a:t> the rubbish for Mrs Lynch during lunchtime.</a:t>
            </a:r>
            <a:endParaRPr sz="3200" dirty="0">
              <a:solidFill>
                <a:schemeClr val="accent2"/>
              </a:solidFill>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out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8BC909F2-CE4B-03EF-B95C-4A293A8D2E6B}"/>
              </a:ext>
            </a:extLst>
          </p:cNvPr>
          <p:cNvGraphicFramePr>
            <a:graphicFrameLocks noGrp="1"/>
          </p:cNvGraphicFramePr>
          <p:nvPr>
            <p:extLst>
              <p:ext uri="{D42A27DB-BD31-4B8C-83A1-F6EECF244321}">
                <p14:modId xmlns:p14="http://schemas.microsoft.com/office/powerpoint/2010/main" val="3181930601"/>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away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shout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took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-side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doubt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drew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8D952D85-CE09-041B-A10D-4C0126B7974E}"/>
              </a:ext>
            </a:extLst>
          </p:cNvPr>
          <p:cNvPicPr>
            <a:picLocks noChangeAspect="1"/>
          </p:cNvPicPr>
          <p:nvPr/>
        </p:nvPicPr>
        <p:blipFill>
          <a:blip r:embed="rId4"/>
          <a:stretch>
            <a:fillRect/>
          </a:stretch>
        </p:blipFill>
        <p:spPr>
          <a:xfrm>
            <a:off x="8550272" y="2710765"/>
            <a:ext cx="3251200" cy="3251200"/>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309454" y="1309202"/>
            <a:ext cx="1399422"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add</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85482" y="4041421"/>
            <a:ext cx="6032579"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add one thing to another, you put it in or on the other thing, to increase, complete, or improve it.</a:t>
            </a:r>
          </a:p>
        </p:txBody>
      </p:sp>
      <p:sp>
        <p:nvSpPr>
          <p:cNvPr id="155" name="The was a tear in Freddie’s new school jumper."/>
          <p:cNvSpPr txBox="1"/>
          <p:nvPr/>
        </p:nvSpPr>
        <p:spPr>
          <a:xfrm>
            <a:off x="28351" y="6454466"/>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Abha wanted to </a:t>
            </a:r>
            <a:r>
              <a:rPr lang="en-GB" sz="4000" b="1" dirty="0">
                <a:latin typeface="Gill Sans MT" panose="020B0502020104020203" pitchFamily="34" charset="77"/>
              </a:rPr>
              <a:t>add</a:t>
            </a:r>
            <a:r>
              <a:rPr lang="en-GB" sz="4000" dirty="0">
                <a:latin typeface="Gill Sans MT" panose="020B0502020104020203" pitchFamily="34" charset="77"/>
              </a:rPr>
              <a:t> water to his juice.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lang="en-GB" dirty="0">
                <a:latin typeface="Gill Sans MT" panose="020B0502020104020203" pitchFamily="34" charset="77"/>
              </a:rPr>
              <a:t>(add)</a:t>
            </a:r>
            <a:endParaRPr dirty="0">
              <a:latin typeface="Gill Sans MT" panose="020B0502020104020203" pitchFamily="34" charset="77"/>
            </a:endParaRP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154532777"/>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attach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remove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to the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connect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huge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sp>
        <p:nvSpPr>
          <p:cNvPr id="4" name="Grasshopper Word of the Day">
            <a:extLst>
              <a:ext uri="{FF2B5EF4-FFF2-40B4-BE49-F238E27FC236}">
                <a16:creationId xmlns:a16="http://schemas.microsoft.com/office/drawing/2014/main" id="{A2BAA8F9-5573-68DB-17C4-ED4683636EDC}"/>
              </a:ext>
            </a:extLst>
          </p:cNvPr>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pic>
        <p:nvPicPr>
          <p:cNvPr id="3" name="Picture 2">
            <a:extLst>
              <a:ext uri="{FF2B5EF4-FFF2-40B4-BE49-F238E27FC236}">
                <a16:creationId xmlns:a16="http://schemas.microsoft.com/office/drawing/2014/main" id="{5888DF80-6449-ECA2-E9F6-97C21F3DBD11}"/>
              </a:ext>
            </a:extLst>
          </p:cNvPr>
          <p:cNvPicPr>
            <a:picLocks noChangeAspect="1"/>
          </p:cNvPicPr>
          <p:nvPr/>
        </p:nvPicPr>
        <p:blipFill>
          <a:blip r:embed="rId4"/>
          <a:stretch>
            <a:fillRect/>
          </a:stretch>
        </p:blipFill>
        <p:spPr>
          <a:xfrm>
            <a:off x="8799568" y="2756399"/>
            <a:ext cx="3251200" cy="3251200"/>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24420</TotalTime>
  <Words>1253</Words>
  <Application>Microsoft Macintosh PowerPoint</Application>
  <PresentationFormat>Custom</PresentationFormat>
  <Paragraphs>348</Paragraphs>
  <Slides>31</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Futura Medium</vt: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622</cp:revision>
  <dcterms:modified xsi:type="dcterms:W3CDTF">2023-10-04T09:48:27Z</dcterms:modified>
</cp:coreProperties>
</file>