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2"/>
    <p:sldId id="257" r:id="rId3"/>
    <p:sldId id="282" r:id="rId4"/>
    <p:sldId id="281" r:id="rId5"/>
    <p:sldId id="271" r:id="rId6"/>
    <p:sldId id="273" r:id="rId7"/>
    <p:sldId id="275" r:id="rId8"/>
    <p:sldId id="276" r:id="rId9"/>
    <p:sldId id="272" r:id="rId10"/>
    <p:sldId id="277" r:id="rId11"/>
    <p:sldId id="278" r:id="rId12"/>
    <p:sldId id="274" r:id="rId13"/>
    <p:sldId id="279" r:id="rId14"/>
    <p:sldId id="280" r:id="rId15"/>
    <p:sldId id="289" r:id="rId16"/>
    <p:sldId id="291" r:id="rId17"/>
    <p:sldId id="290" r:id="rId18"/>
    <p:sldId id="292" r:id="rId19"/>
    <p:sldId id="293" r:id="rId20"/>
    <p:sldId id="284" r:id="rId21"/>
    <p:sldId id="294" r:id="rId22"/>
    <p:sldId id="285" r:id="rId23"/>
    <p:sldId id="286" r:id="rId24"/>
    <p:sldId id="288" r:id="rId25"/>
    <p:sldId id="287" r:id="rId26"/>
    <p:sldId id="300" r:id="rId27"/>
    <p:sldId id="295" r:id="rId28"/>
    <p:sldId id="296" r:id="rId29"/>
    <p:sldId id="297" r:id="rId30"/>
    <p:sldId id="298" r:id="rId31"/>
    <p:sldId id="299" r:id="rId3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05"/>
    <p:restoredTop sz="94555"/>
  </p:normalViewPr>
  <p:slideViewPr>
    <p:cSldViewPr snapToGrid="0" snapToObjects="1">
      <p:cViewPr varScale="1">
        <p:scale>
          <a:sx n="62" d="100"/>
          <a:sy n="62" d="100"/>
        </p:scale>
        <p:origin x="85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32669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3457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750027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56477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05063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932803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08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457200" rtl="0" latinLnBrk="0">
              <a:lnSpc>
                <a:spcPct val="117999"/>
              </a:lnSpc>
            </a:pPr>
            <a:endParaRPr lang="en-US" dirty="0"/>
          </a:p>
        </p:txBody>
      </p:sp>
    </p:spTree>
    <p:extLst>
      <p:ext uri="{BB962C8B-B14F-4D97-AF65-F5344CB8AC3E}">
        <p14:creationId xmlns:p14="http://schemas.microsoft.com/office/powerpoint/2010/main" val="308633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dirty="0"/>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dirty="0"/>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dirty="0"/>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dirty="0"/>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dirty="0"/>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dirty="0"/>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89096" y="3226831"/>
            <a:ext cx="7210308"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7</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16th October </a:t>
            </a:r>
            <a:r>
              <a:rPr dirty="0">
                <a:latin typeface="Gill Sans MT" panose="020B0502020104020203" pitchFamily="34" charset="77"/>
              </a:rPr>
              <a:t>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87882" y="1309202"/>
            <a:ext cx="224260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doom</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968" y="4243251"/>
            <a:ext cx="629577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Doom is a terrible future state or event which you cannot prevent.</a:t>
            </a:r>
          </a:p>
        </p:txBody>
      </p:sp>
      <p:sp>
        <p:nvSpPr>
          <p:cNvPr id="155" name="The was a tear in Freddie’s new school jumper."/>
          <p:cNvSpPr txBox="1"/>
          <p:nvPr/>
        </p:nvSpPr>
        <p:spPr>
          <a:xfrm>
            <a:off x="0" y="6176943"/>
            <a:ext cx="12999688" cy="13336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Yang felt </a:t>
            </a:r>
            <a:r>
              <a:rPr lang="en-GB" b="1" dirty="0">
                <a:latin typeface="Gill Sans MT" panose="020B0502020104020203" pitchFamily="34" charset="77"/>
              </a:rPr>
              <a:t>doom</a:t>
            </a:r>
            <a:r>
              <a:rPr lang="en-GB" dirty="0">
                <a:latin typeface="Gill Sans MT" panose="020B0502020104020203" pitchFamily="34" charset="77"/>
              </a:rPr>
              <a:t> when the school doors opened for registration.</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330562"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doom</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014998036"/>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downfall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happy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gloom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ruin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lucky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a:extLst>
              <a:ext uri="{FF2B5EF4-FFF2-40B4-BE49-F238E27FC236}">
                <a16:creationId xmlns:a16="http://schemas.microsoft.com/office/drawing/2014/main" id="{62C53138-EE53-7DB8-AA58-DA6ED519092E}"/>
              </a:ext>
            </a:extLst>
          </p:cNvPr>
          <p:cNvPicPr>
            <a:picLocks noChangeAspect="1"/>
          </p:cNvPicPr>
          <p:nvPr/>
        </p:nvPicPr>
        <p:blipFill>
          <a:blip r:embed="rId4"/>
          <a:stretch>
            <a:fillRect/>
          </a:stretch>
        </p:blipFill>
        <p:spPr>
          <a:xfrm>
            <a:off x="8608049" y="2781010"/>
            <a:ext cx="3251200" cy="3251200"/>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30833" y="1309202"/>
            <a:ext cx="33566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mouthful</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5614" y="4237497"/>
            <a:ext cx="730711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mouthful of drink or food is the amount that you put or have in your mouth.</a:t>
            </a:r>
          </a:p>
        </p:txBody>
      </p:sp>
      <p:sp>
        <p:nvSpPr>
          <p:cNvPr id="155" name="The was a tear in Freddie’s new school jumper."/>
          <p:cNvSpPr txBox="1"/>
          <p:nvPr/>
        </p:nvSpPr>
        <p:spPr>
          <a:xfrm>
            <a:off x="0" y="654157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mouthful</a:t>
            </a:r>
            <a:r>
              <a:rPr lang="en-GB" sz="4000" dirty="0">
                <a:latin typeface="Gill Sans MT" panose="020B0502020104020203" pitchFamily="34" charset="77"/>
              </a:rPr>
              <a:t> of cake that Murali had was delicious. </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mouth-ful</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317162" y="-5897186"/>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75670050"/>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taste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gulped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nibble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7BE6A474-3F9C-EDCC-1192-1C67982EDF1B}"/>
              </a:ext>
            </a:extLst>
          </p:cNvPr>
          <p:cNvPicPr>
            <a:picLocks noChangeAspect="1"/>
          </p:cNvPicPr>
          <p:nvPr/>
        </p:nvPicPr>
        <p:blipFill>
          <a:blip r:embed="rId4"/>
          <a:stretch>
            <a:fillRect/>
          </a:stretch>
        </p:blipFill>
        <p:spPr>
          <a:xfrm>
            <a:off x="8848814" y="2819046"/>
            <a:ext cx="3251200" cy="32512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7208" y="1309202"/>
            <a:ext cx="2503892"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nerves</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(noun)</a:t>
            </a:r>
            <a:endParaRPr dirty="0">
              <a:latin typeface="Gill Sans MT" panose="020B0502020104020203" pitchFamily="34" charset="77"/>
            </a:endParaRPr>
          </a:p>
        </p:txBody>
      </p:sp>
      <p:sp>
        <p:nvSpPr>
          <p:cNvPr id="154" name="If you tear paper, cloth, or another material, or if it tears, you pull it into two pieces or you pull it so that a hole appears in it."/>
          <p:cNvSpPr txBox="1"/>
          <p:nvPr/>
        </p:nvSpPr>
        <p:spPr>
          <a:xfrm>
            <a:off x="587477" y="4253562"/>
            <a:ext cx="6083487"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person’s steadiness and courage in a demanding situation.</a:t>
            </a:r>
          </a:p>
        </p:txBody>
      </p:sp>
      <p:sp>
        <p:nvSpPr>
          <p:cNvPr id="155" name="The was a tear in Freddie’s new school jumper."/>
          <p:cNvSpPr txBox="1"/>
          <p:nvPr/>
        </p:nvSpPr>
        <p:spPr>
          <a:xfrm>
            <a:off x="0" y="643106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Getting changed for sports got on Fern’s </a:t>
            </a:r>
            <a:r>
              <a:rPr lang="en-GB" b="1" dirty="0">
                <a:latin typeface="Gill Sans MT" panose="020B0502020104020203" pitchFamily="34" charset="77"/>
              </a:rPr>
              <a:t>nerves</a:t>
            </a:r>
            <a:r>
              <a:rPr lang="en-GB" dirty="0">
                <a:latin typeface="Gill Sans MT" panose="020B0502020104020203" pitchFamily="34" charset="77"/>
              </a:rPr>
              <a:t>.</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nerves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49A1BEAE-8459-14B6-D6FA-010E1FD5E42B}"/>
              </a:ext>
            </a:extLst>
          </p:cNvPr>
          <p:cNvGraphicFramePr>
            <a:graphicFrameLocks noGrp="1"/>
          </p:cNvGraphicFramePr>
          <p:nvPr>
            <p:extLst>
              <p:ext uri="{D42A27DB-BD31-4B8C-83A1-F6EECF244321}">
                <p14:modId xmlns:p14="http://schemas.microsoft.com/office/powerpoint/2010/main" val="2478255510"/>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confidence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timidly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assurance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serves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on 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sp>
        <p:nvSpPr>
          <p:cNvPr id="5" name="Grasshopper Word of the Day">
            <a:extLst>
              <a:ext uri="{FF2B5EF4-FFF2-40B4-BE49-F238E27FC236}">
                <a16:creationId xmlns:a16="http://schemas.microsoft.com/office/drawing/2014/main" id="{A7C45D5F-2BE5-F24B-6766-14BF74A509EA}"/>
              </a:ext>
            </a:extLst>
          </p:cNvPr>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pic>
        <p:nvPicPr>
          <p:cNvPr id="2" name="Picture 1">
            <a:extLst>
              <a:ext uri="{FF2B5EF4-FFF2-40B4-BE49-F238E27FC236}">
                <a16:creationId xmlns:a16="http://schemas.microsoft.com/office/drawing/2014/main" id="{935D6DFE-016C-104C-4AE9-46D805F657A0}"/>
              </a:ext>
            </a:extLst>
          </p:cNvPr>
          <p:cNvPicPr>
            <a:picLocks noChangeAspect="1"/>
          </p:cNvPicPr>
          <p:nvPr/>
        </p:nvPicPr>
        <p:blipFill>
          <a:blip r:embed="rId4"/>
          <a:stretch>
            <a:fillRect/>
          </a:stretch>
        </p:blipFill>
        <p:spPr>
          <a:xfrm>
            <a:off x="8826019" y="2845797"/>
            <a:ext cx="3251200" cy="3251200"/>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943982" y="1309202"/>
            <a:ext cx="21303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effort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95353" y="4139390"/>
            <a:ext cx="6119260"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make an effort to do something, you try very hard to do it.</a:t>
            </a:r>
          </a:p>
        </p:txBody>
      </p:sp>
      <p:sp>
        <p:nvSpPr>
          <p:cNvPr id="155" name="The was a tear in Freddie’s new school jumper."/>
          <p:cNvSpPr txBox="1"/>
          <p:nvPr/>
        </p:nvSpPr>
        <p:spPr>
          <a:xfrm>
            <a:off x="0" y="654670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Dale put extra </a:t>
            </a:r>
            <a:r>
              <a:rPr lang="en-GB" sz="4000" b="1" dirty="0">
                <a:latin typeface="Gill Sans MT" panose="020B0502020104020203" pitchFamily="34" charset="77"/>
              </a:rPr>
              <a:t>effort</a:t>
            </a:r>
            <a:r>
              <a:rPr lang="en-GB" sz="4000" dirty="0">
                <a:latin typeface="Gill Sans MT" panose="020B0502020104020203" pitchFamily="34" charset="77"/>
              </a:rPr>
              <a:t> into his writing.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ef-fort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02046765"/>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attempt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try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998DA75-FFE2-6D9D-4699-6BF31D61C8DF}"/>
              </a:ext>
            </a:extLst>
          </p:cNvPr>
          <p:cNvPicPr>
            <a:picLocks noChangeAspect="1"/>
          </p:cNvPicPr>
          <p:nvPr/>
        </p:nvPicPr>
        <p:blipFill>
          <a:blip r:embed="rId4"/>
          <a:stretch>
            <a:fillRect/>
          </a:stretch>
        </p:blipFill>
        <p:spPr>
          <a:xfrm>
            <a:off x="8685992" y="2940330"/>
            <a:ext cx="3251200" cy="3251200"/>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65486" y="1339979"/>
            <a:ext cx="2061463"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ripple</a:t>
            </a:r>
            <a:endParaRPr sz="7200"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59974" y="3840898"/>
            <a:ext cx="6536242"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Ripples are little waves on the surface of water caused by the wind or by something moving in or on the water.</a:t>
            </a:r>
          </a:p>
        </p:txBody>
      </p:sp>
      <p:sp>
        <p:nvSpPr>
          <p:cNvPr id="155" name="The was a tear in Freddie’s new school jumper."/>
          <p:cNvSpPr txBox="1"/>
          <p:nvPr/>
        </p:nvSpPr>
        <p:spPr>
          <a:xfrm>
            <a:off x="0" y="6516723"/>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Joanne made a </a:t>
            </a:r>
            <a:r>
              <a:rPr lang="en-GB" sz="4000" b="1" dirty="0">
                <a:latin typeface="Gill Sans MT" panose="020B0502020104020203" pitchFamily="34" charset="77"/>
              </a:rPr>
              <a:t>ripple</a:t>
            </a:r>
            <a:r>
              <a:rPr lang="en-GB" sz="4000" dirty="0">
                <a:latin typeface="Gill Sans MT" panose="020B0502020104020203" pitchFamily="34" charset="77"/>
              </a:rPr>
              <a:t> in the puddle by jumping into 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rip-ple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9514990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wave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584200" rtl="0" eaLnBrk="1" fontAlgn="auto" latinLnBrk="0" hangingPunct="1">
                        <a:lnSpc>
                          <a:spcPct val="100000"/>
                        </a:lnSpc>
                        <a:spcBef>
                          <a:spcPts val="0"/>
                        </a:spcBef>
                        <a:spcAft>
                          <a:spcPts val="0"/>
                        </a:spcAft>
                        <a:buClrTx/>
                        <a:buSzTx/>
                        <a:buFontTx/>
                        <a:buNone/>
                        <a:tabLst/>
                        <a:defRPr/>
                      </a:pPr>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gentle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wrinkle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forceful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3" name="Picture 2">
            <a:extLst>
              <a:ext uri="{FF2B5EF4-FFF2-40B4-BE49-F238E27FC236}">
                <a16:creationId xmlns:a16="http://schemas.microsoft.com/office/drawing/2014/main" id="{06E0DD91-E0DD-F22C-6A96-3B9FE7A23BA9}"/>
              </a:ext>
            </a:extLst>
          </p:cNvPr>
          <p:cNvPicPr>
            <a:picLocks noChangeAspect="1"/>
          </p:cNvPicPr>
          <p:nvPr/>
        </p:nvPicPr>
        <p:blipFill>
          <a:blip r:embed="rId4"/>
          <a:stretch>
            <a:fillRect/>
          </a:stretch>
        </p:blipFill>
        <p:spPr>
          <a:xfrm>
            <a:off x="8293963" y="2958216"/>
            <a:ext cx="3251200" cy="32512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25475688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back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clock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glass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dry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48084283"/>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doom</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effort</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mouthful</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ripple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90387" y="-389685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53604182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glass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dry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3112777989"/>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 is a hard transparent substance that is used to make things such as windows and bottles.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If you move ***, you move in the opposite direction to the one in which you are facing or in which you were moving before.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 is what we measure in minutes, hours, days, and years.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is ***, there is no water or moisture on it or in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an instrument, for example in a room or on the outside of a building, that shows what time of day it 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a:extLst>
              <a:ext uri="{FF2B5EF4-FFF2-40B4-BE49-F238E27FC236}">
                <a16:creationId xmlns:a16="http://schemas.microsoft.com/office/drawing/2014/main" id="{48F8CCBF-2E39-41AD-6CE4-DD7B759B39DB}"/>
              </a:ext>
            </a:extLst>
          </p:cNvPr>
          <p:cNvPicPr>
            <a:picLocks noChangeAspect="1"/>
          </p:cNvPicPr>
          <p:nvPr/>
        </p:nvPicPr>
        <p:blipFill>
          <a:blip r:embed="rId5"/>
          <a:stretch>
            <a:fillRect/>
          </a:stretch>
        </p:blipFill>
        <p:spPr>
          <a:xfrm>
            <a:off x="11028725" y="3790384"/>
            <a:ext cx="1086416" cy="1086416"/>
          </a:xfrm>
          <a:prstGeom prst="rect">
            <a:avLst/>
          </a:prstGeom>
        </p:spPr>
      </p:pic>
      <p:pic>
        <p:nvPicPr>
          <p:cNvPr id="3" name="Picture 2">
            <a:extLst>
              <a:ext uri="{FF2B5EF4-FFF2-40B4-BE49-F238E27FC236}">
                <a16:creationId xmlns:a16="http://schemas.microsoft.com/office/drawing/2014/main" id="{04231975-D367-B72E-1091-0C374E034294}"/>
              </a:ext>
            </a:extLst>
          </p:cNvPr>
          <p:cNvPicPr>
            <a:picLocks noChangeAspect="1"/>
          </p:cNvPicPr>
          <p:nvPr/>
        </p:nvPicPr>
        <p:blipFill>
          <a:blip r:embed="rId6"/>
          <a:stretch>
            <a:fillRect/>
          </a:stretch>
        </p:blipFill>
        <p:spPr>
          <a:xfrm>
            <a:off x="10980670" y="2589805"/>
            <a:ext cx="1068573" cy="1068573"/>
          </a:xfrm>
          <a:prstGeom prst="rect">
            <a:avLst/>
          </a:prstGeom>
        </p:spPr>
      </p:pic>
      <p:pic>
        <p:nvPicPr>
          <p:cNvPr id="5" name="Picture 4">
            <a:extLst>
              <a:ext uri="{FF2B5EF4-FFF2-40B4-BE49-F238E27FC236}">
                <a16:creationId xmlns:a16="http://schemas.microsoft.com/office/drawing/2014/main" id="{C56DB926-E922-6BF3-900C-C20B313748CA}"/>
              </a:ext>
            </a:extLst>
          </p:cNvPr>
          <p:cNvPicPr>
            <a:picLocks noChangeAspect="1"/>
          </p:cNvPicPr>
          <p:nvPr/>
        </p:nvPicPr>
        <p:blipFill>
          <a:blip r:embed="rId7"/>
          <a:stretch>
            <a:fillRect/>
          </a:stretch>
        </p:blipFill>
        <p:spPr>
          <a:xfrm>
            <a:off x="10974741" y="7738725"/>
            <a:ext cx="1080429" cy="1080429"/>
          </a:xfrm>
          <a:prstGeom prst="rect">
            <a:avLst/>
          </a:prstGeom>
        </p:spPr>
      </p:pic>
      <p:pic>
        <p:nvPicPr>
          <p:cNvPr id="6" name="Picture 5">
            <a:extLst>
              <a:ext uri="{FF2B5EF4-FFF2-40B4-BE49-F238E27FC236}">
                <a16:creationId xmlns:a16="http://schemas.microsoft.com/office/drawing/2014/main" id="{81584AFA-57C7-D0AD-AC0C-F10E9DD95D4B}"/>
              </a:ext>
            </a:extLst>
          </p:cNvPr>
          <p:cNvPicPr>
            <a:picLocks noChangeAspect="1"/>
          </p:cNvPicPr>
          <p:nvPr/>
        </p:nvPicPr>
        <p:blipFill>
          <a:blip r:embed="rId8"/>
          <a:stretch>
            <a:fillRect/>
          </a:stretch>
        </p:blipFill>
        <p:spPr>
          <a:xfrm>
            <a:off x="11006751" y="5114596"/>
            <a:ext cx="1086416" cy="1086416"/>
          </a:xfrm>
          <a:prstGeom prst="rect">
            <a:avLst/>
          </a:prstGeom>
        </p:spPr>
      </p:pic>
      <p:pic>
        <p:nvPicPr>
          <p:cNvPr id="7" name="Picture 6">
            <a:extLst>
              <a:ext uri="{FF2B5EF4-FFF2-40B4-BE49-F238E27FC236}">
                <a16:creationId xmlns:a16="http://schemas.microsoft.com/office/drawing/2014/main" id="{EEFC82CD-D32B-DF76-6100-0FC8C034FB0C}"/>
              </a:ext>
            </a:extLst>
          </p:cNvPr>
          <p:cNvPicPr>
            <a:picLocks noChangeAspect="1"/>
          </p:cNvPicPr>
          <p:nvPr/>
        </p:nvPicPr>
        <p:blipFill>
          <a:blip r:embed="rId9"/>
          <a:stretch>
            <a:fillRect/>
          </a:stretch>
        </p:blipFill>
        <p:spPr>
          <a:xfrm>
            <a:off x="10906920" y="6333018"/>
            <a:ext cx="1265797" cy="1265797"/>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312150607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doom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mouthful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nerves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effort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ripple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969618236"/>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A person’s steadiness and courage in a demanding situation.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make an *** to do something, you try very hard to do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of drink or food is the amount that you put or have in your mouth.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 are little waves on the surface of water caused by the wind or by something moving in or on the water.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 is a terrible future state or event which you cannot prevent.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a:extLst>
              <a:ext uri="{FF2B5EF4-FFF2-40B4-BE49-F238E27FC236}">
                <a16:creationId xmlns:a16="http://schemas.microsoft.com/office/drawing/2014/main" id="{FEAA9134-7912-760B-3CA8-ED0EF66F42A9}"/>
              </a:ext>
            </a:extLst>
          </p:cNvPr>
          <p:cNvPicPr>
            <a:picLocks noChangeAspect="1"/>
          </p:cNvPicPr>
          <p:nvPr/>
        </p:nvPicPr>
        <p:blipFill>
          <a:blip r:embed="rId5"/>
          <a:stretch>
            <a:fillRect/>
          </a:stretch>
        </p:blipFill>
        <p:spPr>
          <a:xfrm>
            <a:off x="10976446" y="7885565"/>
            <a:ext cx="933589" cy="933589"/>
          </a:xfrm>
          <a:prstGeom prst="rect">
            <a:avLst/>
          </a:prstGeom>
        </p:spPr>
      </p:pic>
      <p:pic>
        <p:nvPicPr>
          <p:cNvPr id="3" name="Picture 2">
            <a:extLst>
              <a:ext uri="{FF2B5EF4-FFF2-40B4-BE49-F238E27FC236}">
                <a16:creationId xmlns:a16="http://schemas.microsoft.com/office/drawing/2014/main" id="{EF560D1E-0C3A-E2AC-2115-54DD20570229}"/>
              </a:ext>
            </a:extLst>
          </p:cNvPr>
          <p:cNvPicPr>
            <a:picLocks noChangeAspect="1"/>
          </p:cNvPicPr>
          <p:nvPr/>
        </p:nvPicPr>
        <p:blipFill>
          <a:blip r:embed="rId6"/>
          <a:stretch>
            <a:fillRect/>
          </a:stretch>
        </p:blipFill>
        <p:spPr>
          <a:xfrm>
            <a:off x="11037364" y="5121542"/>
            <a:ext cx="1116043" cy="1116043"/>
          </a:xfrm>
          <a:prstGeom prst="rect">
            <a:avLst/>
          </a:prstGeom>
        </p:spPr>
      </p:pic>
      <p:pic>
        <p:nvPicPr>
          <p:cNvPr id="5" name="Picture 4">
            <a:extLst>
              <a:ext uri="{FF2B5EF4-FFF2-40B4-BE49-F238E27FC236}">
                <a16:creationId xmlns:a16="http://schemas.microsoft.com/office/drawing/2014/main" id="{AB9411EC-F570-89CC-1812-57DA2C14A904}"/>
              </a:ext>
            </a:extLst>
          </p:cNvPr>
          <p:cNvPicPr>
            <a:picLocks noChangeAspect="1"/>
          </p:cNvPicPr>
          <p:nvPr/>
        </p:nvPicPr>
        <p:blipFill>
          <a:blip r:embed="rId7"/>
          <a:stretch>
            <a:fillRect/>
          </a:stretch>
        </p:blipFill>
        <p:spPr>
          <a:xfrm>
            <a:off x="11019345" y="2800114"/>
            <a:ext cx="991220" cy="991220"/>
          </a:xfrm>
          <a:prstGeom prst="rect">
            <a:avLst/>
          </a:prstGeom>
        </p:spPr>
      </p:pic>
      <p:pic>
        <p:nvPicPr>
          <p:cNvPr id="6" name="Picture 5">
            <a:extLst>
              <a:ext uri="{FF2B5EF4-FFF2-40B4-BE49-F238E27FC236}">
                <a16:creationId xmlns:a16="http://schemas.microsoft.com/office/drawing/2014/main" id="{81C9CFFD-A1C1-C889-357E-0EDC7631C44A}"/>
              </a:ext>
            </a:extLst>
          </p:cNvPr>
          <p:cNvPicPr>
            <a:picLocks noChangeAspect="1"/>
          </p:cNvPicPr>
          <p:nvPr/>
        </p:nvPicPr>
        <p:blipFill>
          <a:blip r:embed="rId8"/>
          <a:stretch>
            <a:fillRect/>
          </a:stretch>
        </p:blipFill>
        <p:spPr>
          <a:xfrm>
            <a:off x="11085970" y="4080591"/>
            <a:ext cx="857969" cy="857969"/>
          </a:xfrm>
          <a:prstGeom prst="rect">
            <a:avLst/>
          </a:prstGeom>
        </p:spPr>
      </p:pic>
      <p:pic>
        <p:nvPicPr>
          <p:cNvPr id="7" name="Picture 6">
            <a:extLst>
              <a:ext uri="{FF2B5EF4-FFF2-40B4-BE49-F238E27FC236}">
                <a16:creationId xmlns:a16="http://schemas.microsoft.com/office/drawing/2014/main" id="{CA710561-F474-201D-5504-0CD82D4998C0}"/>
              </a:ext>
            </a:extLst>
          </p:cNvPr>
          <p:cNvPicPr>
            <a:picLocks noChangeAspect="1"/>
          </p:cNvPicPr>
          <p:nvPr/>
        </p:nvPicPr>
        <p:blipFill>
          <a:blip r:embed="rId9"/>
          <a:stretch>
            <a:fillRect/>
          </a:stretch>
        </p:blipFill>
        <p:spPr>
          <a:xfrm>
            <a:off x="10721591" y="6380023"/>
            <a:ext cx="1360486" cy="1360486"/>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4" name="office"/>
          <p:cNvSpPr txBox="1"/>
          <p:nvPr/>
        </p:nvSpPr>
        <p:spPr>
          <a:xfrm>
            <a:off x="3058477" y="3993661"/>
            <a:ext cx="14811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glass</a:t>
            </a:r>
            <a:endParaRPr dirty="0">
              <a:latin typeface="Gill Sans MT" panose="020B0502020104020203" pitchFamily="34" charset="77"/>
            </a:endParaRPr>
          </a:p>
        </p:txBody>
      </p:sp>
      <p:sp>
        <p:nvSpPr>
          <p:cNvPr id="135" name="spare"/>
          <p:cNvSpPr txBox="1"/>
          <p:nvPr/>
        </p:nvSpPr>
        <p:spPr>
          <a:xfrm>
            <a:off x="3068060" y="4824209"/>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clock</a:t>
            </a:r>
            <a:endParaRPr b="1" dirty="0">
              <a:latin typeface="Gill Sans MT" panose="020B0502020104020203" pitchFamily="34" charset="77"/>
              <a:sym typeface="American Typewriter"/>
            </a:endParaRPr>
          </a:p>
        </p:txBody>
      </p:sp>
      <p:sp>
        <p:nvSpPr>
          <p:cNvPr id="136" name="chipped"/>
          <p:cNvSpPr txBox="1"/>
          <p:nvPr/>
        </p:nvSpPr>
        <p:spPr>
          <a:xfrm>
            <a:off x="3060880" y="5769060"/>
            <a:ext cx="14763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time</a:t>
            </a:r>
            <a:endParaRPr dirty="0">
              <a:latin typeface="Gill Sans MT" panose="020B0502020104020203" pitchFamily="34" charset="77"/>
            </a:endParaRPr>
          </a:p>
        </p:txBody>
      </p:sp>
      <p:sp>
        <p:nvSpPr>
          <p:cNvPr id="137" name="lift"/>
          <p:cNvSpPr txBox="1"/>
          <p:nvPr/>
        </p:nvSpPr>
        <p:spPr>
          <a:xfrm>
            <a:off x="3262862" y="6639612"/>
            <a:ext cx="10724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dry</a:t>
            </a:r>
            <a:endParaRPr dirty="0">
              <a:latin typeface="Gill Sans MT" panose="020B0502020104020203" pitchFamily="34" charset="77"/>
            </a:endParaRPr>
          </a:p>
        </p:txBody>
      </p:sp>
      <p:sp>
        <p:nvSpPr>
          <p:cNvPr id="138" name="mutter"/>
          <p:cNvSpPr txBox="1"/>
          <p:nvPr/>
        </p:nvSpPr>
        <p:spPr>
          <a:xfrm>
            <a:off x="7819164" y="3961911"/>
            <a:ext cx="27940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mouthful</a:t>
            </a:r>
            <a:endParaRPr b="1" dirty="0">
              <a:latin typeface="Gill Sans MT" panose="020B0502020104020203" pitchFamily="34" charset="77"/>
              <a:sym typeface="American Typewriter"/>
            </a:endParaRPr>
          </a:p>
        </p:txBody>
      </p:sp>
      <p:sp>
        <p:nvSpPr>
          <p:cNvPr id="139" name="unveil"/>
          <p:cNvSpPr txBox="1"/>
          <p:nvPr/>
        </p:nvSpPr>
        <p:spPr>
          <a:xfrm>
            <a:off x="8334979" y="5755144"/>
            <a:ext cx="17376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effort</a:t>
            </a:r>
            <a:endParaRPr dirty="0">
              <a:latin typeface="Gill Sans MT" panose="020B0502020104020203" pitchFamily="34" charset="77"/>
              <a:sym typeface="American Typewriter"/>
            </a:endParaRPr>
          </a:p>
        </p:txBody>
      </p:sp>
      <p:sp>
        <p:nvSpPr>
          <p:cNvPr id="140" name="tolerate"/>
          <p:cNvSpPr txBox="1"/>
          <p:nvPr/>
        </p:nvSpPr>
        <p:spPr>
          <a:xfrm>
            <a:off x="8306471" y="3065958"/>
            <a:ext cx="18194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doom</a:t>
            </a:r>
            <a:endParaRPr dirty="0">
              <a:latin typeface="Gill Sans MT" panose="020B0502020104020203" pitchFamily="34" charset="77"/>
            </a:endParaRPr>
          </a:p>
        </p:txBody>
      </p:sp>
      <p:sp>
        <p:nvSpPr>
          <p:cNvPr id="141" name="fixation"/>
          <p:cNvSpPr txBox="1"/>
          <p:nvPr/>
        </p:nvSpPr>
        <p:spPr>
          <a:xfrm>
            <a:off x="8199879" y="4824210"/>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nerves</a:t>
            </a:r>
            <a:endParaRPr dirty="0">
              <a:latin typeface="Gill Sans MT" panose="020B0502020104020203" pitchFamily="34" charset="77"/>
            </a:endParaRPr>
          </a:p>
        </p:txBody>
      </p:sp>
      <p:sp>
        <p:nvSpPr>
          <p:cNvPr id="142" name="rustle"/>
          <p:cNvSpPr txBox="1"/>
          <p:nvPr/>
        </p:nvSpPr>
        <p:spPr>
          <a:xfrm>
            <a:off x="8313696" y="6620562"/>
            <a:ext cx="18049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ripple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 name="office">
            <a:extLst>
              <a:ext uri="{FF2B5EF4-FFF2-40B4-BE49-F238E27FC236}">
                <a16:creationId xmlns:a16="http://schemas.microsoft.com/office/drawing/2014/main" id="{60D79719-F7AD-E349-8411-400B6789BA1E}"/>
              </a:ext>
            </a:extLst>
          </p:cNvPr>
          <p:cNvSpPr txBox="1"/>
          <p:nvPr/>
        </p:nvSpPr>
        <p:spPr>
          <a:xfrm>
            <a:off x="3071478" y="3080135"/>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back</a:t>
            </a:r>
            <a:endParaRPr dirty="0">
              <a:latin typeface="Gill Sans MT" panose="020B0502020104020203" pitchFamily="34" charset="77"/>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96247" y="219295"/>
            <a:ext cx="575317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back</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22700" y="5136172"/>
            <a:ext cx="1024433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glass</a:t>
            </a:r>
            <a:endParaRPr sz="28700" dirty="0">
              <a:latin typeface="Gill Sans MT" panose="020B0502020104020203" pitchFamily="34" charset="77"/>
            </a:endParaRPr>
          </a:p>
        </p:txBody>
      </p:sp>
      <p:pic>
        <p:nvPicPr>
          <p:cNvPr id="2" name="Picture 1">
            <a:extLst>
              <a:ext uri="{FF2B5EF4-FFF2-40B4-BE49-F238E27FC236}">
                <a16:creationId xmlns:a16="http://schemas.microsoft.com/office/drawing/2014/main" id="{0666E194-4C84-9D91-9688-A97020208B25}"/>
              </a:ext>
            </a:extLst>
          </p:cNvPr>
          <p:cNvPicPr>
            <a:picLocks noChangeAspect="1"/>
          </p:cNvPicPr>
          <p:nvPr/>
        </p:nvPicPr>
        <p:blipFill>
          <a:blip r:embed="rId4"/>
          <a:stretch>
            <a:fillRect/>
          </a:stretch>
        </p:blipFill>
        <p:spPr>
          <a:xfrm>
            <a:off x="8466696" y="602862"/>
            <a:ext cx="3251200" cy="3251200"/>
          </a:xfrm>
          <a:prstGeom prst="rect">
            <a:avLst/>
          </a:prstGeom>
        </p:spPr>
      </p:pic>
      <p:pic>
        <p:nvPicPr>
          <p:cNvPr id="4" name="Picture 3">
            <a:extLst>
              <a:ext uri="{FF2B5EF4-FFF2-40B4-BE49-F238E27FC236}">
                <a16:creationId xmlns:a16="http://schemas.microsoft.com/office/drawing/2014/main" id="{71B793EB-D3DD-2478-69E1-3DBE2F179947}"/>
              </a:ext>
            </a:extLst>
          </p:cNvPr>
          <p:cNvPicPr>
            <a:picLocks noChangeAspect="1"/>
          </p:cNvPicPr>
          <p:nvPr/>
        </p:nvPicPr>
        <p:blipFill>
          <a:blip r:embed="rId5"/>
          <a:stretch>
            <a:fillRect/>
          </a:stretch>
        </p:blipFill>
        <p:spPr>
          <a:xfrm>
            <a:off x="1416714" y="5741033"/>
            <a:ext cx="3251200" cy="3251200"/>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01305" y="200571"/>
            <a:ext cx="6617196"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clock</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47158" y="4448074"/>
            <a:ext cx="10419220" cy="4519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8700" dirty="0">
                <a:latin typeface="Gill Sans MT" panose="020B0502020104020203" pitchFamily="34" charset="77"/>
              </a:rPr>
              <a:t>time</a:t>
            </a:r>
            <a:endParaRPr sz="19900" dirty="0">
              <a:latin typeface="Gill Sans MT" panose="020B0502020104020203" pitchFamily="34" charset="77"/>
            </a:endParaRPr>
          </a:p>
        </p:txBody>
      </p:sp>
      <p:pic>
        <p:nvPicPr>
          <p:cNvPr id="2" name="Picture 1">
            <a:extLst>
              <a:ext uri="{FF2B5EF4-FFF2-40B4-BE49-F238E27FC236}">
                <a16:creationId xmlns:a16="http://schemas.microsoft.com/office/drawing/2014/main" id="{DF272C0C-DC02-0A28-03F7-1741EBF355A5}"/>
              </a:ext>
            </a:extLst>
          </p:cNvPr>
          <p:cNvPicPr>
            <a:picLocks noChangeAspect="1"/>
          </p:cNvPicPr>
          <p:nvPr/>
        </p:nvPicPr>
        <p:blipFill>
          <a:blip r:embed="rId4"/>
          <a:stretch>
            <a:fillRect/>
          </a:stretch>
        </p:blipFill>
        <p:spPr>
          <a:xfrm>
            <a:off x="8878931" y="602862"/>
            <a:ext cx="3251200" cy="3251200"/>
          </a:xfrm>
          <a:prstGeom prst="rect">
            <a:avLst/>
          </a:prstGeom>
        </p:spPr>
      </p:pic>
      <p:pic>
        <p:nvPicPr>
          <p:cNvPr id="4" name="Picture 3">
            <a:extLst>
              <a:ext uri="{FF2B5EF4-FFF2-40B4-BE49-F238E27FC236}">
                <a16:creationId xmlns:a16="http://schemas.microsoft.com/office/drawing/2014/main" id="{DE32FB54-1EA0-6790-72C3-61679C5270C5}"/>
              </a:ext>
            </a:extLst>
          </p:cNvPr>
          <p:cNvPicPr>
            <a:picLocks noChangeAspect="1"/>
          </p:cNvPicPr>
          <p:nvPr/>
        </p:nvPicPr>
        <p:blipFill>
          <a:blip r:embed="rId5"/>
          <a:stretch>
            <a:fillRect/>
          </a:stretch>
        </p:blipFill>
        <p:spPr>
          <a:xfrm>
            <a:off x="1166937" y="5486353"/>
            <a:ext cx="3251200" cy="3251200"/>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77796" y="84337"/>
            <a:ext cx="422070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dry</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709909" y="5328693"/>
            <a:ext cx="1234608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doom</a:t>
            </a:r>
            <a:endParaRPr sz="23900" dirty="0">
              <a:latin typeface="Gill Sans MT" panose="020B0502020104020203" pitchFamily="34" charset="77"/>
            </a:endParaRPr>
          </a:p>
        </p:txBody>
      </p:sp>
      <p:pic>
        <p:nvPicPr>
          <p:cNvPr id="2" name="Picture 1">
            <a:extLst>
              <a:ext uri="{FF2B5EF4-FFF2-40B4-BE49-F238E27FC236}">
                <a16:creationId xmlns:a16="http://schemas.microsoft.com/office/drawing/2014/main" id="{DFCCD352-3349-8923-EB7B-C5FCBF78BD29}"/>
              </a:ext>
            </a:extLst>
          </p:cNvPr>
          <p:cNvPicPr>
            <a:picLocks noChangeAspect="1"/>
          </p:cNvPicPr>
          <p:nvPr/>
        </p:nvPicPr>
        <p:blipFill>
          <a:blip r:embed="rId4"/>
          <a:stretch>
            <a:fillRect/>
          </a:stretch>
        </p:blipFill>
        <p:spPr>
          <a:xfrm>
            <a:off x="7471751" y="623694"/>
            <a:ext cx="3251200" cy="3251200"/>
          </a:xfrm>
          <a:prstGeom prst="rect">
            <a:avLst/>
          </a:prstGeom>
        </p:spPr>
      </p:pic>
      <p:pic>
        <p:nvPicPr>
          <p:cNvPr id="4" name="Picture 3">
            <a:extLst>
              <a:ext uri="{FF2B5EF4-FFF2-40B4-BE49-F238E27FC236}">
                <a16:creationId xmlns:a16="http://schemas.microsoft.com/office/drawing/2014/main" id="{6D59BE50-4E05-EDE5-6712-D57D66E49F43}"/>
              </a:ext>
            </a:extLst>
          </p:cNvPr>
          <p:cNvPicPr>
            <a:picLocks noChangeAspect="1"/>
          </p:cNvPicPr>
          <p:nvPr/>
        </p:nvPicPr>
        <p:blipFill>
          <a:blip r:embed="rId5"/>
          <a:stretch>
            <a:fillRect/>
          </a:stretch>
        </p:blipFill>
        <p:spPr>
          <a:xfrm>
            <a:off x="978419" y="5635365"/>
            <a:ext cx="3251200" cy="325120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79521" y="868306"/>
            <a:ext cx="7819448"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mouthful</a:t>
            </a:r>
            <a:endParaRPr sz="72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42314" y="4989519"/>
            <a:ext cx="9855034"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nerves</a:t>
            </a:r>
            <a:endParaRPr sz="16600" dirty="0">
              <a:latin typeface="Gill Sans MT" panose="020B0502020104020203" pitchFamily="34" charset="77"/>
            </a:endParaRPr>
          </a:p>
        </p:txBody>
      </p:sp>
      <p:pic>
        <p:nvPicPr>
          <p:cNvPr id="2" name="Picture 1">
            <a:extLst>
              <a:ext uri="{FF2B5EF4-FFF2-40B4-BE49-F238E27FC236}">
                <a16:creationId xmlns:a16="http://schemas.microsoft.com/office/drawing/2014/main" id="{A269ECA7-2798-BB6B-60B3-437DED0E989D}"/>
              </a:ext>
            </a:extLst>
          </p:cNvPr>
          <p:cNvPicPr>
            <a:picLocks noChangeAspect="1"/>
          </p:cNvPicPr>
          <p:nvPr/>
        </p:nvPicPr>
        <p:blipFill>
          <a:blip r:embed="rId4"/>
          <a:stretch>
            <a:fillRect/>
          </a:stretch>
        </p:blipFill>
        <p:spPr>
          <a:xfrm>
            <a:off x="682708" y="5750169"/>
            <a:ext cx="3251200" cy="3251200"/>
          </a:xfrm>
          <a:prstGeom prst="rect">
            <a:avLst/>
          </a:prstGeom>
        </p:spPr>
      </p:pic>
      <p:pic>
        <p:nvPicPr>
          <p:cNvPr id="4" name="Picture 3">
            <a:extLst>
              <a:ext uri="{FF2B5EF4-FFF2-40B4-BE49-F238E27FC236}">
                <a16:creationId xmlns:a16="http://schemas.microsoft.com/office/drawing/2014/main" id="{4FBFBF2D-F32C-75F5-7CFA-F66E3408AD49}"/>
              </a:ext>
            </a:extLst>
          </p:cNvPr>
          <p:cNvPicPr>
            <a:picLocks noChangeAspect="1"/>
          </p:cNvPicPr>
          <p:nvPr/>
        </p:nvPicPr>
        <p:blipFill>
          <a:blip r:embed="rId5"/>
          <a:stretch>
            <a:fillRect/>
          </a:stretch>
        </p:blipFill>
        <p:spPr>
          <a:xfrm>
            <a:off x="8998180" y="571275"/>
            <a:ext cx="3251200" cy="325120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474276" y="215902"/>
            <a:ext cx="11999897"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effort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54292" y="5080610"/>
            <a:ext cx="1028859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ripple</a:t>
            </a:r>
            <a:endParaRPr sz="9600" dirty="0">
              <a:latin typeface="Gill Sans MT" panose="020B0502020104020203" pitchFamily="34" charset="77"/>
            </a:endParaRPr>
          </a:p>
        </p:txBody>
      </p:sp>
      <p:pic>
        <p:nvPicPr>
          <p:cNvPr id="2" name="Picture 1">
            <a:extLst>
              <a:ext uri="{FF2B5EF4-FFF2-40B4-BE49-F238E27FC236}">
                <a16:creationId xmlns:a16="http://schemas.microsoft.com/office/drawing/2014/main" id="{1D0FD01F-712A-FA44-2D1B-01C882EA4EE6}"/>
              </a:ext>
            </a:extLst>
          </p:cNvPr>
          <p:cNvPicPr>
            <a:picLocks noChangeAspect="1"/>
          </p:cNvPicPr>
          <p:nvPr/>
        </p:nvPicPr>
        <p:blipFill>
          <a:blip r:embed="rId4"/>
          <a:stretch>
            <a:fillRect/>
          </a:stretch>
        </p:blipFill>
        <p:spPr>
          <a:xfrm>
            <a:off x="8689194" y="643795"/>
            <a:ext cx="3251200" cy="3251200"/>
          </a:xfrm>
          <a:prstGeom prst="rect">
            <a:avLst/>
          </a:prstGeom>
        </p:spPr>
      </p:pic>
      <p:pic>
        <p:nvPicPr>
          <p:cNvPr id="4" name="Picture 3">
            <a:extLst>
              <a:ext uri="{FF2B5EF4-FFF2-40B4-BE49-F238E27FC236}">
                <a16:creationId xmlns:a16="http://schemas.microsoft.com/office/drawing/2014/main" id="{D21A5198-7B74-B0DC-792B-23E0EAE9CA0C}"/>
              </a:ext>
            </a:extLst>
          </p:cNvPr>
          <p:cNvPicPr>
            <a:picLocks noChangeAspect="1"/>
          </p:cNvPicPr>
          <p:nvPr/>
        </p:nvPicPr>
        <p:blipFill>
          <a:blip r:embed="rId5"/>
          <a:stretch>
            <a:fillRect/>
          </a:stretch>
        </p:blipFill>
        <p:spPr>
          <a:xfrm>
            <a:off x="711940" y="5724319"/>
            <a:ext cx="3251200" cy="3251200"/>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4" y="1481621"/>
            <a:ext cx="10875989" cy="2226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Font Variation</a:t>
            </a:r>
            <a:endParaRPr sz="239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4" y="3607454"/>
            <a:ext cx="10875989"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display slips contain the same words, but have a more regular font, which have a more regular formation of ‘a’ and ‘g’. Futura is the name of the font.</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132072441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943357"/>
            <a:ext cx="8385165" cy="471924"/>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FFFF"/>
                </a:solidFill>
                <a:effectLst/>
                <a:uFillTx/>
                <a:latin typeface="+mn-lt"/>
                <a:ea typeface="+mn-ea"/>
                <a:cs typeface="+mn-cs"/>
                <a:sym typeface="Helvetica Light"/>
              </a:rPr>
              <a:t>night</a:t>
            </a: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590864" y="481803"/>
            <a:ext cx="676307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ea typeface="Ayuthaya" pitchFamily="2" charset="-34"/>
                <a:cs typeface="Futura Medium" panose="020B0602020204020303" pitchFamily="34" charset="-79"/>
              </a:rPr>
              <a:t>back</a:t>
            </a:r>
            <a:endParaRPr sz="13800" dirty="0">
              <a:latin typeface="Futura Medium" panose="020B0602020204020303" pitchFamily="34" charset="-79"/>
              <a:ea typeface="Ayuthaya" pitchFamily="2" charset="-34"/>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24829" y="5203194"/>
            <a:ext cx="1024433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glass</a:t>
            </a:r>
            <a:endParaRPr sz="287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474923AA-957D-4EAE-2DEA-096D6D96BE68}"/>
              </a:ext>
            </a:extLst>
          </p:cNvPr>
          <p:cNvPicPr>
            <a:picLocks noChangeAspect="1"/>
          </p:cNvPicPr>
          <p:nvPr/>
        </p:nvPicPr>
        <p:blipFill>
          <a:blip r:embed="rId4"/>
          <a:stretch>
            <a:fillRect/>
          </a:stretch>
        </p:blipFill>
        <p:spPr>
          <a:xfrm>
            <a:off x="8669785" y="602862"/>
            <a:ext cx="3251200" cy="3251200"/>
          </a:xfrm>
          <a:prstGeom prst="rect">
            <a:avLst/>
          </a:prstGeom>
        </p:spPr>
      </p:pic>
      <p:pic>
        <p:nvPicPr>
          <p:cNvPr id="4" name="Picture 3">
            <a:extLst>
              <a:ext uri="{FF2B5EF4-FFF2-40B4-BE49-F238E27FC236}">
                <a16:creationId xmlns:a16="http://schemas.microsoft.com/office/drawing/2014/main" id="{0B4679B9-7E84-491F-9B65-BF7A2C7BFD4D}"/>
              </a:ext>
            </a:extLst>
          </p:cNvPr>
          <p:cNvPicPr>
            <a:picLocks noChangeAspect="1"/>
          </p:cNvPicPr>
          <p:nvPr/>
        </p:nvPicPr>
        <p:blipFill>
          <a:blip r:embed="rId5"/>
          <a:stretch>
            <a:fillRect/>
          </a:stretch>
        </p:blipFill>
        <p:spPr>
          <a:xfrm>
            <a:off x="887429" y="5724319"/>
            <a:ext cx="3251200" cy="3251200"/>
          </a:xfrm>
          <a:prstGeom prst="rect">
            <a:avLst/>
          </a:prstGeom>
        </p:spPr>
      </p:pic>
    </p:spTree>
    <p:extLst>
      <p:ext uri="{BB962C8B-B14F-4D97-AF65-F5344CB8AC3E}">
        <p14:creationId xmlns:p14="http://schemas.microsoft.com/office/powerpoint/2010/main" val="35293689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08911" y="5189040"/>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18336" y="338201"/>
            <a:ext cx="7154203"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clock</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375072" y="5193312"/>
            <a:ext cx="10419220"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time</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3DDD54F8-E32D-AC3E-F09A-A2E8E107780F}"/>
              </a:ext>
            </a:extLst>
          </p:cNvPr>
          <p:cNvPicPr>
            <a:picLocks noChangeAspect="1"/>
          </p:cNvPicPr>
          <p:nvPr/>
        </p:nvPicPr>
        <p:blipFill>
          <a:blip r:embed="rId4"/>
          <a:stretch>
            <a:fillRect/>
          </a:stretch>
        </p:blipFill>
        <p:spPr>
          <a:xfrm>
            <a:off x="8938165" y="542764"/>
            <a:ext cx="3251200" cy="3251200"/>
          </a:xfrm>
          <a:prstGeom prst="rect">
            <a:avLst/>
          </a:prstGeom>
        </p:spPr>
      </p:pic>
      <p:pic>
        <p:nvPicPr>
          <p:cNvPr id="4" name="Picture 3">
            <a:extLst>
              <a:ext uri="{FF2B5EF4-FFF2-40B4-BE49-F238E27FC236}">
                <a16:creationId xmlns:a16="http://schemas.microsoft.com/office/drawing/2014/main" id="{1EE912D9-DFE5-D80D-FE84-E1CACBB3A015}"/>
              </a:ext>
            </a:extLst>
          </p:cNvPr>
          <p:cNvPicPr>
            <a:picLocks noChangeAspect="1"/>
          </p:cNvPicPr>
          <p:nvPr/>
        </p:nvPicPr>
        <p:blipFill>
          <a:blip r:embed="rId5"/>
          <a:stretch>
            <a:fillRect/>
          </a:stretch>
        </p:blipFill>
        <p:spPr>
          <a:xfrm>
            <a:off x="1749472" y="5458789"/>
            <a:ext cx="3251200" cy="3251200"/>
          </a:xfrm>
          <a:prstGeom prst="rect">
            <a:avLst/>
          </a:prstGeom>
        </p:spPr>
      </p:pic>
    </p:spTree>
    <p:extLst>
      <p:ext uri="{BB962C8B-B14F-4D97-AF65-F5344CB8AC3E}">
        <p14:creationId xmlns:p14="http://schemas.microsoft.com/office/powerpoint/2010/main" val="417310495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44437" y="-603206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544628" y="190285"/>
            <a:ext cx="4751301"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dry</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369750" y="5449572"/>
            <a:ext cx="1234608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doom</a:t>
            </a:r>
            <a:endParaRPr sz="23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B781C448-F899-A002-DCF1-1A1FFD3019D8}"/>
              </a:ext>
            </a:extLst>
          </p:cNvPr>
          <p:cNvPicPr>
            <a:picLocks noChangeAspect="1"/>
          </p:cNvPicPr>
          <p:nvPr/>
        </p:nvPicPr>
        <p:blipFill>
          <a:blip r:embed="rId4"/>
          <a:stretch>
            <a:fillRect/>
          </a:stretch>
        </p:blipFill>
        <p:spPr>
          <a:xfrm>
            <a:off x="8020657" y="305549"/>
            <a:ext cx="3854062" cy="3854062"/>
          </a:xfrm>
          <a:prstGeom prst="rect">
            <a:avLst/>
          </a:prstGeom>
        </p:spPr>
      </p:pic>
      <p:pic>
        <p:nvPicPr>
          <p:cNvPr id="4" name="Picture 3">
            <a:extLst>
              <a:ext uri="{FF2B5EF4-FFF2-40B4-BE49-F238E27FC236}">
                <a16:creationId xmlns:a16="http://schemas.microsoft.com/office/drawing/2014/main" id="{AD6F92FD-C1D9-4C8E-EE96-5C65C1018045}"/>
              </a:ext>
            </a:extLst>
          </p:cNvPr>
          <p:cNvPicPr>
            <a:picLocks noChangeAspect="1"/>
          </p:cNvPicPr>
          <p:nvPr/>
        </p:nvPicPr>
        <p:blipFill>
          <a:blip r:embed="rId5"/>
          <a:stretch>
            <a:fillRect/>
          </a:stretch>
        </p:blipFill>
        <p:spPr>
          <a:xfrm>
            <a:off x="425194" y="5752787"/>
            <a:ext cx="3251200" cy="3251200"/>
          </a:xfrm>
          <a:prstGeom prst="rect">
            <a:avLst/>
          </a:prstGeom>
        </p:spPr>
      </p:pic>
    </p:spTree>
    <p:extLst>
      <p:ext uri="{BB962C8B-B14F-4D97-AF65-F5344CB8AC3E}">
        <p14:creationId xmlns:p14="http://schemas.microsoft.com/office/powerpoint/2010/main" val="28077571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828964" y="2274766"/>
            <a:ext cx="146354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back	</a:t>
            </a:r>
            <a:endParaRPr b="1" dirty="0">
              <a:latin typeface="Gill Sans MT" panose="020B0502020104020203" pitchFamily="34" charset="77"/>
              <a:sym typeface="American Typewriter"/>
            </a:endParaRPr>
          </a:p>
        </p:txBody>
      </p:sp>
      <p:sp>
        <p:nvSpPr>
          <p:cNvPr id="134" name="office"/>
          <p:cNvSpPr txBox="1"/>
          <p:nvPr/>
        </p:nvSpPr>
        <p:spPr>
          <a:xfrm>
            <a:off x="5820183" y="3183419"/>
            <a:ext cx="148117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glass</a:t>
            </a:r>
            <a:endParaRPr dirty="0">
              <a:latin typeface="Gill Sans MT" panose="020B0502020104020203" pitchFamily="34" charset="77"/>
            </a:endParaRPr>
          </a:p>
        </p:txBody>
      </p:sp>
      <p:sp>
        <p:nvSpPr>
          <p:cNvPr id="135" name="spare"/>
          <p:cNvSpPr txBox="1"/>
          <p:nvPr/>
        </p:nvSpPr>
        <p:spPr>
          <a:xfrm>
            <a:off x="5750440" y="4033018"/>
            <a:ext cx="162063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clock</a:t>
            </a:r>
            <a:endParaRPr b="1" dirty="0">
              <a:latin typeface="Gill Sans MT" panose="020B0502020104020203" pitchFamily="34" charset="77"/>
              <a:sym typeface="American Typewriter"/>
            </a:endParaRPr>
          </a:p>
        </p:txBody>
      </p:sp>
      <p:sp>
        <p:nvSpPr>
          <p:cNvPr id="136" name="chipped"/>
          <p:cNvSpPr txBox="1"/>
          <p:nvPr/>
        </p:nvSpPr>
        <p:spPr>
          <a:xfrm>
            <a:off x="5822587" y="4958818"/>
            <a:ext cx="147636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time</a:t>
            </a:r>
            <a:endParaRPr dirty="0">
              <a:latin typeface="Gill Sans MT" panose="020B0502020104020203" pitchFamily="34" charset="77"/>
            </a:endParaRPr>
          </a:p>
        </p:txBody>
      </p:sp>
      <p:sp>
        <p:nvSpPr>
          <p:cNvPr id="137" name="lift"/>
          <p:cNvSpPr txBox="1"/>
          <p:nvPr/>
        </p:nvSpPr>
        <p:spPr>
          <a:xfrm>
            <a:off x="6024563" y="5829370"/>
            <a:ext cx="10724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dry</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0" y="996808"/>
            <a:ext cx="1014393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Futura Medium" panose="020B0602020204020303" pitchFamily="34" charset="-79"/>
                <a:cs typeface="Futura Medium" panose="020B0602020204020303" pitchFamily="34" charset="-79"/>
              </a:rPr>
              <a:t>mouthful</a:t>
            </a:r>
            <a:endParaRPr sz="66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49163" y="5591823"/>
            <a:ext cx="9855034"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nerves</a:t>
            </a:r>
            <a:endParaRPr sz="199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99AE8B86-739A-E639-5E60-A1400945DC1C}"/>
              </a:ext>
            </a:extLst>
          </p:cNvPr>
          <p:cNvPicPr>
            <a:picLocks noChangeAspect="1"/>
          </p:cNvPicPr>
          <p:nvPr/>
        </p:nvPicPr>
        <p:blipFill>
          <a:blip r:embed="rId4"/>
          <a:stretch>
            <a:fillRect/>
          </a:stretch>
        </p:blipFill>
        <p:spPr>
          <a:xfrm>
            <a:off x="682708" y="5748330"/>
            <a:ext cx="3251200" cy="3251200"/>
          </a:xfrm>
          <a:prstGeom prst="rect">
            <a:avLst/>
          </a:prstGeom>
        </p:spPr>
      </p:pic>
      <p:pic>
        <p:nvPicPr>
          <p:cNvPr id="4" name="Picture 3">
            <a:extLst>
              <a:ext uri="{FF2B5EF4-FFF2-40B4-BE49-F238E27FC236}">
                <a16:creationId xmlns:a16="http://schemas.microsoft.com/office/drawing/2014/main" id="{66478E25-B306-66B4-518C-FF4790A38914}"/>
              </a:ext>
            </a:extLst>
          </p:cNvPr>
          <p:cNvPicPr>
            <a:picLocks noChangeAspect="1"/>
          </p:cNvPicPr>
          <p:nvPr/>
        </p:nvPicPr>
        <p:blipFill>
          <a:blip r:embed="rId5"/>
          <a:stretch>
            <a:fillRect/>
          </a:stretch>
        </p:blipFill>
        <p:spPr>
          <a:xfrm>
            <a:off x="9000313" y="602862"/>
            <a:ext cx="3251200" cy="3251200"/>
          </a:xfrm>
          <a:prstGeom prst="rect">
            <a:avLst/>
          </a:prstGeom>
        </p:spPr>
      </p:pic>
    </p:spTree>
    <p:extLst>
      <p:ext uri="{BB962C8B-B14F-4D97-AF65-F5344CB8AC3E}">
        <p14:creationId xmlns:p14="http://schemas.microsoft.com/office/powerpoint/2010/main" val="377708898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53784" y="424158"/>
            <a:ext cx="11999897" cy="37805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Futura Medium" panose="020B0602020204020303" pitchFamily="34" charset="-79"/>
                <a:cs typeface="Futura Medium" panose="020B0602020204020303" pitchFamily="34" charset="-79"/>
              </a:rPr>
              <a:t>effort</a:t>
            </a:r>
            <a:endParaRPr sz="28700" dirty="0">
              <a:latin typeface="Futura Medium" panose="020B0602020204020303" pitchFamily="34" charset="-79"/>
              <a:cs typeface="Futura Medium" panose="020B0602020204020303" pitchFamily="34" charset="-79"/>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946664" y="5671015"/>
            <a:ext cx="10288591"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Futura Medium" panose="020B0602020204020303" pitchFamily="34" charset="-79"/>
                <a:cs typeface="Futura Medium" panose="020B0602020204020303" pitchFamily="34" charset="-79"/>
              </a:rPr>
              <a:t>ripple</a:t>
            </a:r>
            <a:endParaRPr sz="11500" dirty="0">
              <a:latin typeface="Futura Medium" panose="020B0602020204020303" pitchFamily="34" charset="-79"/>
              <a:cs typeface="Futura Medium" panose="020B0602020204020303" pitchFamily="34" charset="-79"/>
            </a:endParaRPr>
          </a:p>
        </p:txBody>
      </p:sp>
      <p:pic>
        <p:nvPicPr>
          <p:cNvPr id="2" name="Picture 1">
            <a:extLst>
              <a:ext uri="{FF2B5EF4-FFF2-40B4-BE49-F238E27FC236}">
                <a16:creationId xmlns:a16="http://schemas.microsoft.com/office/drawing/2014/main" id="{04E235E6-143A-791D-FBDA-F76EC38450A1}"/>
              </a:ext>
            </a:extLst>
          </p:cNvPr>
          <p:cNvPicPr>
            <a:picLocks noChangeAspect="1"/>
          </p:cNvPicPr>
          <p:nvPr/>
        </p:nvPicPr>
        <p:blipFill>
          <a:blip r:embed="rId4"/>
          <a:stretch>
            <a:fillRect/>
          </a:stretch>
        </p:blipFill>
        <p:spPr>
          <a:xfrm>
            <a:off x="9159811" y="620602"/>
            <a:ext cx="3254400" cy="3254400"/>
          </a:xfrm>
          <a:prstGeom prst="rect">
            <a:avLst/>
          </a:prstGeom>
        </p:spPr>
      </p:pic>
      <p:pic>
        <p:nvPicPr>
          <p:cNvPr id="4" name="Picture 3">
            <a:extLst>
              <a:ext uri="{FF2B5EF4-FFF2-40B4-BE49-F238E27FC236}">
                <a16:creationId xmlns:a16="http://schemas.microsoft.com/office/drawing/2014/main" id="{D4793181-E800-A3A2-9E93-116735F2B25E}"/>
              </a:ext>
            </a:extLst>
          </p:cNvPr>
          <p:cNvPicPr>
            <a:picLocks noChangeAspect="1"/>
          </p:cNvPicPr>
          <p:nvPr/>
        </p:nvPicPr>
        <p:blipFill>
          <a:blip r:embed="rId5"/>
          <a:stretch>
            <a:fillRect/>
          </a:stretch>
        </p:blipFill>
        <p:spPr>
          <a:xfrm>
            <a:off x="895013" y="5724319"/>
            <a:ext cx="3251200" cy="3251200"/>
          </a:xfrm>
          <a:prstGeom prst="rect">
            <a:avLst/>
          </a:prstGeom>
        </p:spPr>
      </p:pic>
    </p:spTree>
    <p:extLst>
      <p:ext uri="{BB962C8B-B14F-4D97-AF65-F5344CB8AC3E}">
        <p14:creationId xmlns:p14="http://schemas.microsoft.com/office/powerpoint/2010/main" val="206444175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163796" y="3418118"/>
            <a:ext cx="27940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mouthful</a:t>
            </a:r>
            <a:endParaRPr b="1" dirty="0">
              <a:latin typeface="Gill Sans MT" panose="020B0502020104020203" pitchFamily="34" charset="77"/>
              <a:sym typeface="American Typewriter"/>
            </a:endParaRPr>
          </a:p>
        </p:txBody>
      </p:sp>
      <p:sp>
        <p:nvSpPr>
          <p:cNvPr id="140" name="tolerate"/>
          <p:cNvSpPr txBox="1"/>
          <p:nvPr/>
        </p:nvSpPr>
        <p:spPr>
          <a:xfrm>
            <a:off x="5651098" y="2522165"/>
            <a:ext cx="1819409"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doom</a:t>
            </a:r>
            <a:endParaRPr dirty="0">
              <a:latin typeface="Gill Sans MT" panose="020B0502020104020203" pitchFamily="34" charset="77"/>
            </a:endParaRPr>
          </a:p>
        </p:txBody>
      </p:sp>
      <p:sp>
        <p:nvSpPr>
          <p:cNvPr id="141" name="fixation"/>
          <p:cNvSpPr txBox="1"/>
          <p:nvPr/>
        </p:nvSpPr>
        <p:spPr>
          <a:xfrm>
            <a:off x="5544512" y="4280417"/>
            <a:ext cx="203260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nerves</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633655" y="5188117"/>
            <a:ext cx="173765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effort</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600009" y="5996646"/>
            <a:ext cx="18049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ripple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0700" y="1309202"/>
            <a:ext cx="175689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back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414288"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70644" y="3874055"/>
            <a:ext cx="6419050"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move back, you move in the opposite direction to the one in which you are facing or in which you were moving before.</a:t>
            </a:r>
          </a:p>
        </p:txBody>
      </p:sp>
      <p:sp>
        <p:nvSpPr>
          <p:cNvPr id="155" name="The was a tear in Freddie’s new school jumper."/>
          <p:cNvSpPr txBox="1"/>
          <p:nvPr/>
        </p:nvSpPr>
        <p:spPr>
          <a:xfrm>
            <a:off x="0" y="650000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Alison was asked to move </a:t>
            </a:r>
            <a:r>
              <a:rPr lang="en-GB" sz="4000" b="1" dirty="0">
                <a:latin typeface="Gill Sans MT" panose="020B0502020104020203" pitchFamily="34" charset="77"/>
              </a:rPr>
              <a:t>back</a:t>
            </a:r>
            <a:r>
              <a:rPr lang="en-GB" sz="4000" dirty="0">
                <a:latin typeface="Gill Sans MT" panose="020B0502020104020203" pitchFamily="34" charset="77"/>
              </a:rPr>
              <a:t> and listen.</a:t>
            </a: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back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4" name="Table 2">
            <a:extLst>
              <a:ext uri="{FF2B5EF4-FFF2-40B4-BE49-F238E27FC236}">
                <a16:creationId xmlns:a16="http://schemas.microsoft.com/office/drawing/2014/main" id="{D63B5FE3-48DF-DACA-FE7C-1418E421E613}"/>
              </a:ext>
            </a:extLst>
          </p:cNvPr>
          <p:cNvGraphicFramePr>
            <a:graphicFrameLocks noGrp="1"/>
          </p:cNvGraphicFramePr>
          <p:nvPr>
            <p:extLst>
              <p:ext uri="{D42A27DB-BD31-4B8C-83A1-F6EECF244321}">
                <p14:modId xmlns:p14="http://schemas.microsoft.com/office/powerpoint/2010/main" val="335782365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rearwards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forwards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feed-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moved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stepped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05C577A0-D222-43E9-49D9-E950F6024296}"/>
              </a:ext>
            </a:extLst>
          </p:cNvPr>
          <p:cNvPicPr>
            <a:picLocks noChangeAspect="1"/>
          </p:cNvPicPr>
          <p:nvPr/>
        </p:nvPicPr>
        <p:blipFill>
          <a:blip r:embed="rId3"/>
          <a:stretch>
            <a:fillRect/>
          </a:stretch>
        </p:blipFill>
        <p:spPr>
          <a:xfrm>
            <a:off x="8508608" y="2799396"/>
            <a:ext cx="3251200" cy="3251200"/>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31504" y="1309202"/>
            <a:ext cx="175528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glass</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68522" y="4083791"/>
            <a:ext cx="6320488"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Glass is a hard transparent substance that is used to make things such as windows and bottles.</a:t>
            </a:r>
          </a:p>
        </p:txBody>
      </p:sp>
      <p:sp>
        <p:nvSpPr>
          <p:cNvPr id="155" name="The was a tear in Freddie’s new school jumper."/>
          <p:cNvSpPr txBox="1"/>
          <p:nvPr/>
        </p:nvSpPr>
        <p:spPr>
          <a:xfrm>
            <a:off x="0" y="654069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glass</a:t>
            </a:r>
            <a:r>
              <a:rPr lang="en-GB" sz="4000" dirty="0">
                <a:latin typeface="Gill Sans MT" panose="020B0502020104020203" pitchFamily="34" charset="77"/>
              </a:rPr>
              <a:t> in the window has a crack in it.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glass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9E243FE5-981C-C8BE-24C7-A7E4A6D65449}"/>
              </a:ext>
            </a:extLst>
          </p:cNvPr>
          <p:cNvGraphicFramePr>
            <a:graphicFrameLocks noGrp="1"/>
          </p:cNvGraphicFramePr>
          <p:nvPr>
            <p:extLst>
              <p:ext uri="{D42A27DB-BD31-4B8C-83A1-F6EECF244321}">
                <p14:modId xmlns:p14="http://schemas.microsoft.com/office/powerpoint/2010/main" val="3865010848"/>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crystal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EE2A2BE3-BCE9-ABCF-9CBC-4464BCA31B70}"/>
              </a:ext>
            </a:extLst>
          </p:cNvPr>
          <p:cNvPicPr>
            <a:picLocks noChangeAspect="1"/>
          </p:cNvPicPr>
          <p:nvPr/>
        </p:nvPicPr>
        <p:blipFill>
          <a:blip r:embed="rId3"/>
          <a:stretch>
            <a:fillRect/>
          </a:stretch>
        </p:blipFill>
        <p:spPr>
          <a:xfrm>
            <a:off x="8472945" y="2795831"/>
            <a:ext cx="3251200" cy="3251200"/>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8565" y="1339979"/>
            <a:ext cx="1901161"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clock</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76355"/>
            <a:ext cx="4232357"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sz="3200" dirty="0">
                <a:latin typeface="Gill Sans MT" panose="020B0502020104020203" pitchFamily="34" charset="77"/>
              </a:rPr>
              <a:t>(</a:t>
            </a:r>
            <a:r>
              <a:rPr lang="en-GB" sz="3200" dirty="0">
                <a:latin typeface="Gill Sans MT" panose="020B0502020104020203" pitchFamily="34" charset="77"/>
              </a:rPr>
              <a:t>noun</a:t>
            </a:r>
            <a:r>
              <a:rPr sz="3200"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0317" y="3956361"/>
            <a:ext cx="5990647"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clock is an instrument, for example in a room or on the outside of a building, that shows what time of day it is.</a:t>
            </a:r>
          </a:p>
        </p:txBody>
      </p:sp>
      <p:sp>
        <p:nvSpPr>
          <p:cNvPr id="155" name="The was a tear in Freddie’s new school jumper."/>
          <p:cNvSpPr txBox="1"/>
          <p:nvPr/>
        </p:nvSpPr>
        <p:spPr>
          <a:xfrm>
            <a:off x="0" y="6557290"/>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class </a:t>
            </a:r>
            <a:r>
              <a:rPr lang="en-GB" sz="4000" b="1" dirty="0">
                <a:latin typeface="Gill Sans MT" panose="020B0502020104020203" pitchFamily="34" charset="77"/>
              </a:rPr>
              <a:t>clock</a:t>
            </a:r>
            <a:r>
              <a:rPr lang="en-GB" sz="4000" dirty="0">
                <a:latin typeface="Gill Sans MT" panose="020B0502020104020203" pitchFamily="34" charset="77"/>
              </a:rPr>
              <a:t> was 5 minutes behind time.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clock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D6641C55-3E1F-FF5E-442D-EDA0ED110A8B}"/>
              </a:ext>
            </a:extLst>
          </p:cNvPr>
          <p:cNvGraphicFramePr>
            <a:graphicFrameLocks noGrp="1"/>
          </p:cNvGraphicFramePr>
          <p:nvPr>
            <p:extLst>
              <p:ext uri="{D42A27DB-BD31-4B8C-83A1-F6EECF244321}">
                <p14:modId xmlns:p14="http://schemas.microsoft.com/office/powerpoint/2010/main" val="1896699609"/>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timepiece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ticking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17A07082-1AE0-502E-E375-60EA4FBB8B6C}"/>
              </a:ext>
            </a:extLst>
          </p:cNvPr>
          <p:cNvPicPr>
            <a:picLocks noChangeAspect="1"/>
          </p:cNvPicPr>
          <p:nvPr/>
        </p:nvPicPr>
        <p:blipFill>
          <a:blip r:embed="rId4"/>
          <a:stretch>
            <a:fillRect/>
          </a:stretch>
        </p:blipFill>
        <p:spPr>
          <a:xfrm>
            <a:off x="8314093" y="2715297"/>
            <a:ext cx="3251200" cy="3251200"/>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49143" y="1309202"/>
            <a:ext cx="172002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time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172185" y="4396340"/>
            <a:ext cx="7059173"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Time is what we measure in minutes, hours, days, and years.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b="0" i="0" dirty="0">
                <a:solidFill>
                  <a:schemeClr val="accent2"/>
                </a:solidFill>
                <a:effectLst/>
                <a:latin typeface="Gill Sans MT" panose="020B0502020104020203" pitchFamily="34" charset="77"/>
              </a:rPr>
              <a:t>Mr Grant told the children that it was </a:t>
            </a:r>
            <a:r>
              <a:rPr lang="en-GB" b="1" i="0" dirty="0">
                <a:solidFill>
                  <a:schemeClr val="accent2"/>
                </a:solidFill>
                <a:effectLst/>
                <a:latin typeface="Gill Sans MT" panose="020B0502020104020203" pitchFamily="34" charset="77"/>
              </a:rPr>
              <a:t>time</a:t>
            </a:r>
            <a:r>
              <a:rPr lang="en-GB" b="0" i="0" dirty="0">
                <a:solidFill>
                  <a:schemeClr val="accent2"/>
                </a:solidFill>
                <a:effectLst/>
                <a:latin typeface="Gill Sans MT" panose="020B0502020104020203" pitchFamily="34" charset="77"/>
              </a:rPr>
              <a:t> for lunch.</a:t>
            </a:r>
            <a:endParaRPr sz="3200" dirty="0">
              <a:solidFill>
                <a:schemeClr val="accent2"/>
              </a:solidFill>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time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3" name="Table 2">
            <a:extLst>
              <a:ext uri="{FF2B5EF4-FFF2-40B4-BE49-F238E27FC236}">
                <a16:creationId xmlns:a16="http://schemas.microsoft.com/office/drawing/2014/main" id="{8BC909F2-CE4B-03EF-B95C-4A293A8D2E6B}"/>
              </a:ext>
            </a:extLst>
          </p:cNvPr>
          <p:cNvGraphicFramePr>
            <a:graphicFrameLocks noGrp="1"/>
          </p:cNvGraphicFramePr>
          <p:nvPr>
            <p:extLst>
              <p:ext uri="{D42A27DB-BD31-4B8C-83A1-F6EECF244321}">
                <p14:modId xmlns:p14="http://schemas.microsoft.com/office/powerpoint/2010/main" val="2583463877"/>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hour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passed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changed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2" name="Picture 1">
            <a:extLst>
              <a:ext uri="{FF2B5EF4-FFF2-40B4-BE49-F238E27FC236}">
                <a16:creationId xmlns:a16="http://schemas.microsoft.com/office/drawing/2014/main" id="{4E0821FE-C74F-2ADE-BAD4-0C2AF79B430A}"/>
              </a:ext>
            </a:extLst>
          </p:cNvPr>
          <p:cNvPicPr>
            <a:picLocks noChangeAspect="1"/>
          </p:cNvPicPr>
          <p:nvPr/>
        </p:nvPicPr>
        <p:blipFill>
          <a:blip r:embed="rId4"/>
          <a:stretch>
            <a:fillRect/>
          </a:stretch>
        </p:blipFill>
        <p:spPr>
          <a:xfrm>
            <a:off x="8374670" y="2586074"/>
            <a:ext cx="3251200" cy="3251200"/>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55140" y="1309202"/>
            <a:ext cx="130805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dry</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lang="en-GB" dirty="0">
                <a:latin typeface="Gill Sans MT" panose="020B0502020104020203" pitchFamily="34" charset="77"/>
              </a:rPr>
              <a:t>(adjective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85482" y="4595418"/>
            <a:ext cx="603257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dry, there is no water or moisture on it or in it.</a:t>
            </a:r>
          </a:p>
        </p:txBody>
      </p:sp>
      <p:sp>
        <p:nvSpPr>
          <p:cNvPr id="155" name="The was a tear in Freddie’s new school jumper."/>
          <p:cNvSpPr txBox="1"/>
          <p:nvPr/>
        </p:nvSpPr>
        <p:spPr>
          <a:xfrm>
            <a:off x="28351" y="6454466"/>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Emerson needed a </a:t>
            </a:r>
            <a:r>
              <a:rPr lang="en-GB" sz="4000" b="1" dirty="0">
                <a:latin typeface="Gill Sans MT" panose="020B0502020104020203" pitchFamily="34" charset="77"/>
              </a:rPr>
              <a:t>dry</a:t>
            </a:r>
            <a:r>
              <a:rPr lang="en-GB" sz="4000" dirty="0">
                <a:latin typeface="Gill Sans MT" panose="020B0502020104020203" pitchFamily="34" charset="77"/>
              </a:rPr>
              <a:t> surface to try out the experiment.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lang="en-GB" dirty="0">
                <a:latin typeface="Gill Sans MT" panose="020B0502020104020203" pitchFamily="34" charset="77"/>
              </a:rPr>
              <a:t>(dry)</a:t>
            </a:r>
            <a:endParaRPr dirty="0">
              <a:latin typeface="Gill Sans MT" panose="020B0502020104020203" pitchFamily="34" charset="77"/>
            </a:endParaRP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64317609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parched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fresh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cloth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wilted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eye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paint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sp>
        <p:nvSpPr>
          <p:cNvPr id="4" name="Grasshopper Word of the Day">
            <a:extLst>
              <a:ext uri="{FF2B5EF4-FFF2-40B4-BE49-F238E27FC236}">
                <a16:creationId xmlns:a16="http://schemas.microsoft.com/office/drawing/2014/main" id="{A2BAA8F9-5573-68DB-17C4-ED4683636EDC}"/>
              </a:ext>
            </a:extLst>
          </p:cNvPr>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pic>
        <p:nvPicPr>
          <p:cNvPr id="5" name="Picture 4">
            <a:extLst>
              <a:ext uri="{FF2B5EF4-FFF2-40B4-BE49-F238E27FC236}">
                <a16:creationId xmlns:a16="http://schemas.microsoft.com/office/drawing/2014/main" id="{25013B8F-98DA-4CDC-73F2-A1FD89845748}"/>
              </a:ext>
            </a:extLst>
          </p:cNvPr>
          <p:cNvPicPr>
            <a:picLocks noChangeAspect="1"/>
          </p:cNvPicPr>
          <p:nvPr/>
        </p:nvPicPr>
        <p:blipFill>
          <a:blip r:embed="rId4"/>
          <a:stretch>
            <a:fillRect/>
          </a:stretch>
        </p:blipFill>
        <p:spPr>
          <a:xfrm>
            <a:off x="7974842" y="2408592"/>
            <a:ext cx="4125288" cy="4125288"/>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24845</TotalTime>
  <Words>1258</Words>
  <Application>Microsoft Macintosh PowerPoint</Application>
  <PresentationFormat>Custom</PresentationFormat>
  <Paragraphs>337</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Futura Medium</vt: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667</cp:revision>
  <dcterms:modified xsi:type="dcterms:W3CDTF">2023-10-11T08:36:20Z</dcterms:modified>
</cp:coreProperties>
</file>