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0"/>
    <p:restoredTop sz="94555"/>
  </p:normalViewPr>
  <p:slideViewPr>
    <p:cSldViewPr snapToGrid="0" snapToObjects="1">
      <p:cViewPr varScale="1">
        <p:scale>
          <a:sx n="62" d="100"/>
          <a:sy n="62" d="100"/>
        </p:scale>
        <p:origin x="1008" y="104"/>
      </p:cViewPr>
      <p:guideLst/>
    </p:cSldViewPr>
  </p:slideViewPr>
  <p:notesTextViewPr>
    <p:cViewPr>
      <p:scale>
        <a:sx n="35" d="100"/>
        <a:sy n="3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77876" y="3226831"/>
            <a:ext cx="7232749"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23rd October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59029" y="1309202"/>
            <a:ext cx="230031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aware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520250"/>
            <a:ext cx="629577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aware of something, you know about it.</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class were </a:t>
            </a:r>
            <a:r>
              <a:rPr lang="en-GB" b="1" dirty="0">
                <a:latin typeface="Gill Sans MT" panose="020B0502020104020203" pitchFamily="34" charset="77"/>
              </a:rPr>
              <a:t>aware</a:t>
            </a:r>
            <a:r>
              <a:rPr lang="en-GB" dirty="0">
                <a:latin typeface="Gill Sans MT" panose="020B0502020104020203" pitchFamily="34" charset="77"/>
              </a:rPr>
              <a:t> they had a spelling test.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a-ware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82375421"/>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conscious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informed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oblivious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30DE1F9-3874-466D-C6A7-6653578F1218}"/>
              </a:ext>
            </a:extLst>
          </p:cNvPr>
          <p:cNvPicPr>
            <a:picLocks noChangeAspect="1"/>
          </p:cNvPicPr>
          <p:nvPr/>
        </p:nvPicPr>
        <p:blipFill>
          <a:blip r:embed="rId4"/>
          <a:stretch>
            <a:fillRect/>
          </a:stretch>
        </p:blipFill>
        <p:spPr>
          <a:xfrm>
            <a:off x="8472945" y="2821341"/>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5285" y="1309202"/>
            <a:ext cx="24477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accent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91277"/>
            <a:ext cx="6447509"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Someone who speaks with a particular accent pronounces the words of a language in a distinctive way that shows which country, region, or social class they come from.</a:t>
            </a:r>
          </a:p>
        </p:txBody>
      </p:sp>
      <p:sp>
        <p:nvSpPr>
          <p:cNvPr id="155" name="The was a tear in Freddie’s new school jumper."/>
          <p:cNvSpPr txBox="1"/>
          <p:nvPr/>
        </p:nvSpPr>
        <p:spPr>
          <a:xfrm>
            <a:off x="0" y="644612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Johnson had a Scottish </a:t>
            </a:r>
            <a:r>
              <a:rPr lang="en-GB" sz="4000" b="1" dirty="0">
                <a:latin typeface="Gill Sans MT" panose="020B0502020104020203" pitchFamily="34" charset="77"/>
              </a:rPr>
              <a:t>accent</a:t>
            </a:r>
            <a:r>
              <a:rPr lang="en-GB" sz="4000" dirty="0">
                <a:latin typeface="Gill Sans MT" panose="020B0502020104020203" pitchFamily="34" charset="77"/>
              </a:rPr>
              <a:t>.</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ac-cent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21100021"/>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pronunciation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regional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intonation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British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15291F1C-30D2-AD65-8DFF-C8D28C2E6B04}"/>
              </a:ext>
            </a:extLst>
          </p:cNvPr>
          <p:cNvPicPr>
            <a:picLocks noChangeAspect="1"/>
          </p:cNvPicPr>
          <p:nvPr/>
        </p:nvPicPr>
        <p:blipFill>
          <a:blip r:embed="rId4"/>
          <a:stretch>
            <a:fillRect/>
          </a:stretch>
        </p:blipFill>
        <p:spPr>
          <a:xfrm>
            <a:off x="9106254" y="2912284"/>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8662" y="1309202"/>
            <a:ext cx="26609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skittish</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2"/>
            <a:ext cx="720778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a person or animal as skittish, you mean they are easily made frightened or excited.</a:t>
            </a:r>
          </a:p>
        </p:txBody>
      </p:sp>
      <p:sp>
        <p:nvSpPr>
          <p:cNvPr id="155" name="The was a tear in Freddie’s new school jumper."/>
          <p:cNvSpPr txBox="1"/>
          <p:nvPr/>
        </p:nvSpPr>
        <p:spPr>
          <a:xfrm>
            <a:off x="0" y="643106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Darike was </a:t>
            </a:r>
            <a:r>
              <a:rPr lang="en-GB" b="1" dirty="0">
                <a:latin typeface="Gill Sans MT" panose="020B0502020104020203" pitchFamily="34" charset="77"/>
              </a:rPr>
              <a:t>skittish</a:t>
            </a:r>
            <a:r>
              <a:rPr lang="en-GB" dirty="0">
                <a:latin typeface="Gill Sans MT" panose="020B0502020104020203" pitchFamily="34" charset="77"/>
              </a:rPr>
              <a:t> at the thought of Halloween.</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skit-tish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05926953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British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investors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excitable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solemn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humour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4" name="Picture 3">
            <a:extLst>
              <a:ext uri="{FF2B5EF4-FFF2-40B4-BE49-F238E27FC236}">
                <a16:creationId xmlns:a16="http://schemas.microsoft.com/office/drawing/2014/main" id="{B7731A9E-DED7-1A16-A070-E28BE6545CAC}"/>
              </a:ext>
            </a:extLst>
          </p:cNvPr>
          <p:cNvPicPr>
            <a:picLocks noChangeAspect="1"/>
          </p:cNvPicPr>
          <p:nvPr/>
        </p:nvPicPr>
        <p:blipFill>
          <a:blip r:embed="rId4"/>
          <a:stretch>
            <a:fillRect/>
          </a:stretch>
        </p:blipFill>
        <p:spPr>
          <a:xfrm>
            <a:off x="8826019" y="2712003"/>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59211" y="1309202"/>
            <a:ext cx="20999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settle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72570" y="3959338"/>
            <a:ext cx="682784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people settle an argument or problem, or if something settles it, they solve it, for example by making a decision about who is right or about what to do.</a:t>
            </a:r>
          </a:p>
        </p:txBody>
      </p:sp>
      <p:sp>
        <p:nvSpPr>
          <p:cNvPr id="155" name="The was a tear in Freddie’s new school jumper."/>
          <p:cNvSpPr txBox="1"/>
          <p:nvPr/>
        </p:nvSpPr>
        <p:spPr>
          <a:xfrm>
            <a:off x="1197965" y="6131816"/>
            <a:ext cx="1046930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Susan and Mori </a:t>
            </a:r>
            <a:r>
              <a:rPr lang="en-GB" sz="4000" b="1" dirty="0">
                <a:latin typeface="Gill Sans MT" panose="020B0502020104020203" pitchFamily="34" charset="77"/>
              </a:rPr>
              <a:t>settled</a:t>
            </a:r>
            <a:r>
              <a:rPr lang="en-GB" sz="4000" dirty="0">
                <a:latin typeface="Gill Sans MT" panose="020B0502020104020203" pitchFamily="34" charset="77"/>
              </a:rPr>
              <a:t> on making a house out of Lego.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set-tle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83666301"/>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agree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prolong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argument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E5C89860-35C5-713C-794F-6EED21EE942D}"/>
              </a:ext>
            </a:extLst>
          </p:cNvPr>
          <p:cNvPicPr>
            <a:picLocks noChangeAspect="1"/>
          </p:cNvPicPr>
          <p:nvPr/>
        </p:nvPicPr>
        <p:blipFill>
          <a:blip r:embed="rId4"/>
          <a:stretch>
            <a:fillRect/>
          </a:stretch>
        </p:blipFill>
        <p:spPr>
          <a:xfrm>
            <a:off x="8826019" y="3189715"/>
            <a:ext cx="2841248" cy="2841248"/>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47906" y="1339979"/>
            <a:ext cx="2896627"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concern</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4394895"/>
            <a:ext cx="6536242"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concerns you, it worries you.</a:t>
            </a:r>
          </a:p>
        </p:txBody>
      </p:sp>
      <p:sp>
        <p:nvSpPr>
          <p:cNvPr id="155" name="The was a tear in Freddie’s new school jumper."/>
          <p:cNvSpPr txBox="1"/>
          <p:nvPr/>
        </p:nvSpPr>
        <p:spPr>
          <a:xfrm>
            <a:off x="0" y="641233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Roy was </a:t>
            </a:r>
            <a:r>
              <a:rPr lang="en-GB" sz="4000" b="1" dirty="0">
                <a:latin typeface="Gill Sans MT" panose="020B0502020104020203" pitchFamily="34" charset="77"/>
              </a:rPr>
              <a:t>concerned</a:t>
            </a:r>
            <a:r>
              <a:rPr lang="en-GB" sz="4000" dirty="0">
                <a:latin typeface="Gill Sans MT" panose="020B0502020104020203" pitchFamily="34" charset="77"/>
              </a:rPr>
              <a:t> for Patrick when he fell over.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con-cern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2527308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worry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unset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developing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34FF86EB-5690-032A-A4F5-F024CBE69797}"/>
              </a:ext>
            </a:extLst>
          </p:cNvPr>
          <p:cNvPicPr>
            <a:picLocks noChangeAspect="1"/>
          </p:cNvPicPr>
          <p:nvPr/>
        </p:nvPicPr>
        <p:blipFill>
          <a:blip r:embed="rId4"/>
          <a:stretch>
            <a:fillRect/>
          </a:stretch>
        </p:blipFill>
        <p:spPr>
          <a:xfrm>
            <a:off x="8569627" y="2723301"/>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1084596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over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crawl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under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hiss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2483817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accent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settle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skittish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concern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6605119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beat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crawl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66310144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of a piece of music is the main rhythm that it has.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one thing is *** another thing or is moving *** it, the first thing is directly above the second, either resting on it, or with a space between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you move forward on your hands and knees.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say it forcefully in a whisper.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a person or thing is *** something, they are at a lower level than that thing, and may be covered or hidden by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37ED1F40-09EA-6EB1-D5E6-1604885140A8}"/>
              </a:ext>
            </a:extLst>
          </p:cNvPr>
          <p:cNvPicPr>
            <a:picLocks noChangeAspect="1"/>
          </p:cNvPicPr>
          <p:nvPr/>
        </p:nvPicPr>
        <p:blipFill>
          <a:blip r:embed="rId5"/>
          <a:stretch>
            <a:fillRect/>
          </a:stretch>
        </p:blipFill>
        <p:spPr>
          <a:xfrm>
            <a:off x="10900277" y="3898008"/>
            <a:ext cx="1229360" cy="1229360"/>
          </a:xfrm>
          <a:prstGeom prst="rect">
            <a:avLst/>
          </a:prstGeom>
        </p:spPr>
      </p:pic>
      <p:pic>
        <p:nvPicPr>
          <p:cNvPr id="10" name="Picture 9">
            <a:extLst>
              <a:ext uri="{FF2B5EF4-FFF2-40B4-BE49-F238E27FC236}">
                <a16:creationId xmlns:a16="http://schemas.microsoft.com/office/drawing/2014/main" id="{7FD7D873-53C1-EF48-F685-8DA3AEE14396}"/>
              </a:ext>
            </a:extLst>
          </p:cNvPr>
          <p:cNvPicPr>
            <a:picLocks noChangeAspect="1"/>
          </p:cNvPicPr>
          <p:nvPr/>
        </p:nvPicPr>
        <p:blipFill>
          <a:blip r:embed="rId6"/>
          <a:stretch>
            <a:fillRect/>
          </a:stretch>
        </p:blipFill>
        <p:spPr>
          <a:xfrm>
            <a:off x="10994704" y="7747544"/>
            <a:ext cx="1071610" cy="1071610"/>
          </a:xfrm>
          <a:prstGeom prst="rect">
            <a:avLst/>
          </a:prstGeom>
        </p:spPr>
      </p:pic>
      <p:pic>
        <p:nvPicPr>
          <p:cNvPr id="11" name="Picture 10">
            <a:extLst>
              <a:ext uri="{FF2B5EF4-FFF2-40B4-BE49-F238E27FC236}">
                <a16:creationId xmlns:a16="http://schemas.microsoft.com/office/drawing/2014/main" id="{25D2755B-D0F6-BEF9-B644-BCA9249C8DCB}"/>
              </a:ext>
            </a:extLst>
          </p:cNvPr>
          <p:cNvPicPr>
            <a:picLocks noChangeAspect="1"/>
          </p:cNvPicPr>
          <p:nvPr/>
        </p:nvPicPr>
        <p:blipFill>
          <a:blip r:embed="rId7"/>
          <a:stretch>
            <a:fillRect/>
          </a:stretch>
        </p:blipFill>
        <p:spPr>
          <a:xfrm>
            <a:off x="11017117" y="2630181"/>
            <a:ext cx="995680" cy="995680"/>
          </a:xfrm>
          <a:prstGeom prst="rect">
            <a:avLst/>
          </a:prstGeom>
        </p:spPr>
      </p:pic>
      <p:pic>
        <p:nvPicPr>
          <p:cNvPr id="12" name="Picture 11">
            <a:extLst>
              <a:ext uri="{FF2B5EF4-FFF2-40B4-BE49-F238E27FC236}">
                <a16:creationId xmlns:a16="http://schemas.microsoft.com/office/drawing/2014/main" id="{D551C7C5-C257-4D51-44AB-B09A68A09723}"/>
              </a:ext>
            </a:extLst>
          </p:cNvPr>
          <p:cNvPicPr>
            <a:picLocks noChangeAspect="1"/>
          </p:cNvPicPr>
          <p:nvPr/>
        </p:nvPicPr>
        <p:blipFill>
          <a:blip r:embed="rId8"/>
          <a:stretch>
            <a:fillRect/>
          </a:stretch>
        </p:blipFill>
        <p:spPr>
          <a:xfrm>
            <a:off x="10654286" y="5035025"/>
            <a:ext cx="1297940" cy="1297940"/>
          </a:xfrm>
          <a:prstGeom prst="rect">
            <a:avLst/>
          </a:prstGeom>
        </p:spPr>
      </p:pic>
      <p:pic>
        <p:nvPicPr>
          <p:cNvPr id="15" name="Picture 14">
            <a:extLst>
              <a:ext uri="{FF2B5EF4-FFF2-40B4-BE49-F238E27FC236}">
                <a16:creationId xmlns:a16="http://schemas.microsoft.com/office/drawing/2014/main" id="{35FBA182-1F4C-FD48-7FC4-D1E7310277DC}"/>
              </a:ext>
            </a:extLst>
          </p:cNvPr>
          <p:cNvPicPr>
            <a:picLocks noChangeAspect="1"/>
          </p:cNvPicPr>
          <p:nvPr/>
        </p:nvPicPr>
        <p:blipFill>
          <a:blip r:embed="rId9"/>
          <a:stretch>
            <a:fillRect/>
          </a:stretch>
        </p:blipFill>
        <p:spPr>
          <a:xfrm>
            <a:off x="10767451" y="6374768"/>
            <a:ext cx="1071610" cy="107161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8077478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accent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skittish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settle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concern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7746669"/>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 who speaks with a particular *** pronounces the words of a language in a distinctive way that shows which country, region, or social class they come from.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people *** an argument or problem, or if something *** it, they solve it, for example by making a decision about who is right or about what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something *** you, it worries you.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a person or animal as ***, you mean they are easily made frightened or excited.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a:t>
                      </a:r>
                      <a:r>
                        <a:rPr lang="en-GB" sz="2000">
                          <a:latin typeface="Gill Sans MT" panose="020B0502020104020203" pitchFamily="34" charset="77"/>
                        </a:rPr>
                        <a:t>are *** </a:t>
                      </a:r>
                      <a:r>
                        <a:rPr lang="en-GB" sz="2000" dirty="0">
                          <a:latin typeface="Gill Sans MT" panose="020B0502020104020203" pitchFamily="34" charset="77"/>
                        </a:rPr>
                        <a:t>of something, you know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27D7A7EE-3A40-F9FE-493E-A821EC45D2E3}"/>
              </a:ext>
            </a:extLst>
          </p:cNvPr>
          <p:cNvPicPr>
            <a:picLocks noChangeAspect="1"/>
          </p:cNvPicPr>
          <p:nvPr/>
        </p:nvPicPr>
        <p:blipFill>
          <a:blip r:embed="rId5"/>
          <a:stretch>
            <a:fillRect/>
          </a:stretch>
        </p:blipFill>
        <p:spPr>
          <a:xfrm>
            <a:off x="11278235" y="8265178"/>
            <a:ext cx="976080" cy="976080"/>
          </a:xfrm>
          <a:prstGeom prst="rect">
            <a:avLst/>
          </a:prstGeom>
        </p:spPr>
      </p:pic>
      <p:pic>
        <p:nvPicPr>
          <p:cNvPr id="10" name="Picture 9">
            <a:extLst>
              <a:ext uri="{FF2B5EF4-FFF2-40B4-BE49-F238E27FC236}">
                <a16:creationId xmlns:a16="http://schemas.microsoft.com/office/drawing/2014/main" id="{46D1743A-C0BF-A1A2-3BAB-D01E44A6E3BD}"/>
              </a:ext>
            </a:extLst>
          </p:cNvPr>
          <p:cNvPicPr>
            <a:picLocks noChangeAspect="1"/>
          </p:cNvPicPr>
          <p:nvPr/>
        </p:nvPicPr>
        <p:blipFill>
          <a:blip r:embed="rId6"/>
          <a:stretch>
            <a:fillRect/>
          </a:stretch>
        </p:blipFill>
        <p:spPr>
          <a:xfrm>
            <a:off x="11243534" y="2746450"/>
            <a:ext cx="1064260" cy="1064260"/>
          </a:xfrm>
          <a:prstGeom prst="rect">
            <a:avLst/>
          </a:prstGeom>
        </p:spPr>
      </p:pic>
      <p:pic>
        <p:nvPicPr>
          <p:cNvPr id="11" name="Picture 10">
            <a:extLst>
              <a:ext uri="{FF2B5EF4-FFF2-40B4-BE49-F238E27FC236}">
                <a16:creationId xmlns:a16="http://schemas.microsoft.com/office/drawing/2014/main" id="{1C840150-7DDA-626A-D380-C8B230E4C2D6}"/>
              </a:ext>
            </a:extLst>
          </p:cNvPr>
          <p:cNvPicPr>
            <a:picLocks noChangeAspect="1"/>
          </p:cNvPicPr>
          <p:nvPr/>
        </p:nvPicPr>
        <p:blipFill>
          <a:blip r:embed="rId7"/>
          <a:stretch>
            <a:fillRect/>
          </a:stretch>
        </p:blipFill>
        <p:spPr>
          <a:xfrm>
            <a:off x="11083514" y="6802503"/>
            <a:ext cx="1224280" cy="1224280"/>
          </a:xfrm>
          <a:prstGeom prst="rect">
            <a:avLst/>
          </a:prstGeom>
        </p:spPr>
      </p:pic>
      <p:pic>
        <p:nvPicPr>
          <p:cNvPr id="12" name="Picture 11">
            <a:extLst>
              <a:ext uri="{FF2B5EF4-FFF2-40B4-BE49-F238E27FC236}">
                <a16:creationId xmlns:a16="http://schemas.microsoft.com/office/drawing/2014/main" id="{46A2F2AE-29D8-F11C-9151-5B21DFE82B8C}"/>
              </a:ext>
            </a:extLst>
          </p:cNvPr>
          <p:cNvPicPr>
            <a:picLocks noChangeAspect="1"/>
          </p:cNvPicPr>
          <p:nvPr/>
        </p:nvPicPr>
        <p:blipFill>
          <a:blip r:embed="rId8"/>
          <a:stretch>
            <a:fillRect/>
          </a:stretch>
        </p:blipFill>
        <p:spPr>
          <a:xfrm>
            <a:off x="11243534" y="4294271"/>
            <a:ext cx="1045482" cy="1045482"/>
          </a:xfrm>
          <a:prstGeom prst="rect">
            <a:avLst/>
          </a:prstGeom>
        </p:spPr>
      </p:pic>
      <p:pic>
        <p:nvPicPr>
          <p:cNvPr id="15" name="Picture 14">
            <a:extLst>
              <a:ext uri="{FF2B5EF4-FFF2-40B4-BE49-F238E27FC236}">
                <a16:creationId xmlns:a16="http://schemas.microsoft.com/office/drawing/2014/main" id="{4B5FE469-3E63-1910-3CBF-134713A0AE2D}"/>
              </a:ext>
            </a:extLst>
          </p:cNvPr>
          <p:cNvPicPr>
            <a:picLocks noChangeAspect="1"/>
          </p:cNvPicPr>
          <p:nvPr/>
        </p:nvPicPr>
        <p:blipFill>
          <a:blip r:embed="rId9"/>
          <a:stretch>
            <a:fillRect/>
          </a:stretch>
        </p:blipFill>
        <p:spPr>
          <a:xfrm>
            <a:off x="10983776" y="5423573"/>
            <a:ext cx="1224280" cy="1224280"/>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2882949" y="3993661"/>
            <a:ext cx="18322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under</a:t>
            </a:r>
            <a:endParaRPr dirty="0">
              <a:latin typeface="Gill Sans MT" panose="020B0502020104020203" pitchFamily="34" charset="77"/>
            </a:endParaRPr>
          </a:p>
        </p:txBody>
      </p:sp>
      <p:sp>
        <p:nvSpPr>
          <p:cNvPr id="135" name="spare"/>
          <p:cNvSpPr txBox="1"/>
          <p:nvPr/>
        </p:nvSpPr>
        <p:spPr>
          <a:xfrm>
            <a:off x="3176263" y="4824209"/>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beat</a:t>
            </a:r>
            <a:endParaRPr b="1" dirty="0">
              <a:latin typeface="Gill Sans MT" panose="020B0502020104020203" pitchFamily="34" charset="77"/>
              <a:sym typeface="American Typewriter"/>
            </a:endParaRPr>
          </a:p>
        </p:txBody>
      </p:sp>
      <p:sp>
        <p:nvSpPr>
          <p:cNvPr id="136" name="chipped"/>
          <p:cNvSpPr txBox="1"/>
          <p:nvPr/>
        </p:nvSpPr>
        <p:spPr>
          <a:xfrm>
            <a:off x="2952679" y="5769060"/>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crawl</a:t>
            </a:r>
            <a:endParaRPr dirty="0">
              <a:latin typeface="Gill Sans MT" panose="020B0502020104020203" pitchFamily="34" charset="77"/>
            </a:endParaRPr>
          </a:p>
        </p:txBody>
      </p:sp>
      <p:sp>
        <p:nvSpPr>
          <p:cNvPr id="137" name="lift"/>
          <p:cNvSpPr txBox="1"/>
          <p:nvPr/>
        </p:nvSpPr>
        <p:spPr>
          <a:xfrm>
            <a:off x="3211566" y="6639612"/>
            <a:ext cx="11750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hiss</a:t>
            </a:r>
            <a:endParaRPr dirty="0">
              <a:latin typeface="Gill Sans MT" panose="020B0502020104020203" pitchFamily="34" charset="77"/>
            </a:endParaRPr>
          </a:p>
        </p:txBody>
      </p:sp>
      <p:sp>
        <p:nvSpPr>
          <p:cNvPr id="138" name="mutter"/>
          <p:cNvSpPr txBox="1"/>
          <p:nvPr/>
        </p:nvSpPr>
        <p:spPr>
          <a:xfrm>
            <a:off x="8199879" y="3961911"/>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accent</a:t>
            </a:r>
            <a:endParaRPr b="1" dirty="0">
              <a:latin typeface="Gill Sans MT" panose="020B0502020104020203" pitchFamily="34" charset="77"/>
              <a:sym typeface="American Typewriter"/>
            </a:endParaRPr>
          </a:p>
        </p:txBody>
      </p:sp>
      <p:sp>
        <p:nvSpPr>
          <p:cNvPr id="139" name="unveil"/>
          <p:cNvSpPr txBox="1"/>
          <p:nvPr/>
        </p:nvSpPr>
        <p:spPr>
          <a:xfrm>
            <a:off x="8332575" y="5755144"/>
            <a:ext cx="17424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settle</a:t>
            </a:r>
            <a:endParaRPr dirty="0">
              <a:latin typeface="Gill Sans MT" panose="020B0502020104020203" pitchFamily="34" charset="77"/>
              <a:sym typeface="American Typewriter"/>
            </a:endParaRPr>
          </a:p>
        </p:txBody>
      </p:sp>
      <p:sp>
        <p:nvSpPr>
          <p:cNvPr id="140" name="tolerate"/>
          <p:cNvSpPr txBox="1"/>
          <p:nvPr/>
        </p:nvSpPr>
        <p:spPr>
          <a:xfrm>
            <a:off x="8272008" y="3065958"/>
            <a:ext cx="18883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aware</a:t>
            </a:r>
            <a:endParaRPr dirty="0">
              <a:latin typeface="Gill Sans MT" panose="020B0502020104020203" pitchFamily="34" charset="77"/>
            </a:endParaRPr>
          </a:p>
        </p:txBody>
      </p:sp>
      <p:sp>
        <p:nvSpPr>
          <p:cNvPr id="141" name="fixation"/>
          <p:cNvSpPr txBox="1"/>
          <p:nvPr/>
        </p:nvSpPr>
        <p:spPr>
          <a:xfrm>
            <a:off x="8115722" y="4824210"/>
            <a:ext cx="22009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skittish</a:t>
            </a:r>
            <a:endParaRPr dirty="0">
              <a:latin typeface="Gill Sans MT" panose="020B0502020104020203" pitchFamily="34" charset="77"/>
            </a:endParaRPr>
          </a:p>
        </p:txBody>
      </p:sp>
      <p:sp>
        <p:nvSpPr>
          <p:cNvPr id="142" name="rustle"/>
          <p:cNvSpPr txBox="1"/>
          <p:nvPr/>
        </p:nvSpPr>
        <p:spPr>
          <a:xfrm>
            <a:off x="7982677" y="6620562"/>
            <a:ext cx="24670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concern</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090715" y="3080135"/>
            <a:ext cx="142507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over</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64187" y="219295"/>
            <a:ext cx="581729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over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136172"/>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under</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2FCCFA2A-9426-829B-FF9C-A592A97BD5B5}"/>
              </a:ext>
            </a:extLst>
          </p:cNvPr>
          <p:cNvPicPr>
            <a:picLocks noChangeAspect="1"/>
          </p:cNvPicPr>
          <p:nvPr/>
        </p:nvPicPr>
        <p:blipFill>
          <a:blip r:embed="rId4"/>
          <a:stretch>
            <a:fillRect/>
          </a:stretch>
        </p:blipFill>
        <p:spPr>
          <a:xfrm>
            <a:off x="8389398" y="602862"/>
            <a:ext cx="3251200" cy="3251200"/>
          </a:xfrm>
          <a:prstGeom prst="rect">
            <a:avLst/>
          </a:prstGeom>
        </p:spPr>
      </p:pic>
      <p:pic>
        <p:nvPicPr>
          <p:cNvPr id="6" name="Picture 5">
            <a:extLst>
              <a:ext uri="{FF2B5EF4-FFF2-40B4-BE49-F238E27FC236}">
                <a16:creationId xmlns:a16="http://schemas.microsoft.com/office/drawing/2014/main" id="{554E259D-BAAF-A5EB-C3B4-DE83D6341A68}"/>
              </a:ext>
            </a:extLst>
          </p:cNvPr>
          <p:cNvPicPr>
            <a:picLocks noChangeAspect="1"/>
          </p:cNvPicPr>
          <p:nvPr/>
        </p:nvPicPr>
        <p:blipFill>
          <a:blip r:embed="rId5"/>
          <a:stretch>
            <a:fillRect/>
          </a:stretch>
        </p:blipFill>
        <p:spPr>
          <a:xfrm>
            <a:off x="919523" y="5665494"/>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79149" y="60002"/>
            <a:ext cx="543257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beat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17591" y="5024578"/>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crawl</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CD971750-E25D-38AD-29C7-8AEF3C3FC66A}"/>
              </a:ext>
            </a:extLst>
          </p:cNvPr>
          <p:cNvPicPr>
            <a:picLocks noChangeAspect="1"/>
          </p:cNvPicPr>
          <p:nvPr/>
        </p:nvPicPr>
        <p:blipFill>
          <a:blip r:embed="rId4"/>
          <a:stretch>
            <a:fillRect/>
          </a:stretch>
        </p:blipFill>
        <p:spPr>
          <a:xfrm>
            <a:off x="8669785" y="441200"/>
            <a:ext cx="3251200" cy="3251200"/>
          </a:xfrm>
          <a:prstGeom prst="rect">
            <a:avLst/>
          </a:prstGeom>
        </p:spPr>
      </p:pic>
      <p:pic>
        <p:nvPicPr>
          <p:cNvPr id="6" name="Picture 5">
            <a:extLst>
              <a:ext uri="{FF2B5EF4-FFF2-40B4-BE49-F238E27FC236}">
                <a16:creationId xmlns:a16="http://schemas.microsoft.com/office/drawing/2014/main" id="{12002A23-4BA9-126C-D67A-635E5FC6AF1B}"/>
              </a:ext>
            </a:extLst>
          </p:cNvPr>
          <p:cNvPicPr>
            <a:picLocks noChangeAspect="1"/>
          </p:cNvPicPr>
          <p:nvPr/>
        </p:nvPicPr>
        <p:blipFill>
          <a:blip r:embed="rId5"/>
          <a:stretch>
            <a:fillRect/>
          </a:stretch>
        </p:blipFill>
        <p:spPr>
          <a:xfrm>
            <a:off x="905237" y="545094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99895" y="362066"/>
            <a:ext cx="4666342"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hiss</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819900" y="5103989"/>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aware</a:t>
            </a:r>
            <a:endParaRPr sz="23900" dirty="0">
              <a:latin typeface="Gill Sans MT" panose="020B0502020104020203" pitchFamily="34" charset="77"/>
            </a:endParaRPr>
          </a:p>
        </p:txBody>
      </p:sp>
      <p:pic>
        <p:nvPicPr>
          <p:cNvPr id="5" name="Picture 4">
            <a:extLst>
              <a:ext uri="{FF2B5EF4-FFF2-40B4-BE49-F238E27FC236}">
                <a16:creationId xmlns:a16="http://schemas.microsoft.com/office/drawing/2014/main" id="{4CB1830A-F39A-03AE-12C9-7F7BF9BFC41F}"/>
              </a:ext>
            </a:extLst>
          </p:cNvPr>
          <p:cNvPicPr>
            <a:picLocks noChangeAspect="1"/>
          </p:cNvPicPr>
          <p:nvPr/>
        </p:nvPicPr>
        <p:blipFill>
          <a:blip r:embed="rId4"/>
          <a:stretch>
            <a:fillRect/>
          </a:stretch>
        </p:blipFill>
        <p:spPr>
          <a:xfrm>
            <a:off x="7471751" y="534107"/>
            <a:ext cx="3251200" cy="3251200"/>
          </a:xfrm>
          <a:prstGeom prst="rect">
            <a:avLst/>
          </a:prstGeom>
        </p:spPr>
      </p:pic>
      <p:pic>
        <p:nvPicPr>
          <p:cNvPr id="6" name="Picture 5">
            <a:extLst>
              <a:ext uri="{FF2B5EF4-FFF2-40B4-BE49-F238E27FC236}">
                <a16:creationId xmlns:a16="http://schemas.microsoft.com/office/drawing/2014/main" id="{0488E101-3040-3639-5A0B-03C4475D1E1D}"/>
              </a:ext>
            </a:extLst>
          </p:cNvPr>
          <p:cNvPicPr>
            <a:picLocks noChangeAspect="1"/>
          </p:cNvPicPr>
          <p:nvPr/>
        </p:nvPicPr>
        <p:blipFill>
          <a:blip r:embed="rId5"/>
          <a:stretch>
            <a:fillRect/>
          </a:stretch>
        </p:blipFill>
        <p:spPr>
          <a:xfrm>
            <a:off x="781866" y="5633311"/>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37436" y="203148"/>
            <a:ext cx="811600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accent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39197" y="5782521"/>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skittish</a:t>
            </a:r>
            <a:endParaRPr sz="13800" dirty="0">
              <a:latin typeface="Gill Sans MT" panose="020B0502020104020203" pitchFamily="34" charset="77"/>
            </a:endParaRPr>
          </a:p>
        </p:txBody>
      </p:sp>
      <p:pic>
        <p:nvPicPr>
          <p:cNvPr id="5" name="Picture 4">
            <a:extLst>
              <a:ext uri="{FF2B5EF4-FFF2-40B4-BE49-F238E27FC236}">
                <a16:creationId xmlns:a16="http://schemas.microsoft.com/office/drawing/2014/main" id="{7C812FF3-8C4C-C9CD-8A88-0D8F35B49694}"/>
              </a:ext>
            </a:extLst>
          </p:cNvPr>
          <p:cNvPicPr>
            <a:picLocks noChangeAspect="1"/>
          </p:cNvPicPr>
          <p:nvPr/>
        </p:nvPicPr>
        <p:blipFill>
          <a:blip r:embed="rId4"/>
          <a:stretch>
            <a:fillRect/>
          </a:stretch>
        </p:blipFill>
        <p:spPr>
          <a:xfrm>
            <a:off x="9097351" y="602862"/>
            <a:ext cx="3251200" cy="3251200"/>
          </a:xfrm>
          <a:prstGeom prst="rect">
            <a:avLst/>
          </a:prstGeom>
        </p:spPr>
      </p:pic>
      <p:pic>
        <p:nvPicPr>
          <p:cNvPr id="6" name="Picture 5">
            <a:extLst>
              <a:ext uri="{FF2B5EF4-FFF2-40B4-BE49-F238E27FC236}">
                <a16:creationId xmlns:a16="http://schemas.microsoft.com/office/drawing/2014/main" id="{5780C8D9-EEC7-042B-A1B2-749E10F13688}"/>
              </a:ext>
            </a:extLst>
          </p:cNvPr>
          <p:cNvPicPr>
            <a:picLocks noChangeAspect="1"/>
          </p:cNvPicPr>
          <p:nvPr/>
        </p:nvPicPr>
        <p:blipFill>
          <a:blip r:embed="rId5"/>
          <a:stretch>
            <a:fillRect/>
          </a:stretch>
        </p:blipFill>
        <p:spPr>
          <a:xfrm>
            <a:off x="682708" y="5635366"/>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53372" y="206210"/>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settle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70337" y="5569577"/>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concern</a:t>
            </a:r>
            <a:endParaRPr sz="9600" dirty="0">
              <a:latin typeface="Gill Sans MT" panose="020B0502020104020203" pitchFamily="34" charset="77"/>
            </a:endParaRPr>
          </a:p>
        </p:txBody>
      </p:sp>
      <p:pic>
        <p:nvPicPr>
          <p:cNvPr id="5" name="Picture 4">
            <a:extLst>
              <a:ext uri="{FF2B5EF4-FFF2-40B4-BE49-F238E27FC236}">
                <a16:creationId xmlns:a16="http://schemas.microsoft.com/office/drawing/2014/main" id="{F0C8CB96-8180-A53A-291F-23E08C982618}"/>
              </a:ext>
            </a:extLst>
          </p:cNvPr>
          <p:cNvPicPr>
            <a:picLocks noChangeAspect="1"/>
          </p:cNvPicPr>
          <p:nvPr/>
        </p:nvPicPr>
        <p:blipFill>
          <a:blip r:embed="rId4"/>
          <a:stretch>
            <a:fillRect/>
          </a:stretch>
        </p:blipFill>
        <p:spPr>
          <a:xfrm>
            <a:off x="8552592" y="651150"/>
            <a:ext cx="3251200" cy="3251200"/>
          </a:xfrm>
          <a:prstGeom prst="rect">
            <a:avLst/>
          </a:prstGeom>
        </p:spPr>
      </p:pic>
      <p:pic>
        <p:nvPicPr>
          <p:cNvPr id="6" name="Picture 5">
            <a:extLst>
              <a:ext uri="{FF2B5EF4-FFF2-40B4-BE49-F238E27FC236}">
                <a16:creationId xmlns:a16="http://schemas.microsoft.com/office/drawing/2014/main" id="{351BD577-6282-2341-B92A-CFCF348463B0}"/>
              </a:ext>
            </a:extLst>
          </p:cNvPr>
          <p:cNvPicPr>
            <a:picLocks noChangeAspect="1"/>
          </p:cNvPicPr>
          <p:nvPr/>
        </p:nvPicPr>
        <p:blipFill>
          <a:blip r:embed="rId5"/>
          <a:stretch>
            <a:fillRect/>
          </a:stretch>
        </p:blipFill>
        <p:spPr>
          <a:xfrm>
            <a:off x="511549" y="5699704"/>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943357"/>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28460" y="8405"/>
            <a:ext cx="632705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over</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60467" y="5499892"/>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under</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C7ABD48E-F06B-E018-16AB-3E3216E9B28B}"/>
              </a:ext>
            </a:extLst>
          </p:cNvPr>
          <p:cNvPicPr>
            <a:picLocks noChangeAspect="1"/>
          </p:cNvPicPr>
          <p:nvPr/>
        </p:nvPicPr>
        <p:blipFill>
          <a:blip r:embed="rId4"/>
          <a:stretch>
            <a:fillRect/>
          </a:stretch>
        </p:blipFill>
        <p:spPr>
          <a:xfrm>
            <a:off x="8489018" y="685828"/>
            <a:ext cx="3251200" cy="3251200"/>
          </a:xfrm>
          <a:prstGeom prst="rect">
            <a:avLst/>
          </a:prstGeom>
        </p:spPr>
      </p:pic>
      <p:pic>
        <p:nvPicPr>
          <p:cNvPr id="6" name="Picture 5">
            <a:extLst>
              <a:ext uri="{FF2B5EF4-FFF2-40B4-BE49-F238E27FC236}">
                <a16:creationId xmlns:a16="http://schemas.microsoft.com/office/drawing/2014/main" id="{F70477DA-6D0B-1ED3-9F19-27624AB7F29D}"/>
              </a:ext>
            </a:extLst>
          </p:cNvPr>
          <p:cNvPicPr>
            <a:picLocks noChangeAspect="1"/>
          </p:cNvPicPr>
          <p:nvPr/>
        </p:nvPicPr>
        <p:blipFill>
          <a:blip r:embed="rId5"/>
          <a:stretch>
            <a:fillRect/>
          </a:stretch>
        </p:blipFill>
        <p:spPr>
          <a:xfrm>
            <a:off x="556260"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39926" y="338201"/>
            <a:ext cx="631102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beat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9202" y="5221692"/>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crawl</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554EBEC0-EDD4-8D08-1007-CC938625B03F}"/>
              </a:ext>
            </a:extLst>
          </p:cNvPr>
          <p:cNvPicPr>
            <a:picLocks noChangeAspect="1"/>
          </p:cNvPicPr>
          <p:nvPr/>
        </p:nvPicPr>
        <p:blipFill>
          <a:blip r:embed="rId4"/>
          <a:stretch>
            <a:fillRect/>
          </a:stretch>
        </p:blipFill>
        <p:spPr>
          <a:xfrm>
            <a:off x="8727370" y="621988"/>
            <a:ext cx="3251200" cy="3251200"/>
          </a:xfrm>
          <a:prstGeom prst="rect">
            <a:avLst/>
          </a:prstGeom>
        </p:spPr>
      </p:pic>
      <p:pic>
        <p:nvPicPr>
          <p:cNvPr id="6" name="Picture 5">
            <a:extLst>
              <a:ext uri="{FF2B5EF4-FFF2-40B4-BE49-F238E27FC236}">
                <a16:creationId xmlns:a16="http://schemas.microsoft.com/office/drawing/2014/main" id="{F688782F-F793-6C4A-F154-5C6FF4E50BDA}"/>
              </a:ext>
            </a:extLst>
          </p:cNvPr>
          <p:cNvPicPr>
            <a:picLocks noChangeAspect="1"/>
          </p:cNvPicPr>
          <p:nvPr/>
        </p:nvPicPr>
        <p:blipFill>
          <a:blip r:embed="rId5"/>
          <a:stretch>
            <a:fillRect/>
          </a:stretch>
        </p:blipFill>
        <p:spPr>
          <a:xfrm>
            <a:off x="535499" y="5327485"/>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502158"/>
            <a:ext cx="503342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hiss</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80773" y="5619289"/>
            <a:ext cx="1234608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aware</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490F392E-A9FB-B2F6-90F7-A5B32551A775}"/>
              </a:ext>
            </a:extLst>
          </p:cNvPr>
          <p:cNvPicPr>
            <a:picLocks noChangeAspect="1"/>
          </p:cNvPicPr>
          <p:nvPr/>
        </p:nvPicPr>
        <p:blipFill>
          <a:blip r:embed="rId4"/>
          <a:stretch>
            <a:fillRect/>
          </a:stretch>
        </p:blipFill>
        <p:spPr>
          <a:xfrm>
            <a:off x="7804289" y="602862"/>
            <a:ext cx="3251200" cy="3251200"/>
          </a:xfrm>
          <a:prstGeom prst="rect">
            <a:avLst/>
          </a:prstGeom>
        </p:spPr>
      </p:pic>
      <p:pic>
        <p:nvPicPr>
          <p:cNvPr id="6" name="Picture 5">
            <a:extLst>
              <a:ext uri="{FF2B5EF4-FFF2-40B4-BE49-F238E27FC236}">
                <a16:creationId xmlns:a16="http://schemas.microsoft.com/office/drawing/2014/main" id="{75019E81-0563-A141-4904-05D0C0DE2AA0}"/>
              </a:ext>
            </a:extLst>
          </p:cNvPr>
          <p:cNvPicPr>
            <a:picLocks noChangeAspect="1"/>
          </p:cNvPicPr>
          <p:nvPr/>
        </p:nvPicPr>
        <p:blipFill>
          <a:blip r:embed="rId5"/>
          <a:stretch>
            <a:fillRect/>
          </a:stretch>
        </p:blipFill>
        <p:spPr>
          <a:xfrm>
            <a:off x="836217" y="5725341"/>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48200" y="2274766"/>
            <a:ext cx="1425070"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over	</a:t>
            </a:r>
            <a:endParaRPr b="1" dirty="0">
              <a:latin typeface="Gill Sans MT" panose="020B0502020104020203" pitchFamily="34" charset="77"/>
              <a:sym typeface="American Typewriter"/>
            </a:endParaRPr>
          </a:p>
        </p:txBody>
      </p:sp>
      <p:sp>
        <p:nvSpPr>
          <p:cNvPr id="134" name="office"/>
          <p:cNvSpPr txBox="1"/>
          <p:nvPr/>
        </p:nvSpPr>
        <p:spPr>
          <a:xfrm>
            <a:off x="5644655" y="3183419"/>
            <a:ext cx="183223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under</a:t>
            </a:r>
            <a:endParaRPr dirty="0">
              <a:latin typeface="Gill Sans MT" panose="020B0502020104020203" pitchFamily="34" charset="77"/>
            </a:endParaRPr>
          </a:p>
        </p:txBody>
      </p:sp>
      <p:sp>
        <p:nvSpPr>
          <p:cNvPr id="135" name="spare"/>
          <p:cNvSpPr txBox="1"/>
          <p:nvPr/>
        </p:nvSpPr>
        <p:spPr>
          <a:xfrm>
            <a:off x="5858643" y="4033018"/>
            <a:ext cx="140423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beat</a:t>
            </a:r>
            <a:endParaRPr b="1" dirty="0">
              <a:latin typeface="Gill Sans MT" panose="020B0502020104020203" pitchFamily="34" charset="77"/>
              <a:sym typeface="American Typewriter"/>
            </a:endParaRPr>
          </a:p>
        </p:txBody>
      </p:sp>
      <p:sp>
        <p:nvSpPr>
          <p:cNvPr id="136" name="chipped"/>
          <p:cNvSpPr txBox="1"/>
          <p:nvPr/>
        </p:nvSpPr>
        <p:spPr>
          <a:xfrm>
            <a:off x="5714385" y="4958818"/>
            <a:ext cx="169277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crawl</a:t>
            </a:r>
            <a:endParaRPr dirty="0">
              <a:latin typeface="Gill Sans MT" panose="020B0502020104020203" pitchFamily="34" charset="77"/>
            </a:endParaRPr>
          </a:p>
        </p:txBody>
      </p:sp>
      <p:sp>
        <p:nvSpPr>
          <p:cNvPr id="137" name="lift"/>
          <p:cNvSpPr txBox="1"/>
          <p:nvPr/>
        </p:nvSpPr>
        <p:spPr>
          <a:xfrm>
            <a:off x="5973267" y="5829370"/>
            <a:ext cx="117500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hiss</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0" y="586702"/>
            <a:ext cx="1014393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accent</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99957" y="5729604"/>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skittish</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14EC9C42-D379-C58A-B58A-7557A6E90080}"/>
              </a:ext>
            </a:extLst>
          </p:cNvPr>
          <p:cNvPicPr>
            <a:picLocks noChangeAspect="1"/>
          </p:cNvPicPr>
          <p:nvPr/>
        </p:nvPicPr>
        <p:blipFill>
          <a:blip r:embed="rId4"/>
          <a:stretch>
            <a:fillRect/>
          </a:stretch>
        </p:blipFill>
        <p:spPr>
          <a:xfrm>
            <a:off x="9097351" y="621607"/>
            <a:ext cx="3251200" cy="3251200"/>
          </a:xfrm>
          <a:prstGeom prst="rect">
            <a:avLst/>
          </a:prstGeom>
        </p:spPr>
      </p:pic>
      <p:pic>
        <p:nvPicPr>
          <p:cNvPr id="6" name="Picture 5">
            <a:extLst>
              <a:ext uri="{FF2B5EF4-FFF2-40B4-BE49-F238E27FC236}">
                <a16:creationId xmlns:a16="http://schemas.microsoft.com/office/drawing/2014/main" id="{C043EBA5-97D2-7A52-053E-9C9A27984C6F}"/>
              </a:ext>
            </a:extLst>
          </p:cNvPr>
          <p:cNvPicPr>
            <a:picLocks noChangeAspect="1"/>
          </p:cNvPicPr>
          <p:nvPr/>
        </p:nvPicPr>
        <p:blipFill>
          <a:blip r:embed="rId5"/>
          <a:stretch>
            <a:fillRect/>
          </a:stretch>
        </p:blipFill>
        <p:spPr>
          <a:xfrm>
            <a:off x="682708" y="5714131"/>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283396"/>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settle</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77241" y="5513857"/>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concern</a:t>
            </a:r>
            <a:endParaRPr sz="115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64FEC504-2820-F260-4D8B-062E233ED2DC}"/>
              </a:ext>
            </a:extLst>
          </p:cNvPr>
          <p:cNvPicPr>
            <a:picLocks noChangeAspect="1"/>
          </p:cNvPicPr>
          <p:nvPr/>
        </p:nvPicPr>
        <p:blipFill>
          <a:blip r:embed="rId4"/>
          <a:stretch>
            <a:fillRect/>
          </a:stretch>
        </p:blipFill>
        <p:spPr>
          <a:xfrm>
            <a:off x="8603629" y="596647"/>
            <a:ext cx="3251200" cy="3251200"/>
          </a:xfrm>
          <a:prstGeom prst="rect">
            <a:avLst/>
          </a:prstGeom>
        </p:spPr>
      </p:pic>
      <p:pic>
        <p:nvPicPr>
          <p:cNvPr id="6" name="Picture 5">
            <a:extLst>
              <a:ext uri="{FF2B5EF4-FFF2-40B4-BE49-F238E27FC236}">
                <a16:creationId xmlns:a16="http://schemas.microsoft.com/office/drawing/2014/main" id="{FF51FFEE-7D9F-A7ED-014C-56B203FE704A}"/>
              </a:ext>
            </a:extLst>
          </p:cNvPr>
          <p:cNvPicPr>
            <a:picLocks noChangeAspect="1"/>
          </p:cNvPicPr>
          <p:nvPr/>
        </p:nvPicPr>
        <p:blipFill>
          <a:blip r:embed="rId5"/>
          <a:stretch>
            <a:fillRect/>
          </a:stretch>
        </p:blipFill>
        <p:spPr>
          <a:xfrm>
            <a:off x="498979" y="5724319"/>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44511" y="3418118"/>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accent</a:t>
            </a:r>
            <a:endParaRPr b="1" dirty="0">
              <a:latin typeface="Gill Sans MT" panose="020B0502020104020203" pitchFamily="34" charset="77"/>
              <a:sym typeface="American Typewriter"/>
            </a:endParaRPr>
          </a:p>
        </p:txBody>
      </p:sp>
      <p:sp>
        <p:nvSpPr>
          <p:cNvPr id="140" name="tolerate"/>
          <p:cNvSpPr txBox="1"/>
          <p:nvPr/>
        </p:nvSpPr>
        <p:spPr>
          <a:xfrm>
            <a:off x="5616635" y="2522165"/>
            <a:ext cx="188833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aware</a:t>
            </a:r>
            <a:endParaRPr dirty="0">
              <a:latin typeface="Gill Sans MT" panose="020B0502020104020203" pitchFamily="34" charset="77"/>
            </a:endParaRPr>
          </a:p>
        </p:txBody>
      </p:sp>
      <p:sp>
        <p:nvSpPr>
          <p:cNvPr id="141" name="fixation"/>
          <p:cNvSpPr txBox="1"/>
          <p:nvPr/>
        </p:nvSpPr>
        <p:spPr>
          <a:xfrm>
            <a:off x="5460355" y="4280417"/>
            <a:ext cx="22009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skittish</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31251" y="5188117"/>
            <a:ext cx="174246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settle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68990" y="5996646"/>
            <a:ext cx="246702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concern</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1082" y="1309202"/>
            <a:ext cx="177612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over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08911" y="3963729"/>
            <a:ext cx="6419050"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one thing is over another thing or is moving over it, the first thing is directly above the second, either resting on it, or with a space between them.</a:t>
            </a:r>
          </a:p>
        </p:txBody>
      </p:sp>
      <p:sp>
        <p:nvSpPr>
          <p:cNvPr id="155" name="The was a tear in Freddie’s new school jumper."/>
          <p:cNvSpPr txBox="1"/>
          <p:nvPr/>
        </p:nvSpPr>
        <p:spPr>
          <a:xfrm>
            <a:off x="30862" y="6237727"/>
            <a:ext cx="1299968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Lucas had to step </a:t>
            </a:r>
            <a:r>
              <a:rPr lang="en-GB" sz="4000" b="1" dirty="0">
                <a:latin typeface="Gill Sans MT" panose="020B0502020104020203" pitchFamily="34" charset="77"/>
              </a:rPr>
              <a:t>over</a:t>
            </a:r>
            <a:r>
              <a:rPr lang="en-GB" sz="4000" dirty="0">
                <a:latin typeface="Gill Sans MT" panose="020B0502020104020203" pitchFamily="34" charset="77"/>
              </a:rPr>
              <a:t> the bench to grab is coat from the hook. </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o-ver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83079404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folded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on top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48D4665F-DD86-4EE7-8A41-04B45FE6F6F2}"/>
              </a:ext>
            </a:extLst>
          </p:cNvPr>
          <p:cNvPicPr>
            <a:picLocks noChangeAspect="1"/>
          </p:cNvPicPr>
          <p:nvPr/>
        </p:nvPicPr>
        <p:blipFill>
          <a:blip r:embed="rId3"/>
          <a:stretch>
            <a:fillRect/>
          </a:stretch>
        </p:blipFill>
        <p:spPr>
          <a:xfrm>
            <a:off x="8685992" y="2671532"/>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7849" y="1309202"/>
            <a:ext cx="22426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under</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preposition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083791"/>
            <a:ext cx="632048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person or thing is under something, they are at a lower level than that thing, and may be covered or hidden by it.</a:t>
            </a:r>
          </a:p>
        </p:txBody>
      </p:sp>
      <p:sp>
        <p:nvSpPr>
          <p:cNvPr id="155" name="The was a tear in Freddie’s new school jumper."/>
          <p:cNvSpPr txBox="1"/>
          <p:nvPr/>
        </p:nvSpPr>
        <p:spPr>
          <a:xfrm>
            <a:off x="0" y="667937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Alma’s pencil fell </a:t>
            </a:r>
            <a:r>
              <a:rPr lang="en-GB" sz="4000" b="1" dirty="0">
                <a:latin typeface="Gill Sans MT" panose="020B0502020104020203" pitchFamily="34" charset="77"/>
              </a:rPr>
              <a:t>under</a:t>
            </a:r>
            <a:r>
              <a:rPr lang="en-GB" sz="4000" dirty="0">
                <a:latin typeface="Gill Sans MT" panose="020B0502020104020203" pitchFamily="34" charset="77"/>
              </a:rPr>
              <a:t> the table.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un-der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67049172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beneath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blunder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234F9C8F-3224-5D25-F31D-18814F77D060}"/>
              </a:ext>
            </a:extLst>
          </p:cNvPr>
          <p:cNvPicPr>
            <a:picLocks noChangeAspect="1"/>
          </p:cNvPicPr>
          <p:nvPr/>
        </p:nvPicPr>
        <p:blipFill>
          <a:blip r:embed="rId3"/>
          <a:stretch>
            <a:fillRect/>
          </a:stretch>
        </p:blipFill>
        <p:spPr>
          <a:xfrm>
            <a:off x="8486835" y="2948445"/>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2072" y="1339979"/>
            <a:ext cx="1574149"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beat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 / verb</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510358"/>
            <a:ext cx="599064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beat of a piece of music is the main rhythm that it has.</a:t>
            </a:r>
          </a:p>
        </p:txBody>
      </p:sp>
      <p:sp>
        <p:nvSpPr>
          <p:cNvPr id="155" name="The was a tear in Freddie’s new school jumper."/>
          <p:cNvSpPr txBox="1"/>
          <p:nvPr/>
        </p:nvSpPr>
        <p:spPr>
          <a:xfrm>
            <a:off x="1069212" y="5918989"/>
            <a:ext cx="11263745"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needed to shake the tambourines to the   </a:t>
            </a:r>
            <a:r>
              <a:rPr lang="en-GB" sz="4000" b="1" dirty="0">
                <a:latin typeface="Gill Sans MT" panose="020B0502020104020203" pitchFamily="34" charset="77"/>
              </a:rPr>
              <a:t>beat</a:t>
            </a:r>
            <a:r>
              <a:rPr lang="en-GB" sz="4000" dirty="0">
                <a:latin typeface="Gill Sans MT" panose="020B0502020104020203" pitchFamily="34" charset="77"/>
              </a:rPr>
              <a:t> of the music.</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beat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417331122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rhythm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thumping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pulse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street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9DFE4DF6-D026-272C-55B9-82D1B09FB718}"/>
              </a:ext>
            </a:extLst>
          </p:cNvPr>
          <p:cNvPicPr>
            <a:picLocks noChangeAspect="1"/>
          </p:cNvPicPr>
          <p:nvPr/>
        </p:nvPicPr>
        <p:blipFill>
          <a:blip r:embed="rId4"/>
          <a:stretch>
            <a:fillRect/>
          </a:stretch>
        </p:blipFill>
        <p:spPr>
          <a:xfrm>
            <a:off x="8569627" y="2456598"/>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0410" y="1309202"/>
            <a:ext cx="20774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crawl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396340"/>
            <a:ext cx="705917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crawl, you move forward on your hands and knees.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Theo had to </a:t>
            </a:r>
            <a:r>
              <a:rPr lang="en-GB" b="1" i="0" dirty="0">
                <a:solidFill>
                  <a:schemeClr val="accent2"/>
                </a:solidFill>
                <a:effectLst/>
                <a:latin typeface="Gill Sans MT" panose="020B0502020104020203" pitchFamily="34" charset="77"/>
              </a:rPr>
              <a:t>crawl</a:t>
            </a:r>
            <a:r>
              <a:rPr lang="en-GB" b="0" i="0" dirty="0">
                <a:solidFill>
                  <a:schemeClr val="accent2"/>
                </a:solidFill>
                <a:effectLst/>
                <a:latin typeface="Gill Sans MT" panose="020B0502020104020203" pitchFamily="34" charset="77"/>
              </a:rPr>
              <a:t> </a:t>
            </a:r>
            <a:r>
              <a:rPr lang="en-GB" dirty="0">
                <a:solidFill>
                  <a:schemeClr val="accent2"/>
                </a:solidFill>
                <a:latin typeface="Gill Sans MT" panose="020B0502020104020203" pitchFamily="34" charset="77"/>
              </a:rPr>
              <a:t>under the table to pick up his book.</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crawl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524862186"/>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small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drag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FDC3519F-A77B-567D-44BD-4E9E30F9A18A}"/>
              </a:ext>
            </a:extLst>
          </p:cNvPr>
          <p:cNvPicPr>
            <a:picLocks noChangeAspect="1"/>
          </p:cNvPicPr>
          <p:nvPr/>
        </p:nvPicPr>
        <p:blipFill>
          <a:blip r:embed="rId4"/>
          <a:stretch>
            <a:fillRect/>
          </a:stretch>
        </p:blipFill>
        <p:spPr>
          <a:xfrm>
            <a:off x="8314093" y="2737545"/>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0218" y="1309202"/>
            <a:ext cx="143789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hiss</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5482" y="4595418"/>
            <a:ext cx="603257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hiss something, you say it forcefully in a whisper.</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Paige </a:t>
            </a:r>
            <a:r>
              <a:rPr lang="en-GB" sz="4000" b="1" dirty="0">
                <a:latin typeface="Gill Sans MT" panose="020B0502020104020203" pitchFamily="34" charset="77"/>
              </a:rPr>
              <a:t>hissed</a:t>
            </a:r>
            <a:r>
              <a:rPr lang="en-GB" sz="4000" dirty="0">
                <a:latin typeface="Gill Sans MT" panose="020B0502020104020203" pitchFamily="34" charset="77"/>
              </a:rPr>
              <a:t> at her partner to be quiet.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(hiss)</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7918397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fizz</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whistle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D3F4AF95-6CE1-2605-6D66-F5889F1385BA}"/>
              </a:ext>
            </a:extLst>
          </p:cNvPr>
          <p:cNvPicPr>
            <a:picLocks noChangeAspect="1"/>
          </p:cNvPicPr>
          <p:nvPr/>
        </p:nvPicPr>
        <p:blipFill>
          <a:blip r:embed="rId4"/>
          <a:stretch>
            <a:fillRect/>
          </a:stretch>
        </p:blipFill>
        <p:spPr>
          <a:xfrm>
            <a:off x="8336145" y="2671732"/>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24991</TotalTime>
  <Words>1326</Words>
  <Application>Microsoft Macintosh PowerPoint</Application>
  <PresentationFormat>Custom</PresentationFormat>
  <Paragraphs>350</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709</cp:revision>
  <dcterms:modified xsi:type="dcterms:W3CDTF">2023-10-16T12:54:36Z</dcterms:modified>
</cp:coreProperties>
</file>