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80" r:id="rId13"/>
    <p:sldId id="274" r:id="rId14"/>
    <p:sldId id="279"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20"/>
    <p:restoredTop sz="94555"/>
  </p:normalViewPr>
  <p:slideViewPr>
    <p:cSldViewPr snapToGrid="0" snapToObjects="1">
      <p:cViewPr varScale="1">
        <p:scale>
          <a:sx n="62" d="100"/>
          <a:sy n="62" d="100"/>
        </p:scale>
        <p:origin x="1016" y="216"/>
      </p:cViewPr>
      <p:guideLst/>
    </p:cSldViewPr>
  </p:slid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89099" y="3226831"/>
            <a:ext cx="7210307"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9</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30th October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4101" y="1309202"/>
            <a:ext cx="201016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bulge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243251"/>
            <a:ext cx="629577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such as a person's stomach bulges, it sticks out.</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Madison’s lunchbox was </a:t>
            </a:r>
            <a:r>
              <a:rPr lang="en-GB" b="1" dirty="0">
                <a:latin typeface="Gill Sans MT" panose="020B0502020104020203" pitchFamily="34" charset="77"/>
              </a:rPr>
              <a:t>bulging</a:t>
            </a:r>
            <a:r>
              <a:rPr lang="en-GB" dirty="0">
                <a:latin typeface="Gill Sans MT" panose="020B0502020104020203" pitchFamily="34" charset="77"/>
              </a:rPr>
              <a:t> with food.</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bulge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31416389"/>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swelling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indulge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veins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EE8B0760-5C56-B17C-EACF-AF0D0DFE5101}"/>
              </a:ext>
            </a:extLst>
          </p:cNvPr>
          <p:cNvPicPr>
            <a:picLocks noChangeAspect="1"/>
          </p:cNvPicPr>
          <p:nvPr/>
        </p:nvPicPr>
        <p:blipFill>
          <a:blip r:embed="rId4"/>
          <a:stretch>
            <a:fillRect/>
          </a:stretch>
        </p:blipFill>
        <p:spPr>
          <a:xfrm>
            <a:off x="8310556" y="2596419"/>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86275" y="1309202"/>
            <a:ext cx="224580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prowl</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3960500"/>
            <a:ext cx="644750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an animal or a person prowls around, they move around quietly, for example when they are hunting.</a:t>
            </a:r>
          </a:p>
        </p:txBody>
      </p:sp>
      <p:sp>
        <p:nvSpPr>
          <p:cNvPr id="155" name="The was a tear in Freddie’s new school jumper."/>
          <p:cNvSpPr txBox="1"/>
          <p:nvPr/>
        </p:nvSpPr>
        <p:spPr>
          <a:xfrm>
            <a:off x="0" y="644612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Fred was on the </a:t>
            </a:r>
            <a:r>
              <a:rPr lang="en-GB" b="1" i="0" dirty="0">
                <a:solidFill>
                  <a:schemeClr val="accent2"/>
                </a:solidFill>
                <a:effectLst/>
                <a:latin typeface="Gill Sans MT" panose="020B0502020104020203" pitchFamily="34" charset="77"/>
              </a:rPr>
              <a:t>prowl</a:t>
            </a:r>
            <a:r>
              <a:rPr lang="en-GB" b="0" i="0" dirty="0">
                <a:solidFill>
                  <a:schemeClr val="accent2"/>
                </a:solidFill>
                <a:effectLst/>
                <a:latin typeface="Gill Sans MT" panose="020B0502020104020203" pitchFamily="34" charset="77"/>
              </a:rPr>
              <a:t> for a glue stick.</a:t>
            </a:r>
            <a:endParaRPr lang="en-GB"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prowl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80684275"/>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skulk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sneak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towel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50236958-CF8D-37A8-8EAF-AB085CD35784}"/>
              </a:ext>
            </a:extLst>
          </p:cNvPr>
          <p:cNvPicPr>
            <a:picLocks noChangeAspect="1"/>
          </p:cNvPicPr>
          <p:nvPr/>
        </p:nvPicPr>
        <p:blipFill>
          <a:blip r:embed="rId4"/>
          <a:stretch>
            <a:fillRect/>
          </a:stretch>
        </p:blipFill>
        <p:spPr>
          <a:xfrm>
            <a:off x="8711712" y="2618192"/>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5182" y="1339979"/>
            <a:ext cx="1962077"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hatch</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4" y="3840898"/>
            <a:ext cx="6536242"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a baby bird, insect, or other animal hatches, or when it is hatched, it comes out of its egg by breaking the shell.</a:t>
            </a:r>
          </a:p>
        </p:txBody>
      </p:sp>
      <p:sp>
        <p:nvSpPr>
          <p:cNvPr id="155" name="The was a tear in Freddie’s new school jumper."/>
          <p:cNvSpPr txBox="1"/>
          <p:nvPr/>
        </p:nvSpPr>
        <p:spPr>
          <a:xfrm>
            <a:off x="0" y="641233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watched the chick's </a:t>
            </a:r>
            <a:r>
              <a:rPr lang="en-GB" sz="4000" b="1" dirty="0">
                <a:latin typeface="Gill Sans MT" panose="020B0502020104020203" pitchFamily="34" charset="77"/>
              </a:rPr>
              <a:t>hatch.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hatch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5930220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incubate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egg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D392E1D7-A22B-2C2D-E321-B008B765F739}"/>
              </a:ext>
            </a:extLst>
          </p:cNvPr>
          <p:cNvPicPr>
            <a:picLocks noChangeAspect="1"/>
          </p:cNvPicPr>
          <p:nvPr/>
        </p:nvPicPr>
        <p:blipFill>
          <a:blip r:embed="rId4"/>
          <a:stretch>
            <a:fillRect/>
          </a:stretch>
        </p:blipFill>
        <p:spPr>
          <a:xfrm>
            <a:off x="8451283" y="2616723"/>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07706" y="1309202"/>
            <a:ext cx="240290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favour</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253562"/>
            <a:ext cx="720778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do someone a favour, you do something for them even though you do not have to.</a:t>
            </a:r>
          </a:p>
        </p:txBody>
      </p:sp>
      <p:sp>
        <p:nvSpPr>
          <p:cNvPr id="155" name="The was a tear in Freddie’s new school jumper."/>
          <p:cNvSpPr txBox="1"/>
          <p:nvPr/>
        </p:nvSpPr>
        <p:spPr>
          <a:xfrm>
            <a:off x="0" y="643106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Ellen asked Dean for a </a:t>
            </a:r>
            <a:r>
              <a:rPr lang="en-GB" b="1" dirty="0">
                <a:latin typeface="Gill Sans MT" panose="020B0502020104020203" pitchFamily="34" charset="77"/>
              </a:rPr>
              <a:t>favour</a:t>
            </a:r>
            <a:r>
              <a:rPr lang="en-GB" dirty="0">
                <a:latin typeface="Gill Sans MT" panose="020B0502020104020203" pitchFamily="34" charset="77"/>
              </a:rPr>
              <a:t> and lend her his pencil.</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fa-vour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160015617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service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disservice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savour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courtesy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flavour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2" name="Picture 1">
            <a:extLst>
              <a:ext uri="{FF2B5EF4-FFF2-40B4-BE49-F238E27FC236}">
                <a16:creationId xmlns:a16="http://schemas.microsoft.com/office/drawing/2014/main" id="{B94C9E57-7265-3D4B-39DB-CE45CD508B84}"/>
              </a:ext>
            </a:extLst>
          </p:cNvPr>
          <p:cNvPicPr>
            <a:picLocks noChangeAspect="1"/>
          </p:cNvPicPr>
          <p:nvPr/>
        </p:nvPicPr>
        <p:blipFill>
          <a:blip r:embed="rId4"/>
          <a:stretch>
            <a:fillRect/>
          </a:stretch>
        </p:blipFill>
        <p:spPr>
          <a:xfrm>
            <a:off x="8675614" y="2741014"/>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50208" y="1309202"/>
            <a:ext cx="231794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cradle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4205559"/>
            <a:ext cx="6827849"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cradle someone or something in your arms or hands, you hold them carefully and gently.</a:t>
            </a:r>
          </a:p>
        </p:txBody>
      </p:sp>
      <p:sp>
        <p:nvSpPr>
          <p:cNvPr id="155" name="The was a tear in Freddie’s new school jumper."/>
          <p:cNvSpPr txBox="1"/>
          <p:nvPr/>
        </p:nvSpPr>
        <p:spPr>
          <a:xfrm>
            <a:off x="1197965" y="6439592"/>
            <a:ext cx="1046930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Tad </a:t>
            </a:r>
            <a:r>
              <a:rPr lang="en-GB" sz="4000" b="1" dirty="0">
                <a:latin typeface="Gill Sans MT" panose="020B0502020104020203" pitchFamily="34" charset="77"/>
              </a:rPr>
              <a:t>cradled</a:t>
            </a:r>
            <a:r>
              <a:rPr lang="en-GB" sz="4000" dirty="0">
                <a:latin typeface="Gill Sans MT" panose="020B0502020104020203" pitchFamily="34" charset="77"/>
              </a:rPr>
              <a:t> the doll like a baby.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cra-dle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47346599"/>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E39A4EF3-9B20-1913-578F-2768649C0F3D}"/>
              </a:ext>
            </a:extLst>
          </p:cNvPr>
          <p:cNvPicPr>
            <a:picLocks noChangeAspect="1"/>
          </p:cNvPicPr>
          <p:nvPr/>
        </p:nvPicPr>
        <p:blipFill>
          <a:blip r:embed="rId4"/>
          <a:stretch>
            <a:fillRect/>
          </a:stretch>
        </p:blipFill>
        <p:spPr>
          <a:xfrm>
            <a:off x="8550668" y="2835452"/>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7989474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low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pond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chat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accident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7818493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bulge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hatch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prowl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cradle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50082107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chat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pond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accident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owe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255103992"/>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people ***, they talk to each other in an informal and friendly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An *** happens when a vehicle hits a person, an object, or another vehicle, causing injury or damage.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Something that is *** measures only a short distance from the bottom to the top, or from the ground to the 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money to someone, they have lent it to you and you have not yet paid it back. You can also say that the money is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small area of water that is smaller than a lake. </a:t>
                      </a:r>
                      <a:r>
                        <a:rPr lang="en-GB" sz="2000">
                          <a:latin typeface="Gill Sans MT" panose="020B0502020104020203" pitchFamily="34" charset="77"/>
                        </a:rPr>
                        <a:t>*** </a:t>
                      </a:r>
                      <a:r>
                        <a:rPr lang="en-GB" sz="2000" dirty="0">
                          <a:latin typeface="Gill Sans MT" panose="020B0502020104020203" pitchFamily="34" charset="77"/>
                        </a:rPr>
                        <a:t>are often made artificially.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D417FCEE-831F-6062-0E26-7FFE961CEFBA}"/>
              </a:ext>
            </a:extLst>
          </p:cNvPr>
          <p:cNvPicPr>
            <a:picLocks noChangeAspect="1"/>
          </p:cNvPicPr>
          <p:nvPr/>
        </p:nvPicPr>
        <p:blipFill>
          <a:blip r:embed="rId5"/>
          <a:stretch>
            <a:fillRect/>
          </a:stretch>
        </p:blipFill>
        <p:spPr>
          <a:xfrm>
            <a:off x="11146102" y="5336065"/>
            <a:ext cx="933589" cy="933589"/>
          </a:xfrm>
          <a:prstGeom prst="rect">
            <a:avLst/>
          </a:prstGeom>
        </p:spPr>
      </p:pic>
      <p:pic>
        <p:nvPicPr>
          <p:cNvPr id="3" name="Picture 2">
            <a:extLst>
              <a:ext uri="{FF2B5EF4-FFF2-40B4-BE49-F238E27FC236}">
                <a16:creationId xmlns:a16="http://schemas.microsoft.com/office/drawing/2014/main" id="{EF907A6D-CBF6-A2D4-5B52-0E98A7EA6FFB}"/>
              </a:ext>
            </a:extLst>
          </p:cNvPr>
          <p:cNvPicPr>
            <a:picLocks noChangeAspect="1"/>
          </p:cNvPicPr>
          <p:nvPr/>
        </p:nvPicPr>
        <p:blipFill>
          <a:blip r:embed="rId6"/>
          <a:stretch>
            <a:fillRect/>
          </a:stretch>
        </p:blipFill>
        <p:spPr>
          <a:xfrm>
            <a:off x="11085846" y="2653063"/>
            <a:ext cx="1054100" cy="1054100"/>
          </a:xfrm>
          <a:prstGeom prst="rect">
            <a:avLst/>
          </a:prstGeom>
        </p:spPr>
      </p:pic>
      <p:pic>
        <p:nvPicPr>
          <p:cNvPr id="5" name="Picture 4">
            <a:extLst>
              <a:ext uri="{FF2B5EF4-FFF2-40B4-BE49-F238E27FC236}">
                <a16:creationId xmlns:a16="http://schemas.microsoft.com/office/drawing/2014/main" id="{1670CA52-1F5A-11FC-EC2D-0367808662A9}"/>
              </a:ext>
            </a:extLst>
          </p:cNvPr>
          <p:cNvPicPr>
            <a:picLocks noChangeAspect="1"/>
          </p:cNvPicPr>
          <p:nvPr/>
        </p:nvPicPr>
        <p:blipFill>
          <a:blip r:embed="rId7"/>
          <a:stretch>
            <a:fillRect/>
          </a:stretch>
        </p:blipFill>
        <p:spPr>
          <a:xfrm>
            <a:off x="10928117" y="7702176"/>
            <a:ext cx="1244600" cy="1244600"/>
          </a:xfrm>
          <a:prstGeom prst="rect">
            <a:avLst/>
          </a:prstGeom>
        </p:spPr>
      </p:pic>
      <p:pic>
        <p:nvPicPr>
          <p:cNvPr id="6" name="Picture 5">
            <a:extLst>
              <a:ext uri="{FF2B5EF4-FFF2-40B4-BE49-F238E27FC236}">
                <a16:creationId xmlns:a16="http://schemas.microsoft.com/office/drawing/2014/main" id="{0A93D12A-381E-473E-13D6-F0F6AF8DBE3A}"/>
              </a:ext>
            </a:extLst>
          </p:cNvPr>
          <p:cNvPicPr>
            <a:picLocks noChangeAspect="1"/>
          </p:cNvPicPr>
          <p:nvPr/>
        </p:nvPicPr>
        <p:blipFill>
          <a:blip r:embed="rId8"/>
          <a:stretch>
            <a:fillRect/>
          </a:stretch>
        </p:blipFill>
        <p:spPr>
          <a:xfrm>
            <a:off x="11042642" y="3925756"/>
            <a:ext cx="1077740" cy="1077740"/>
          </a:xfrm>
          <a:prstGeom prst="rect">
            <a:avLst/>
          </a:prstGeom>
        </p:spPr>
      </p:pic>
      <p:pic>
        <p:nvPicPr>
          <p:cNvPr id="7" name="Picture 6">
            <a:extLst>
              <a:ext uri="{FF2B5EF4-FFF2-40B4-BE49-F238E27FC236}">
                <a16:creationId xmlns:a16="http://schemas.microsoft.com/office/drawing/2014/main" id="{CEE475C0-61C2-5F4F-11D2-6BBA511E4E64}"/>
              </a:ext>
            </a:extLst>
          </p:cNvPr>
          <p:cNvPicPr>
            <a:picLocks noChangeAspect="1"/>
          </p:cNvPicPr>
          <p:nvPr/>
        </p:nvPicPr>
        <p:blipFill>
          <a:blip r:embed="rId9"/>
          <a:stretch>
            <a:fillRect/>
          </a:stretch>
        </p:blipFill>
        <p:spPr>
          <a:xfrm>
            <a:off x="10873487" y="6373080"/>
            <a:ext cx="1416050" cy="141605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12105733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bulge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prowl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hatch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favour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cradle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283395399"/>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a baby bird, insect, or other animal ***, or when it is ***, it comes out of its egg by breaking the shell.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or something in your arms or hands, you hold them carefully and gently.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an animal or a person *** around, they move around quietly, for example when they are hunting.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do someone a ***, you do something for them even though you do not have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such as a person's stomach ***, it sticks 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897E30E8-CE31-124C-7126-02E0EDE01812}"/>
              </a:ext>
            </a:extLst>
          </p:cNvPr>
          <p:cNvPicPr>
            <a:picLocks noChangeAspect="1"/>
          </p:cNvPicPr>
          <p:nvPr/>
        </p:nvPicPr>
        <p:blipFill>
          <a:blip r:embed="rId5"/>
          <a:stretch>
            <a:fillRect/>
          </a:stretch>
        </p:blipFill>
        <p:spPr>
          <a:xfrm>
            <a:off x="10854762" y="7760775"/>
            <a:ext cx="1058379" cy="1058379"/>
          </a:xfrm>
          <a:prstGeom prst="rect">
            <a:avLst/>
          </a:prstGeom>
        </p:spPr>
      </p:pic>
      <p:pic>
        <p:nvPicPr>
          <p:cNvPr id="3" name="Picture 2">
            <a:extLst>
              <a:ext uri="{FF2B5EF4-FFF2-40B4-BE49-F238E27FC236}">
                <a16:creationId xmlns:a16="http://schemas.microsoft.com/office/drawing/2014/main" id="{9D1350E7-01E4-1513-8FC5-128916DCED24}"/>
              </a:ext>
            </a:extLst>
          </p:cNvPr>
          <p:cNvPicPr>
            <a:picLocks noChangeAspect="1"/>
          </p:cNvPicPr>
          <p:nvPr/>
        </p:nvPicPr>
        <p:blipFill>
          <a:blip r:embed="rId6"/>
          <a:stretch>
            <a:fillRect/>
          </a:stretch>
        </p:blipFill>
        <p:spPr>
          <a:xfrm>
            <a:off x="10973341" y="5352690"/>
            <a:ext cx="939800" cy="939800"/>
          </a:xfrm>
          <a:prstGeom prst="rect">
            <a:avLst/>
          </a:prstGeom>
        </p:spPr>
      </p:pic>
      <p:pic>
        <p:nvPicPr>
          <p:cNvPr id="5" name="Picture 4">
            <a:extLst>
              <a:ext uri="{FF2B5EF4-FFF2-40B4-BE49-F238E27FC236}">
                <a16:creationId xmlns:a16="http://schemas.microsoft.com/office/drawing/2014/main" id="{CFD7E032-9A9C-BF7C-B151-265710FB5957}"/>
              </a:ext>
            </a:extLst>
          </p:cNvPr>
          <p:cNvPicPr>
            <a:picLocks noChangeAspect="1"/>
          </p:cNvPicPr>
          <p:nvPr/>
        </p:nvPicPr>
        <p:blipFill>
          <a:blip r:embed="rId7"/>
          <a:stretch>
            <a:fillRect/>
          </a:stretch>
        </p:blipFill>
        <p:spPr>
          <a:xfrm>
            <a:off x="10823977" y="2492444"/>
            <a:ext cx="1280210" cy="1280210"/>
          </a:xfrm>
          <a:prstGeom prst="rect">
            <a:avLst/>
          </a:prstGeom>
        </p:spPr>
      </p:pic>
      <p:pic>
        <p:nvPicPr>
          <p:cNvPr id="6" name="Picture 5">
            <a:extLst>
              <a:ext uri="{FF2B5EF4-FFF2-40B4-BE49-F238E27FC236}">
                <a16:creationId xmlns:a16="http://schemas.microsoft.com/office/drawing/2014/main" id="{E1D5AC21-FEF2-DF85-0305-21FAC2B8F005}"/>
              </a:ext>
            </a:extLst>
          </p:cNvPr>
          <p:cNvPicPr>
            <a:picLocks noChangeAspect="1"/>
          </p:cNvPicPr>
          <p:nvPr/>
        </p:nvPicPr>
        <p:blipFill>
          <a:blip r:embed="rId8"/>
          <a:stretch>
            <a:fillRect/>
          </a:stretch>
        </p:blipFill>
        <p:spPr>
          <a:xfrm>
            <a:off x="10845186" y="3964617"/>
            <a:ext cx="1196109" cy="1196109"/>
          </a:xfrm>
          <a:prstGeom prst="rect">
            <a:avLst/>
          </a:prstGeom>
        </p:spPr>
      </p:pic>
      <p:pic>
        <p:nvPicPr>
          <p:cNvPr id="7" name="Picture 6">
            <a:extLst>
              <a:ext uri="{FF2B5EF4-FFF2-40B4-BE49-F238E27FC236}">
                <a16:creationId xmlns:a16="http://schemas.microsoft.com/office/drawing/2014/main" id="{F8A4FA22-AE12-06EA-CB05-00BC23BBA8A9}"/>
              </a:ext>
            </a:extLst>
          </p:cNvPr>
          <p:cNvPicPr>
            <a:picLocks noChangeAspect="1"/>
          </p:cNvPicPr>
          <p:nvPr/>
        </p:nvPicPr>
        <p:blipFill>
          <a:blip r:embed="rId9"/>
          <a:stretch>
            <a:fillRect/>
          </a:stretch>
        </p:blipFill>
        <p:spPr>
          <a:xfrm>
            <a:off x="10761729" y="6376223"/>
            <a:ext cx="1280210" cy="128021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112981" y="3993661"/>
            <a:ext cx="13721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chat</a:t>
            </a:r>
            <a:endParaRPr dirty="0">
              <a:latin typeface="Gill Sans MT" panose="020B0502020104020203" pitchFamily="34" charset="77"/>
            </a:endParaRPr>
          </a:p>
        </p:txBody>
      </p:sp>
      <p:sp>
        <p:nvSpPr>
          <p:cNvPr id="135" name="spare"/>
          <p:cNvSpPr txBox="1"/>
          <p:nvPr/>
        </p:nvSpPr>
        <p:spPr>
          <a:xfrm>
            <a:off x="3089701" y="4824209"/>
            <a:ext cx="157735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pond</a:t>
            </a:r>
            <a:endParaRPr b="1" dirty="0">
              <a:latin typeface="Gill Sans MT" panose="020B0502020104020203" pitchFamily="34" charset="77"/>
              <a:sym typeface="American Typewriter"/>
            </a:endParaRPr>
          </a:p>
        </p:txBody>
      </p:sp>
      <p:sp>
        <p:nvSpPr>
          <p:cNvPr id="136" name="chipped"/>
          <p:cNvSpPr txBox="1"/>
          <p:nvPr/>
        </p:nvSpPr>
        <p:spPr>
          <a:xfrm>
            <a:off x="2514259" y="5769060"/>
            <a:ext cx="25696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accident</a:t>
            </a:r>
            <a:endParaRPr dirty="0">
              <a:latin typeface="Gill Sans MT" panose="020B0502020104020203" pitchFamily="34" charset="77"/>
            </a:endParaRPr>
          </a:p>
        </p:txBody>
      </p:sp>
      <p:sp>
        <p:nvSpPr>
          <p:cNvPr id="137" name="lift"/>
          <p:cNvSpPr txBox="1"/>
          <p:nvPr/>
        </p:nvSpPr>
        <p:spPr>
          <a:xfrm>
            <a:off x="3142637" y="6639612"/>
            <a:ext cx="13128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owe</a:t>
            </a:r>
            <a:endParaRPr dirty="0">
              <a:latin typeface="Gill Sans MT" panose="020B0502020104020203" pitchFamily="34" charset="77"/>
            </a:endParaRPr>
          </a:p>
        </p:txBody>
      </p:sp>
      <p:sp>
        <p:nvSpPr>
          <p:cNvPr id="138" name="mutter"/>
          <p:cNvSpPr txBox="1"/>
          <p:nvPr/>
        </p:nvSpPr>
        <p:spPr>
          <a:xfrm>
            <a:off x="8323311" y="3961911"/>
            <a:ext cx="17857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prowl</a:t>
            </a:r>
            <a:endParaRPr b="1" dirty="0">
              <a:latin typeface="Gill Sans MT" panose="020B0502020104020203" pitchFamily="34" charset="77"/>
              <a:sym typeface="American Typewriter"/>
            </a:endParaRPr>
          </a:p>
        </p:txBody>
      </p:sp>
      <p:sp>
        <p:nvSpPr>
          <p:cNvPr id="139" name="unveil"/>
          <p:cNvSpPr txBox="1"/>
          <p:nvPr/>
        </p:nvSpPr>
        <p:spPr>
          <a:xfrm>
            <a:off x="8219564" y="5755144"/>
            <a:ext cx="19684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favour</a:t>
            </a:r>
            <a:endParaRPr dirty="0">
              <a:latin typeface="Gill Sans MT" panose="020B0502020104020203" pitchFamily="34" charset="77"/>
              <a:sym typeface="American Typewriter"/>
            </a:endParaRPr>
          </a:p>
        </p:txBody>
      </p:sp>
      <p:sp>
        <p:nvSpPr>
          <p:cNvPr id="140" name="tolerate"/>
          <p:cNvSpPr txBox="1"/>
          <p:nvPr/>
        </p:nvSpPr>
        <p:spPr>
          <a:xfrm>
            <a:off x="8369793" y="3065958"/>
            <a:ext cx="16927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bulge</a:t>
            </a:r>
            <a:endParaRPr dirty="0">
              <a:latin typeface="Gill Sans MT" panose="020B0502020104020203" pitchFamily="34" charset="77"/>
            </a:endParaRPr>
          </a:p>
        </p:txBody>
      </p:sp>
      <p:sp>
        <p:nvSpPr>
          <p:cNvPr id="141" name="fixation"/>
          <p:cNvSpPr txBox="1"/>
          <p:nvPr/>
        </p:nvSpPr>
        <p:spPr>
          <a:xfrm>
            <a:off x="8346556" y="4824210"/>
            <a:ext cx="173925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hatch</a:t>
            </a:r>
            <a:endParaRPr dirty="0">
              <a:latin typeface="Gill Sans MT" panose="020B0502020104020203" pitchFamily="34" charset="77"/>
            </a:endParaRPr>
          </a:p>
        </p:txBody>
      </p:sp>
      <p:sp>
        <p:nvSpPr>
          <p:cNvPr id="142" name="rustle"/>
          <p:cNvSpPr txBox="1"/>
          <p:nvPr/>
        </p:nvSpPr>
        <p:spPr>
          <a:xfrm>
            <a:off x="8258394" y="6620562"/>
            <a:ext cx="19155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cradle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234986" y="3080135"/>
            <a:ext cx="11365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low</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338062" y="219295"/>
            <a:ext cx="466954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low</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22700" y="5136172"/>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chat</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65A6698A-7271-4BEC-FE65-887DA67E2684}"/>
              </a:ext>
            </a:extLst>
          </p:cNvPr>
          <p:cNvPicPr>
            <a:picLocks noChangeAspect="1"/>
          </p:cNvPicPr>
          <p:nvPr/>
        </p:nvPicPr>
        <p:blipFill>
          <a:blip r:embed="rId4"/>
          <a:stretch>
            <a:fillRect/>
          </a:stretch>
        </p:blipFill>
        <p:spPr>
          <a:xfrm>
            <a:off x="8205700" y="671777"/>
            <a:ext cx="3251200" cy="3251200"/>
          </a:xfrm>
          <a:prstGeom prst="rect">
            <a:avLst/>
          </a:prstGeom>
        </p:spPr>
      </p:pic>
      <p:pic>
        <p:nvPicPr>
          <p:cNvPr id="4" name="Picture 3">
            <a:extLst>
              <a:ext uri="{FF2B5EF4-FFF2-40B4-BE49-F238E27FC236}">
                <a16:creationId xmlns:a16="http://schemas.microsoft.com/office/drawing/2014/main" id="{A69AEAFB-951A-DACC-6419-075FB01BCD45}"/>
              </a:ext>
            </a:extLst>
          </p:cNvPr>
          <p:cNvPicPr>
            <a:picLocks noChangeAspect="1"/>
          </p:cNvPicPr>
          <p:nvPr/>
        </p:nvPicPr>
        <p:blipFill>
          <a:blip r:embed="rId5"/>
          <a:stretch>
            <a:fillRect/>
          </a:stretch>
        </p:blipFill>
        <p:spPr>
          <a:xfrm>
            <a:off x="1697100" y="5724319"/>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84623" y="60002"/>
            <a:ext cx="642163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pond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62614" y="5346085"/>
            <a:ext cx="1041922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accident</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038194B4-C1D6-B66C-F75B-8D7774B2FE96}"/>
              </a:ext>
            </a:extLst>
          </p:cNvPr>
          <p:cNvPicPr>
            <a:picLocks noChangeAspect="1"/>
          </p:cNvPicPr>
          <p:nvPr/>
        </p:nvPicPr>
        <p:blipFill>
          <a:blip r:embed="rId4"/>
          <a:stretch>
            <a:fillRect/>
          </a:stretch>
        </p:blipFill>
        <p:spPr>
          <a:xfrm>
            <a:off x="398475" y="5476377"/>
            <a:ext cx="3251200" cy="3251200"/>
          </a:xfrm>
          <a:prstGeom prst="rect">
            <a:avLst/>
          </a:prstGeom>
        </p:spPr>
      </p:pic>
      <p:pic>
        <p:nvPicPr>
          <p:cNvPr id="4" name="Picture 3">
            <a:extLst>
              <a:ext uri="{FF2B5EF4-FFF2-40B4-BE49-F238E27FC236}">
                <a16:creationId xmlns:a16="http://schemas.microsoft.com/office/drawing/2014/main" id="{28120588-4A83-1528-0AB6-378C047CF715}"/>
              </a:ext>
            </a:extLst>
          </p:cNvPr>
          <p:cNvPicPr>
            <a:picLocks noChangeAspect="1"/>
          </p:cNvPicPr>
          <p:nvPr/>
        </p:nvPicPr>
        <p:blipFill>
          <a:blip r:embed="rId5"/>
          <a:stretch>
            <a:fillRect/>
          </a:stretch>
        </p:blipFill>
        <p:spPr>
          <a:xfrm>
            <a:off x="8689194" y="509762"/>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99946" y="122288"/>
            <a:ext cx="546624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owe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17920" y="5176935"/>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bulge</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78C906DA-9884-D4FA-7D2C-BE3510015208}"/>
              </a:ext>
            </a:extLst>
          </p:cNvPr>
          <p:cNvPicPr>
            <a:picLocks noChangeAspect="1"/>
          </p:cNvPicPr>
          <p:nvPr/>
        </p:nvPicPr>
        <p:blipFill>
          <a:blip r:embed="rId4"/>
          <a:stretch>
            <a:fillRect/>
          </a:stretch>
        </p:blipFill>
        <p:spPr>
          <a:xfrm>
            <a:off x="7839858" y="602862"/>
            <a:ext cx="3251200" cy="3251200"/>
          </a:xfrm>
          <a:prstGeom prst="rect">
            <a:avLst/>
          </a:prstGeom>
        </p:spPr>
      </p:pic>
      <p:pic>
        <p:nvPicPr>
          <p:cNvPr id="4" name="Picture 3">
            <a:extLst>
              <a:ext uri="{FF2B5EF4-FFF2-40B4-BE49-F238E27FC236}">
                <a16:creationId xmlns:a16="http://schemas.microsoft.com/office/drawing/2014/main" id="{81F985BC-D399-93CF-833A-443EAC92D36A}"/>
              </a:ext>
            </a:extLst>
          </p:cNvPr>
          <p:cNvPicPr>
            <a:picLocks noChangeAspect="1"/>
          </p:cNvPicPr>
          <p:nvPr/>
        </p:nvPicPr>
        <p:blipFill>
          <a:blip r:embed="rId5"/>
          <a:stretch>
            <a:fillRect/>
          </a:stretch>
        </p:blipFill>
        <p:spPr>
          <a:xfrm>
            <a:off x="887193" y="5642549"/>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34997" y="-19794"/>
            <a:ext cx="741549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prowl</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49766" y="5305675"/>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hatch</a:t>
            </a:r>
            <a:endParaRPr sz="13800" dirty="0">
              <a:latin typeface="Gill Sans MT" panose="020B0502020104020203" pitchFamily="34" charset="77"/>
            </a:endParaRPr>
          </a:p>
        </p:txBody>
      </p:sp>
      <p:pic>
        <p:nvPicPr>
          <p:cNvPr id="2" name="Picture 1">
            <a:extLst>
              <a:ext uri="{FF2B5EF4-FFF2-40B4-BE49-F238E27FC236}">
                <a16:creationId xmlns:a16="http://schemas.microsoft.com/office/drawing/2014/main" id="{50EDDC92-8D09-7111-FF5C-A0D6D3373159}"/>
              </a:ext>
            </a:extLst>
          </p:cNvPr>
          <p:cNvPicPr>
            <a:picLocks noChangeAspect="1"/>
          </p:cNvPicPr>
          <p:nvPr/>
        </p:nvPicPr>
        <p:blipFill>
          <a:blip r:embed="rId4"/>
          <a:stretch>
            <a:fillRect/>
          </a:stretch>
        </p:blipFill>
        <p:spPr>
          <a:xfrm>
            <a:off x="9097351" y="509528"/>
            <a:ext cx="3251200" cy="3251200"/>
          </a:xfrm>
          <a:prstGeom prst="rect">
            <a:avLst/>
          </a:prstGeom>
        </p:spPr>
      </p:pic>
      <p:pic>
        <p:nvPicPr>
          <p:cNvPr id="4" name="Picture 3">
            <a:extLst>
              <a:ext uri="{FF2B5EF4-FFF2-40B4-BE49-F238E27FC236}">
                <a16:creationId xmlns:a16="http://schemas.microsoft.com/office/drawing/2014/main" id="{A18AB3D7-F9E2-8047-5F03-E737733E233C}"/>
              </a:ext>
            </a:extLst>
          </p:cNvPr>
          <p:cNvPicPr>
            <a:picLocks noChangeAspect="1"/>
          </p:cNvPicPr>
          <p:nvPr/>
        </p:nvPicPr>
        <p:blipFill>
          <a:blip r:embed="rId5"/>
          <a:stretch>
            <a:fillRect/>
          </a:stretch>
        </p:blipFill>
        <p:spPr>
          <a:xfrm>
            <a:off x="1084854" y="5680186"/>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91842" y="305549"/>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favour</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70337" y="5569577"/>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cradle</a:t>
            </a:r>
            <a:endParaRPr sz="9600" dirty="0">
              <a:latin typeface="Gill Sans MT" panose="020B0502020104020203" pitchFamily="34" charset="77"/>
            </a:endParaRPr>
          </a:p>
        </p:txBody>
      </p:sp>
      <p:pic>
        <p:nvPicPr>
          <p:cNvPr id="7" name="Picture 6">
            <a:extLst>
              <a:ext uri="{FF2B5EF4-FFF2-40B4-BE49-F238E27FC236}">
                <a16:creationId xmlns:a16="http://schemas.microsoft.com/office/drawing/2014/main" id="{7686D56B-A8DF-FD71-D4C2-958D2147EEA9}"/>
              </a:ext>
            </a:extLst>
          </p:cNvPr>
          <p:cNvPicPr>
            <a:picLocks noChangeAspect="1"/>
          </p:cNvPicPr>
          <p:nvPr/>
        </p:nvPicPr>
        <p:blipFill>
          <a:blip r:embed="rId4"/>
          <a:stretch>
            <a:fillRect/>
          </a:stretch>
        </p:blipFill>
        <p:spPr>
          <a:xfrm>
            <a:off x="9284858" y="602862"/>
            <a:ext cx="3251200" cy="3251200"/>
          </a:xfrm>
          <a:prstGeom prst="rect">
            <a:avLst/>
          </a:prstGeom>
        </p:spPr>
      </p:pic>
      <p:pic>
        <p:nvPicPr>
          <p:cNvPr id="8" name="Picture 7">
            <a:extLst>
              <a:ext uri="{FF2B5EF4-FFF2-40B4-BE49-F238E27FC236}">
                <a16:creationId xmlns:a16="http://schemas.microsoft.com/office/drawing/2014/main" id="{566B2139-A949-ED70-F687-9A8EE1C0300F}"/>
              </a:ext>
            </a:extLst>
          </p:cNvPr>
          <p:cNvPicPr>
            <a:picLocks noChangeAspect="1"/>
          </p:cNvPicPr>
          <p:nvPr/>
        </p:nvPicPr>
        <p:blipFill>
          <a:blip r:embed="rId5"/>
          <a:stretch>
            <a:fillRect/>
          </a:stretch>
        </p:blipFill>
        <p:spPr>
          <a:xfrm>
            <a:off x="682708" y="5724319"/>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9115793" y="1930963"/>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26536" y="256404"/>
            <a:ext cx="507991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low</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60467" y="5499892"/>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chat</a:t>
            </a:r>
            <a:endParaRPr sz="287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03AD6E6C-6969-3D9D-ACB7-E6E1BD3CF0D7}"/>
              </a:ext>
            </a:extLst>
          </p:cNvPr>
          <p:cNvPicPr>
            <a:picLocks noChangeAspect="1"/>
          </p:cNvPicPr>
          <p:nvPr/>
        </p:nvPicPr>
        <p:blipFill>
          <a:blip r:embed="rId4"/>
          <a:stretch>
            <a:fillRect/>
          </a:stretch>
        </p:blipFill>
        <p:spPr>
          <a:xfrm>
            <a:off x="8205122" y="602862"/>
            <a:ext cx="3251200" cy="3251200"/>
          </a:xfrm>
          <a:prstGeom prst="rect">
            <a:avLst/>
          </a:prstGeom>
        </p:spPr>
      </p:pic>
      <p:pic>
        <p:nvPicPr>
          <p:cNvPr id="4" name="Picture 3">
            <a:extLst>
              <a:ext uri="{FF2B5EF4-FFF2-40B4-BE49-F238E27FC236}">
                <a16:creationId xmlns:a16="http://schemas.microsoft.com/office/drawing/2014/main" id="{54CE486A-F56D-F3E7-5EBF-06FC69FD7519}"/>
              </a:ext>
            </a:extLst>
          </p:cNvPr>
          <p:cNvPicPr>
            <a:picLocks noChangeAspect="1"/>
          </p:cNvPicPr>
          <p:nvPr/>
        </p:nvPicPr>
        <p:blipFill>
          <a:blip r:embed="rId5"/>
          <a:stretch>
            <a:fillRect/>
          </a:stretch>
        </p:blipFill>
        <p:spPr>
          <a:xfrm>
            <a:off x="1215295" y="5764553"/>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52017" y="42942"/>
            <a:ext cx="729847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pond</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5580" y="5319431"/>
            <a:ext cx="10419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accident</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86E33D8A-01EC-F777-4EB1-92EE65389119}"/>
              </a:ext>
            </a:extLst>
          </p:cNvPr>
          <p:cNvPicPr>
            <a:picLocks noChangeAspect="1"/>
          </p:cNvPicPr>
          <p:nvPr/>
        </p:nvPicPr>
        <p:blipFill>
          <a:blip r:embed="rId4"/>
          <a:stretch>
            <a:fillRect/>
          </a:stretch>
        </p:blipFill>
        <p:spPr>
          <a:xfrm>
            <a:off x="451696" y="5747992"/>
            <a:ext cx="2736408" cy="2736408"/>
          </a:xfrm>
          <a:prstGeom prst="rect">
            <a:avLst/>
          </a:prstGeom>
        </p:spPr>
      </p:pic>
      <p:pic>
        <p:nvPicPr>
          <p:cNvPr id="4" name="Picture 3">
            <a:extLst>
              <a:ext uri="{FF2B5EF4-FFF2-40B4-BE49-F238E27FC236}">
                <a16:creationId xmlns:a16="http://schemas.microsoft.com/office/drawing/2014/main" id="{91B9B1A7-2A81-3E27-9EA9-C1627A7FA1A3}"/>
              </a:ext>
            </a:extLst>
          </p:cNvPr>
          <p:cNvPicPr>
            <a:picLocks noChangeAspect="1"/>
          </p:cNvPicPr>
          <p:nvPr/>
        </p:nvPicPr>
        <p:blipFill>
          <a:blip r:embed="rId5"/>
          <a:stretch>
            <a:fillRect/>
          </a:stretch>
        </p:blipFill>
        <p:spPr>
          <a:xfrm>
            <a:off x="9097351" y="494540"/>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36300" y="22035"/>
            <a:ext cx="601286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owe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38702" y="5327886"/>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bulge</a:t>
            </a:r>
            <a:endParaRPr sz="23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CEAB7317-2F0A-C1AE-80ED-8E7416187BE0}"/>
              </a:ext>
            </a:extLst>
          </p:cNvPr>
          <p:cNvPicPr>
            <a:picLocks noChangeAspect="1"/>
          </p:cNvPicPr>
          <p:nvPr/>
        </p:nvPicPr>
        <p:blipFill>
          <a:blip r:embed="rId4"/>
          <a:stretch>
            <a:fillRect/>
          </a:stretch>
        </p:blipFill>
        <p:spPr>
          <a:xfrm>
            <a:off x="8077324" y="602862"/>
            <a:ext cx="3251200" cy="3251200"/>
          </a:xfrm>
          <a:prstGeom prst="rect">
            <a:avLst/>
          </a:prstGeom>
        </p:spPr>
      </p:pic>
      <p:pic>
        <p:nvPicPr>
          <p:cNvPr id="4" name="Picture 3">
            <a:extLst>
              <a:ext uri="{FF2B5EF4-FFF2-40B4-BE49-F238E27FC236}">
                <a16:creationId xmlns:a16="http://schemas.microsoft.com/office/drawing/2014/main" id="{A221ADF9-2E7F-B331-4BEB-C112BCA1AC87}"/>
              </a:ext>
            </a:extLst>
          </p:cNvPr>
          <p:cNvPicPr>
            <a:picLocks noChangeAspect="1"/>
          </p:cNvPicPr>
          <p:nvPr/>
        </p:nvPicPr>
        <p:blipFill>
          <a:blip r:embed="rId5"/>
          <a:stretch>
            <a:fillRect/>
          </a:stretch>
        </p:blipFill>
        <p:spPr>
          <a:xfrm>
            <a:off x="667069" y="5659271"/>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92470" y="2274766"/>
            <a:ext cx="11365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low	</a:t>
            </a:r>
            <a:endParaRPr b="1" dirty="0">
              <a:latin typeface="Gill Sans MT" panose="020B0502020104020203" pitchFamily="34" charset="77"/>
              <a:sym typeface="American Typewriter"/>
            </a:endParaRPr>
          </a:p>
        </p:txBody>
      </p:sp>
      <p:sp>
        <p:nvSpPr>
          <p:cNvPr id="134" name="office"/>
          <p:cNvSpPr txBox="1"/>
          <p:nvPr/>
        </p:nvSpPr>
        <p:spPr>
          <a:xfrm>
            <a:off x="5874687" y="3183419"/>
            <a:ext cx="13721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chat</a:t>
            </a:r>
            <a:endParaRPr dirty="0">
              <a:latin typeface="Gill Sans MT" panose="020B0502020104020203" pitchFamily="34" charset="77"/>
            </a:endParaRPr>
          </a:p>
        </p:txBody>
      </p:sp>
      <p:sp>
        <p:nvSpPr>
          <p:cNvPr id="135" name="spare"/>
          <p:cNvSpPr txBox="1"/>
          <p:nvPr/>
        </p:nvSpPr>
        <p:spPr>
          <a:xfrm>
            <a:off x="5772081" y="4033018"/>
            <a:ext cx="157735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pond</a:t>
            </a:r>
            <a:endParaRPr b="1" dirty="0">
              <a:latin typeface="Gill Sans MT" panose="020B0502020104020203" pitchFamily="34" charset="77"/>
              <a:sym typeface="American Typewriter"/>
            </a:endParaRPr>
          </a:p>
        </p:txBody>
      </p:sp>
      <p:sp>
        <p:nvSpPr>
          <p:cNvPr id="136" name="chipped"/>
          <p:cNvSpPr txBox="1"/>
          <p:nvPr/>
        </p:nvSpPr>
        <p:spPr>
          <a:xfrm>
            <a:off x="5275965" y="4958818"/>
            <a:ext cx="25696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accident</a:t>
            </a:r>
            <a:endParaRPr dirty="0">
              <a:latin typeface="Gill Sans MT" panose="020B0502020104020203" pitchFamily="34" charset="77"/>
            </a:endParaRPr>
          </a:p>
        </p:txBody>
      </p:sp>
      <p:sp>
        <p:nvSpPr>
          <p:cNvPr id="137" name="lift"/>
          <p:cNvSpPr txBox="1"/>
          <p:nvPr/>
        </p:nvSpPr>
        <p:spPr>
          <a:xfrm>
            <a:off x="5904338" y="5829370"/>
            <a:ext cx="13128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owe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482228" y="406348"/>
            <a:ext cx="1014393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prowl</a:t>
            </a:r>
            <a:endParaRPr sz="66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77470" y="5767434"/>
            <a:ext cx="985503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hatch</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88917C2C-CC0C-3F64-F020-55C716D0D553}"/>
              </a:ext>
            </a:extLst>
          </p:cNvPr>
          <p:cNvPicPr>
            <a:picLocks noChangeAspect="1"/>
          </p:cNvPicPr>
          <p:nvPr/>
        </p:nvPicPr>
        <p:blipFill>
          <a:blip r:embed="rId4"/>
          <a:stretch>
            <a:fillRect/>
          </a:stretch>
        </p:blipFill>
        <p:spPr>
          <a:xfrm>
            <a:off x="8529831" y="660545"/>
            <a:ext cx="3251200" cy="3251200"/>
          </a:xfrm>
          <a:prstGeom prst="rect">
            <a:avLst/>
          </a:prstGeom>
        </p:spPr>
      </p:pic>
      <p:pic>
        <p:nvPicPr>
          <p:cNvPr id="4" name="Picture 3">
            <a:extLst>
              <a:ext uri="{FF2B5EF4-FFF2-40B4-BE49-F238E27FC236}">
                <a16:creationId xmlns:a16="http://schemas.microsoft.com/office/drawing/2014/main" id="{DBE29DBB-802C-0112-886D-829A32B296CB}"/>
              </a:ext>
            </a:extLst>
          </p:cNvPr>
          <p:cNvPicPr>
            <a:picLocks noChangeAspect="1"/>
          </p:cNvPicPr>
          <p:nvPr/>
        </p:nvPicPr>
        <p:blipFill>
          <a:blip r:embed="rId5"/>
          <a:stretch>
            <a:fillRect/>
          </a:stretch>
        </p:blipFill>
        <p:spPr>
          <a:xfrm>
            <a:off x="1084854" y="5724318"/>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91842" y="769884"/>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favour</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54292" y="5785562"/>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cradle</a:t>
            </a:r>
            <a:endParaRPr sz="115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B8AFBD01-5148-E422-68BC-6C074B73444A}"/>
              </a:ext>
            </a:extLst>
          </p:cNvPr>
          <p:cNvPicPr>
            <a:picLocks noChangeAspect="1"/>
          </p:cNvPicPr>
          <p:nvPr/>
        </p:nvPicPr>
        <p:blipFill>
          <a:blip r:embed="rId4"/>
          <a:stretch>
            <a:fillRect/>
          </a:stretch>
        </p:blipFill>
        <p:spPr>
          <a:xfrm>
            <a:off x="9284858" y="564823"/>
            <a:ext cx="3251200" cy="3251200"/>
          </a:xfrm>
          <a:prstGeom prst="rect">
            <a:avLst/>
          </a:prstGeom>
        </p:spPr>
      </p:pic>
      <p:pic>
        <p:nvPicPr>
          <p:cNvPr id="4" name="Picture 3">
            <a:extLst>
              <a:ext uri="{FF2B5EF4-FFF2-40B4-BE49-F238E27FC236}">
                <a16:creationId xmlns:a16="http://schemas.microsoft.com/office/drawing/2014/main" id="{0D68A2C0-0703-2542-2352-F5ACCD0E88B1}"/>
              </a:ext>
            </a:extLst>
          </p:cNvPr>
          <p:cNvPicPr>
            <a:picLocks noChangeAspect="1"/>
          </p:cNvPicPr>
          <p:nvPr/>
        </p:nvPicPr>
        <p:blipFill>
          <a:blip r:embed="rId5"/>
          <a:stretch>
            <a:fillRect/>
          </a:stretch>
        </p:blipFill>
        <p:spPr>
          <a:xfrm>
            <a:off x="895013" y="5724319"/>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67943" y="3418118"/>
            <a:ext cx="17857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prowl</a:t>
            </a:r>
            <a:endParaRPr b="1" dirty="0">
              <a:latin typeface="Gill Sans MT" panose="020B0502020104020203" pitchFamily="34" charset="77"/>
              <a:sym typeface="American Typewriter"/>
            </a:endParaRPr>
          </a:p>
        </p:txBody>
      </p:sp>
      <p:sp>
        <p:nvSpPr>
          <p:cNvPr id="140" name="tolerate"/>
          <p:cNvSpPr txBox="1"/>
          <p:nvPr/>
        </p:nvSpPr>
        <p:spPr>
          <a:xfrm>
            <a:off x="5714420" y="2522165"/>
            <a:ext cx="16927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bulge</a:t>
            </a:r>
            <a:endParaRPr dirty="0">
              <a:latin typeface="Gill Sans MT" panose="020B0502020104020203" pitchFamily="34" charset="77"/>
            </a:endParaRPr>
          </a:p>
        </p:txBody>
      </p:sp>
      <p:sp>
        <p:nvSpPr>
          <p:cNvPr id="141" name="fixation"/>
          <p:cNvSpPr txBox="1"/>
          <p:nvPr/>
        </p:nvSpPr>
        <p:spPr>
          <a:xfrm>
            <a:off x="5691189" y="4280417"/>
            <a:ext cx="173925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hatch</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518240" y="5188117"/>
            <a:ext cx="19684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favour</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44707" y="5996646"/>
            <a:ext cx="19155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cradle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8596" y="1309202"/>
            <a:ext cx="144110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low</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08911" y="3895131"/>
            <a:ext cx="6419050"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low measures only a short distance from the bottom to the top, or from the ground to the top.</a:t>
            </a:r>
          </a:p>
        </p:txBody>
      </p:sp>
      <p:sp>
        <p:nvSpPr>
          <p:cNvPr id="155" name="The was a tear in Freddie’s new school jumper."/>
          <p:cNvSpPr txBox="1"/>
          <p:nvPr/>
        </p:nvSpPr>
        <p:spPr>
          <a:xfrm>
            <a:off x="30862" y="6237727"/>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bookshelf was </a:t>
            </a:r>
            <a:r>
              <a:rPr lang="en-GB" sz="4000" b="1" dirty="0">
                <a:latin typeface="Gill Sans MT" panose="020B0502020104020203" pitchFamily="34" charset="77"/>
              </a:rPr>
              <a:t>low</a:t>
            </a:r>
            <a:r>
              <a:rPr lang="en-GB" sz="4000" dirty="0">
                <a:latin typeface="Gill Sans MT" panose="020B0502020104020203" pitchFamily="34" charset="77"/>
              </a:rPr>
              <a:t> enough for the children to place books on it.</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low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9748463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little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C193BC9B-E4EE-AED8-798B-91644C9BAFD4}"/>
              </a:ext>
            </a:extLst>
          </p:cNvPr>
          <p:cNvPicPr>
            <a:picLocks noChangeAspect="1"/>
          </p:cNvPicPr>
          <p:nvPr/>
        </p:nvPicPr>
        <p:blipFill>
          <a:blip r:embed="rId3"/>
          <a:stretch>
            <a:fillRect/>
          </a:stretch>
        </p:blipFill>
        <p:spPr>
          <a:xfrm>
            <a:off x="8403390" y="2769457"/>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6427" y="1309202"/>
            <a:ext cx="162544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chat</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8522" y="4360789"/>
            <a:ext cx="632048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people chat, they talk to each other in an informal and friendly way.</a:t>
            </a:r>
          </a:p>
        </p:txBody>
      </p:sp>
      <p:sp>
        <p:nvSpPr>
          <p:cNvPr id="155" name="The was a tear in Freddie’s new school jumper."/>
          <p:cNvSpPr txBox="1"/>
          <p:nvPr/>
        </p:nvSpPr>
        <p:spPr>
          <a:xfrm>
            <a:off x="0" y="648754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Paisley was told off for </a:t>
            </a:r>
            <a:r>
              <a:rPr lang="en-GB" sz="4000" b="1" dirty="0">
                <a:latin typeface="Gill Sans MT" panose="020B0502020104020203" pitchFamily="34" charset="77"/>
              </a:rPr>
              <a:t>chatting</a:t>
            </a:r>
            <a:r>
              <a:rPr lang="en-GB" sz="4000" dirty="0">
                <a:latin typeface="Gill Sans MT" panose="020B0502020104020203" pitchFamily="34" charset="77"/>
              </a:rPr>
              <a:t> in class.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55165449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gossip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babble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65A21D86-835F-6E3A-0E44-CB63406C0A81}"/>
              </a:ext>
            </a:extLst>
          </p:cNvPr>
          <p:cNvPicPr>
            <a:picLocks noChangeAspect="1"/>
          </p:cNvPicPr>
          <p:nvPr/>
        </p:nvPicPr>
        <p:blipFill>
          <a:blip r:embed="rId3"/>
          <a:stretch>
            <a:fillRect/>
          </a:stretch>
        </p:blipFill>
        <p:spPr>
          <a:xfrm>
            <a:off x="8492220" y="2735829"/>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85818" y="1339979"/>
            <a:ext cx="184665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pond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noun</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8182" y="3853301"/>
            <a:ext cx="599064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pond is a small area of water that is smaller than a lake. Ponds are often made artificially.</a:t>
            </a:r>
          </a:p>
        </p:txBody>
      </p:sp>
      <p:sp>
        <p:nvSpPr>
          <p:cNvPr id="155" name="The was a tear in Freddie’s new school jumper."/>
          <p:cNvSpPr txBox="1"/>
          <p:nvPr/>
        </p:nvSpPr>
        <p:spPr>
          <a:xfrm>
            <a:off x="1060738" y="6441320"/>
            <a:ext cx="1126374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went to the local </a:t>
            </a:r>
            <a:r>
              <a:rPr lang="en-GB" sz="4000" b="1" dirty="0">
                <a:latin typeface="Gill Sans MT" panose="020B0502020104020203" pitchFamily="34" charset="77"/>
              </a:rPr>
              <a:t>pond</a:t>
            </a:r>
            <a:r>
              <a:rPr lang="en-GB" sz="4000" dirty="0">
                <a:latin typeface="Gill Sans MT" panose="020B0502020104020203" pitchFamily="34" charset="77"/>
              </a:rPr>
              <a:t> to feed the ducks.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pond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223279191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pool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puddle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duck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38091C46-C784-DE74-4350-6F138465948E}"/>
              </a:ext>
            </a:extLst>
          </p:cNvPr>
          <p:cNvPicPr>
            <a:picLocks noChangeAspect="1"/>
          </p:cNvPicPr>
          <p:nvPr/>
        </p:nvPicPr>
        <p:blipFill>
          <a:blip r:embed="rId4"/>
          <a:stretch>
            <a:fillRect/>
          </a:stretch>
        </p:blipFill>
        <p:spPr>
          <a:xfrm>
            <a:off x="8314093" y="2604346"/>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58253" y="1309202"/>
            <a:ext cx="310181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accident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72185" y="3842343"/>
            <a:ext cx="705917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accident happens when a vehicle hits a person, an object, or another vehicle, causing injury or damage.</a:t>
            </a:r>
          </a:p>
        </p:txBody>
      </p:sp>
      <p:sp>
        <p:nvSpPr>
          <p:cNvPr id="155" name="The was a tear in Freddie’s new school jumper."/>
          <p:cNvSpPr txBox="1"/>
          <p:nvPr/>
        </p:nvSpPr>
        <p:spPr>
          <a:xfrm>
            <a:off x="172185" y="640852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Tamara had an </a:t>
            </a:r>
            <a:r>
              <a:rPr lang="en-GB" b="1" i="0" dirty="0">
                <a:solidFill>
                  <a:schemeClr val="accent2"/>
                </a:solidFill>
                <a:effectLst/>
                <a:latin typeface="Gill Sans MT" panose="020B0502020104020203" pitchFamily="34" charset="77"/>
              </a:rPr>
              <a:t>accident</a:t>
            </a:r>
            <a:r>
              <a:rPr lang="en-GB" b="0" i="0" dirty="0">
                <a:solidFill>
                  <a:schemeClr val="accent2"/>
                </a:solidFill>
                <a:effectLst/>
                <a:latin typeface="Gill Sans MT" panose="020B0502020104020203" pitchFamily="34" charset="77"/>
              </a:rPr>
              <a:t> in the playground.</a:t>
            </a:r>
            <a:endParaRPr sz="32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ac-ci-dent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110727681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mishap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calamity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B8344152-B60D-AE86-5EFD-F3E02FD060D7}"/>
              </a:ext>
            </a:extLst>
          </p:cNvPr>
          <p:cNvPicPr>
            <a:picLocks noChangeAspect="1"/>
          </p:cNvPicPr>
          <p:nvPr/>
        </p:nvPicPr>
        <p:blipFill>
          <a:blip r:embed="rId4"/>
          <a:stretch>
            <a:fillRect/>
          </a:stretch>
        </p:blipFill>
        <p:spPr>
          <a:xfrm>
            <a:off x="8283709" y="2618192"/>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2398" y="1309202"/>
            <a:ext cx="167353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owe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16701" y="3855315"/>
            <a:ext cx="699547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owe money to someone, they have lent it to you and you have not yet paid it back. You can also say that the money is owing.</a:t>
            </a:r>
          </a:p>
        </p:txBody>
      </p:sp>
      <p:sp>
        <p:nvSpPr>
          <p:cNvPr id="155" name="The was a tear in Freddie’s new school jumper."/>
          <p:cNvSpPr txBox="1"/>
          <p:nvPr/>
        </p:nvSpPr>
        <p:spPr>
          <a:xfrm>
            <a:off x="28351" y="64544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Jason </a:t>
            </a:r>
            <a:r>
              <a:rPr lang="en-GB" sz="4000" b="1" dirty="0">
                <a:latin typeface="Gill Sans MT" panose="020B0502020104020203" pitchFamily="34" charset="77"/>
              </a:rPr>
              <a:t>owed </a:t>
            </a:r>
            <a:r>
              <a:rPr lang="en-GB" sz="4000" dirty="0">
                <a:latin typeface="Gill Sans MT" panose="020B0502020104020203" pitchFamily="34" charset="77"/>
              </a:rPr>
              <a:t>£10 for the school trip.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(owe)</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8033847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 debt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settle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5" name="Picture 4">
            <a:extLst>
              <a:ext uri="{FF2B5EF4-FFF2-40B4-BE49-F238E27FC236}">
                <a16:creationId xmlns:a16="http://schemas.microsoft.com/office/drawing/2014/main" id="{EE2FC79D-63FC-2F97-1F4F-4A24D85FA5D6}"/>
              </a:ext>
            </a:extLst>
          </p:cNvPr>
          <p:cNvPicPr>
            <a:picLocks noChangeAspect="1"/>
          </p:cNvPicPr>
          <p:nvPr/>
        </p:nvPicPr>
        <p:blipFill>
          <a:blip r:embed="rId4"/>
          <a:stretch>
            <a:fillRect/>
          </a:stretch>
        </p:blipFill>
        <p:spPr>
          <a:xfrm>
            <a:off x="8685992" y="2688979"/>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31048</TotalTime>
  <Words>1314</Words>
  <Application>Microsoft Macintosh PowerPoint</Application>
  <PresentationFormat>Custom</PresentationFormat>
  <Paragraphs>336</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743</cp:revision>
  <dcterms:modified xsi:type="dcterms:W3CDTF">2023-10-23T12:11:08Z</dcterms:modified>
</cp:coreProperties>
</file>