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80" r:id="rId13"/>
    <p:sldId id="274" r:id="rId14"/>
    <p:sldId id="279"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20"/>
    <p:restoredTop sz="94555"/>
  </p:normalViewPr>
  <p:slideViewPr>
    <p:cSldViewPr snapToGrid="0" snapToObjects="1">
      <p:cViewPr varScale="1">
        <p:scale>
          <a:sx n="62" d="100"/>
          <a:sy n="62" d="100"/>
        </p:scale>
        <p:origin x="720" y="240"/>
      </p:cViewPr>
      <p:guideLst/>
    </p:cSldViewPr>
  </p:slideViewPr>
  <p:notesTextViewPr>
    <p:cViewPr>
      <p:scale>
        <a:sx n="35" d="100"/>
        <a:sy n="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804564" y="3226831"/>
            <a:ext cx="7779374"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10</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6th November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7998" y="1309202"/>
            <a:ext cx="212237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proof</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3966253"/>
            <a:ext cx="629577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Proof is a fact, argument, or piece of evidence which shows that something is definitely true or definitely exists.</a:t>
            </a:r>
          </a:p>
        </p:txBody>
      </p:sp>
      <p:sp>
        <p:nvSpPr>
          <p:cNvPr id="155" name="The was a tear in Freddie’s new school jumper."/>
          <p:cNvSpPr txBox="1"/>
          <p:nvPr/>
        </p:nvSpPr>
        <p:spPr>
          <a:xfrm>
            <a:off x="0" y="648471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We need to find </a:t>
            </a:r>
            <a:r>
              <a:rPr lang="en-GB" b="1" dirty="0">
                <a:latin typeface="Gill Sans MT" panose="020B0502020104020203" pitchFamily="34" charset="77"/>
              </a:rPr>
              <a:t>proof</a:t>
            </a:r>
            <a:r>
              <a:rPr lang="en-GB" dirty="0">
                <a:latin typeface="Gill Sans MT" panose="020B0502020104020203" pitchFamily="34" charset="77"/>
              </a:rPr>
              <a:t> that plants need sunlight to grow.</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proof</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43476570"/>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evidence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verification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aloof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2F47D8C1-A277-766C-C308-463CA18ED9B9}"/>
              </a:ext>
            </a:extLst>
          </p:cNvPr>
          <p:cNvPicPr>
            <a:picLocks noChangeAspect="1"/>
          </p:cNvPicPr>
          <p:nvPr/>
        </p:nvPicPr>
        <p:blipFill>
          <a:blip r:embed="rId4"/>
          <a:stretch>
            <a:fillRect/>
          </a:stretch>
        </p:blipFill>
        <p:spPr>
          <a:xfrm>
            <a:off x="8685992" y="2610689"/>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37864" y="1309202"/>
            <a:ext cx="354263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character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3960500"/>
            <a:ext cx="644750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can use character to refer to the qualities that people from a particular place are believed to have.</a:t>
            </a:r>
          </a:p>
        </p:txBody>
      </p:sp>
      <p:sp>
        <p:nvSpPr>
          <p:cNvPr id="155" name="The was a tear in Freddie’s new school jumper."/>
          <p:cNvSpPr txBox="1"/>
          <p:nvPr/>
        </p:nvSpPr>
        <p:spPr>
          <a:xfrm>
            <a:off x="0" y="644612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Lyndsey showed </a:t>
            </a:r>
            <a:r>
              <a:rPr lang="en-GB" b="1" i="0" dirty="0">
                <a:solidFill>
                  <a:schemeClr val="accent2"/>
                </a:solidFill>
                <a:effectLst/>
                <a:latin typeface="Gill Sans MT" panose="020B0502020104020203" pitchFamily="34" charset="77"/>
              </a:rPr>
              <a:t>character</a:t>
            </a:r>
            <a:r>
              <a:rPr lang="en-GB" b="0" i="0" dirty="0">
                <a:solidFill>
                  <a:schemeClr val="accent2"/>
                </a:solidFill>
                <a:effectLst/>
                <a:latin typeface="Gill Sans MT" panose="020B0502020104020203" pitchFamily="34" charset="77"/>
              </a:rPr>
              <a:t> and told the truth.</a:t>
            </a:r>
            <a:endParaRPr lang="en-GB"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char-ac-</a:t>
            </a:r>
            <a:r>
              <a:rPr lang="en-GB" dirty="0" err="1">
                <a:latin typeface="Gill Sans MT" panose="020B0502020104020203" pitchFamily="34" charset="77"/>
              </a:rPr>
              <a:t>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42723788"/>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personality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a:t>
                      </a:r>
                      <a:r>
                        <a:rPr lang="en-GB" sz="2600" dirty="0" err="1">
                          <a:latin typeface="Gill Sans MT" panose="020B0502020104020203" pitchFamily="34" charset="77"/>
                        </a:rPr>
                        <a:t>istic</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nature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A cartoon of a person with stars&#10;&#10;Description automatically generated">
            <a:extLst>
              <a:ext uri="{FF2B5EF4-FFF2-40B4-BE49-F238E27FC236}">
                <a16:creationId xmlns:a16="http://schemas.microsoft.com/office/drawing/2014/main" id="{3365CE19-AA0D-17ED-252A-5B1382579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2843" y="2800290"/>
            <a:ext cx="3577497" cy="3577497"/>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976865" y="1339979"/>
            <a:ext cx="4438716"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comprehend</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4" y="4117896"/>
            <a:ext cx="6536242"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cannot comprehend something, you cannot understand it.</a:t>
            </a:r>
          </a:p>
        </p:txBody>
      </p:sp>
      <p:sp>
        <p:nvSpPr>
          <p:cNvPr id="155" name="The was a tear in Freddie’s new school jumper."/>
          <p:cNvSpPr txBox="1"/>
          <p:nvPr/>
        </p:nvSpPr>
        <p:spPr>
          <a:xfrm>
            <a:off x="0" y="641233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Rishi could not </a:t>
            </a:r>
            <a:r>
              <a:rPr lang="en-GB" sz="4000" b="1" dirty="0">
                <a:latin typeface="Gill Sans MT" panose="020B0502020104020203" pitchFamily="34" charset="77"/>
              </a:rPr>
              <a:t>comprehend</a:t>
            </a:r>
            <a:r>
              <a:rPr lang="en-GB" sz="4000" dirty="0">
                <a:latin typeface="Gill Sans MT" panose="020B0502020104020203" pitchFamily="34" charset="77"/>
              </a:rPr>
              <a:t> the math question.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com-pre-</a:t>
            </a:r>
            <a:r>
              <a:rPr lang="en-GB" dirty="0" err="1">
                <a:latin typeface="Gill Sans MT" panose="020B0502020104020203" pitchFamily="34" charset="77"/>
              </a:rPr>
              <a:t>hend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6481341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grasp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fail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apprehend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cannot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7CDFE797-4CF7-82AF-F866-D88D4F8D3D1F}"/>
              </a:ext>
            </a:extLst>
          </p:cNvPr>
          <p:cNvPicPr>
            <a:picLocks noChangeAspect="1"/>
          </p:cNvPicPr>
          <p:nvPr/>
        </p:nvPicPr>
        <p:blipFill>
          <a:blip r:embed="rId4"/>
          <a:stretch>
            <a:fillRect/>
          </a:stretch>
        </p:blipFill>
        <p:spPr>
          <a:xfrm>
            <a:off x="8848814" y="2655794"/>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1131" y="1309202"/>
            <a:ext cx="173605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debt</a:t>
            </a:r>
            <a:endParaRPr dirty="0">
              <a:latin typeface="Gill Sans MT" panose="020B0502020104020203" pitchFamily="34" charset="77"/>
            </a:endParaRPr>
          </a:p>
        </p:txBody>
      </p:sp>
      <p:sp>
        <p:nvSpPr>
          <p:cNvPr id="152" name="Definition:"/>
          <p:cNvSpPr txBox="1"/>
          <p:nvPr/>
        </p:nvSpPr>
        <p:spPr>
          <a:xfrm>
            <a:off x="2217173" y="3109482"/>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308911" y="3908274"/>
            <a:ext cx="7970775"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use debt in expressions such as I owe you a debt or I am in your debt when you are expressing gratitude for something that someone has done for you.</a:t>
            </a:r>
          </a:p>
        </p:txBody>
      </p:sp>
      <p:sp>
        <p:nvSpPr>
          <p:cNvPr id="155" name="The was a tear in Freddie’s new school jumper."/>
          <p:cNvSpPr txBox="1"/>
          <p:nvPr/>
        </p:nvSpPr>
        <p:spPr>
          <a:xfrm>
            <a:off x="5112" y="669775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Daisy was in </a:t>
            </a:r>
            <a:r>
              <a:rPr lang="en-GB" b="1" dirty="0">
                <a:latin typeface="Gill Sans MT" panose="020B0502020104020203" pitchFamily="34" charset="77"/>
              </a:rPr>
              <a:t>debt</a:t>
            </a:r>
            <a:r>
              <a:rPr lang="en-GB" dirty="0">
                <a:latin typeface="Gill Sans MT" panose="020B0502020104020203" pitchFamily="34" charset="77"/>
              </a:rPr>
              <a:t> to Adam for helping her.</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debt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265133318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dues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 credit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owe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arrears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thanks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2" name="Picture 1">
            <a:extLst>
              <a:ext uri="{FF2B5EF4-FFF2-40B4-BE49-F238E27FC236}">
                <a16:creationId xmlns:a16="http://schemas.microsoft.com/office/drawing/2014/main" id="{BD6537BC-356B-247E-34C0-0D7B4BEF4DA6}"/>
              </a:ext>
            </a:extLst>
          </p:cNvPr>
          <p:cNvPicPr>
            <a:picLocks noChangeAspect="1"/>
          </p:cNvPicPr>
          <p:nvPr/>
        </p:nvPicPr>
        <p:blipFill>
          <a:blip r:embed="rId4"/>
          <a:stretch>
            <a:fillRect/>
          </a:stretch>
        </p:blipFill>
        <p:spPr>
          <a:xfrm>
            <a:off x="8799568" y="2838765"/>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8141" y="1309202"/>
            <a:ext cx="196207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react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2570" y="4205559"/>
            <a:ext cx="6827849"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react to something that has happened to you, you behave in a particular way because of it.</a:t>
            </a:r>
          </a:p>
        </p:txBody>
      </p:sp>
      <p:sp>
        <p:nvSpPr>
          <p:cNvPr id="155" name="The was a tear in Freddie’s new school jumper."/>
          <p:cNvSpPr txBox="1"/>
          <p:nvPr/>
        </p:nvSpPr>
        <p:spPr>
          <a:xfrm>
            <a:off x="372570" y="6439592"/>
            <a:ext cx="1217230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William </a:t>
            </a:r>
            <a:r>
              <a:rPr lang="en-GB" sz="4000" b="1" dirty="0">
                <a:latin typeface="Gill Sans MT" panose="020B0502020104020203" pitchFamily="34" charset="77"/>
              </a:rPr>
              <a:t>reacted</a:t>
            </a:r>
            <a:r>
              <a:rPr lang="en-GB" sz="4000" dirty="0">
                <a:latin typeface="Gill Sans MT" panose="020B0502020104020203" pitchFamily="34" charset="77"/>
              </a:rPr>
              <a:t> kindly to Brooke when she said ‘Hello’.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re-act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90743068"/>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behave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proceed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ive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B536146B-2E4E-AA3A-C254-AAE5C1561C6C}"/>
              </a:ext>
            </a:extLst>
          </p:cNvPr>
          <p:cNvPicPr>
            <a:picLocks noChangeAspect="1"/>
          </p:cNvPicPr>
          <p:nvPr/>
        </p:nvPicPr>
        <p:blipFill>
          <a:blip r:embed="rId4"/>
          <a:stretch>
            <a:fillRect/>
          </a:stretch>
        </p:blipFill>
        <p:spPr>
          <a:xfrm>
            <a:off x="8568579" y="2688979"/>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7989474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low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pond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chat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accident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7818493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bulge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hatch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prowl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cradle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97907551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size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trouble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nest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need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660068052"/>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You can refer to problems or difficulties as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someone something, you give them information.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bird’s *** is the home that it makes to lay its eggs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or *** to do something, you cannot successfully achieve what you want or live properly without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The *** of something is how big or small it is. Something's size is determined by comparing it to other things, counting it, or measuring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2919FD9E-1304-15FE-47E1-FB0E43BA6D18}"/>
              </a:ext>
            </a:extLst>
          </p:cNvPr>
          <p:cNvPicPr>
            <a:picLocks noChangeAspect="1"/>
          </p:cNvPicPr>
          <p:nvPr/>
        </p:nvPicPr>
        <p:blipFill>
          <a:blip r:embed="rId5"/>
          <a:stretch>
            <a:fillRect/>
          </a:stretch>
        </p:blipFill>
        <p:spPr>
          <a:xfrm>
            <a:off x="11015921" y="3878729"/>
            <a:ext cx="998071" cy="998071"/>
          </a:xfrm>
          <a:prstGeom prst="rect">
            <a:avLst/>
          </a:prstGeom>
        </p:spPr>
      </p:pic>
      <p:pic>
        <p:nvPicPr>
          <p:cNvPr id="3" name="Picture 2">
            <a:extLst>
              <a:ext uri="{FF2B5EF4-FFF2-40B4-BE49-F238E27FC236}">
                <a16:creationId xmlns:a16="http://schemas.microsoft.com/office/drawing/2014/main" id="{F9F7A698-8729-A799-CED8-DAC4A59ACC12}"/>
              </a:ext>
            </a:extLst>
          </p:cNvPr>
          <p:cNvPicPr>
            <a:picLocks noChangeAspect="1"/>
          </p:cNvPicPr>
          <p:nvPr/>
        </p:nvPicPr>
        <p:blipFill>
          <a:blip r:embed="rId6"/>
          <a:stretch>
            <a:fillRect/>
          </a:stretch>
        </p:blipFill>
        <p:spPr>
          <a:xfrm>
            <a:off x="10724533" y="7898655"/>
            <a:ext cx="933589" cy="933589"/>
          </a:xfrm>
          <a:prstGeom prst="rect">
            <a:avLst/>
          </a:prstGeom>
        </p:spPr>
      </p:pic>
      <p:pic>
        <p:nvPicPr>
          <p:cNvPr id="5" name="Picture 4">
            <a:extLst>
              <a:ext uri="{FF2B5EF4-FFF2-40B4-BE49-F238E27FC236}">
                <a16:creationId xmlns:a16="http://schemas.microsoft.com/office/drawing/2014/main" id="{7B6F53F7-B2AF-8B52-26A3-880A2FE11FEA}"/>
              </a:ext>
            </a:extLst>
          </p:cNvPr>
          <p:cNvPicPr>
            <a:picLocks noChangeAspect="1"/>
          </p:cNvPicPr>
          <p:nvPr/>
        </p:nvPicPr>
        <p:blipFill>
          <a:blip r:embed="rId7"/>
          <a:stretch>
            <a:fillRect/>
          </a:stretch>
        </p:blipFill>
        <p:spPr>
          <a:xfrm>
            <a:off x="11782992" y="8128626"/>
            <a:ext cx="703618" cy="703618"/>
          </a:xfrm>
          <a:prstGeom prst="rect">
            <a:avLst/>
          </a:prstGeom>
        </p:spPr>
      </p:pic>
      <p:pic>
        <p:nvPicPr>
          <p:cNvPr id="6" name="Picture 5">
            <a:extLst>
              <a:ext uri="{FF2B5EF4-FFF2-40B4-BE49-F238E27FC236}">
                <a16:creationId xmlns:a16="http://schemas.microsoft.com/office/drawing/2014/main" id="{A5817928-ECCC-2D5B-52F9-972AB5720ACF}"/>
              </a:ext>
            </a:extLst>
          </p:cNvPr>
          <p:cNvPicPr>
            <a:picLocks noChangeAspect="1"/>
          </p:cNvPicPr>
          <p:nvPr/>
        </p:nvPicPr>
        <p:blipFill>
          <a:blip r:embed="rId8"/>
          <a:stretch>
            <a:fillRect/>
          </a:stretch>
        </p:blipFill>
        <p:spPr>
          <a:xfrm>
            <a:off x="10894844" y="2520198"/>
            <a:ext cx="1096793" cy="1096793"/>
          </a:xfrm>
          <a:prstGeom prst="rect">
            <a:avLst/>
          </a:prstGeom>
        </p:spPr>
      </p:pic>
      <p:pic>
        <p:nvPicPr>
          <p:cNvPr id="7" name="Picture 6">
            <a:extLst>
              <a:ext uri="{FF2B5EF4-FFF2-40B4-BE49-F238E27FC236}">
                <a16:creationId xmlns:a16="http://schemas.microsoft.com/office/drawing/2014/main" id="{BA318B71-F442-B2F5-4689-E87BAF353CD3}"/>
              </a:ext>
            </a:extLst>
          </p:cNvPr>
          <p:cNvPicPr>
            <a:picLocks noChangeAspect="1"/>
          </p:cNvPicPr>
          <p:nvPr/>
        </p:nvPicPr>
        <p:blipFill>
          <a:blip r:embed="rId9"/>
          <a:stretch>
            <a:fillRect/>
          </a:stretch>
        </p:blipFill>
        <p:spPr>
          <a:xfrm>
            <a:off x="10929188" y="5123145"/>
            <a:ext cx="1069788" cy="1069788"/>
          </a:xfrm>
          <a:prstGeom prst="rect">
            <a:avLst/>
          </a:prstGeom>
        </p:spPr>
      </p:pic>
      <p:pic>
        <p:nvPicPr>
          <p:cNvPr id="8" name="Picture 7">
            <a:extLst>
              <a:ext uri="{FF2B5EF4-FFF2-40B4-BE49-F238E27FC236}">
                <a16:creationId xmlns:a16="http://schemas.microsoft.com/office/drawing/2014/main" id="{F4EB1779-BFC7-F04B-E70A-C66EB06BA6BE}"/>
              </a:ext>
            </a:extLst>
          </p:cNvPr>
          <p:cNvPicPr>
            <a:picLocks noChangeAspect="1"/>
          </p:cNvPicPr>
          <p:nvPr/>
        </p:nvPicPr>
        <p:blipFill>
          <a:blip r:embed="rId10"/>
          <a:stretch>
            <a:fillRect/>
          </a:stretch>
        </p:blipFill>
        <p:spPr>
          <a:xfrm>
            <a:off x="10870485" y="6439278"/>
            <a:ext cx="1081741" cy="108174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17004623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proof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character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comprehend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debt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react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98642826"/>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cannot *** something, you cannot understand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You use *** in expressions such as I *** you a debt or I am in your debt when you are expressing gratitude for something that someone has done for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You can use *** to refer to the qualities that people from a particular place are believed to 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to something that has happened to you, you behave in a particular way because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a:latin typeface="Gill Sans MT" panose="020B0502020104020203" pitchFamily="34" charset="77"/>
                        </a:rPr>
                        <a:t>*** </a:t>
                      </a:r>
                      <a:r>
                        <a:rPr lang="en-GB" sz="2000" dirty="0">
                          <a:latin typeface="Gill Sans MT" panose="020B0502020104020203" pitchFamily="34" charset="77"/>
                        </a:rPr>
                        <a:t>is a fact, argument, or piece of evidence which shows that something is definitely true or definitely exists.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B5C2F215-B0E8-0A73-802D-974F5010E9C3}"/>
              </a:ext>
            </a:extLst>
          </p:cNvPr>
          <p:cNvPicPr>
            <a:picLocks noChangeAspect="1"/>
          </p:cNvPicPr>
          <p:nvPr/>
        </p:nvPicPr>
        <p:blipFill>
          <a:blip r:embed="rId5"/>
          <a:stretch>
            <a:fillRect/>
          </a:stretch>
        </p:blipFill>
        <p:spPr>
          <a:xfrm>
            <a:off x="10684112" y="7859058"/>
            <a:ext cx="1087718" cy="1087718"/>
          </a:xfrm>
          <a:prstGeom prst="rect">
            <a:avLst/>
          </a:prstGeom>
        </p:spPr>
      </p:pic>
      <p:pic>
        <p:nvPicPr>
          <p:cNvPr id="5" name="Picture 4">
            <a:extLst>
              <a:ext uri="{FF2B5EF4-FFF2-40B4-BE49-F238E27FC236}">
                <a16:creationId xmlns:a16="http://schemas.microsoft.com/office/drawing/2014/main" id="{1CECAF22-2E46-D9CE-DD50-C97300DFF944}"/>
              </a:ext>
            </a:extLst>
          </p:cNvPr>
          <p:cNvPicPr>
            <a:picLocks noChangeAspect="1"/>
          </p:cNvPicPr>
          <p:nvPr/>
        </p:nvPicPr>
        <p:blipFill>
          <a:blip r:embed="rId6"/>
          <a:stretch>
            <a:fillRect/>
          </a:stretch>
        </p:blipFill>
        <p:spPr>
          <a:xfrm>
            <a:off x="10719971" y="2629515"/>
            <a:ext cx="1051859" cy="1051859"/>
          </a:xfrm>
          <a:prstGeom prst="rect">
            <a:avLst/>
          </a:prstGeom>
        </p:spPr>
      </p:pic>
      <p:pic>
        <p:nvPicPr>
          <p:cNvPr id="6" name="Picture 5">
            <a:extLst>
              <a:ext uri="{FF2B5EF4-FFF2-40B4-BE49-F238E27FC236}">
                <a16:creationId xmlns:a16="http://schemas.microsoft.com/office/drawing/2014/main" id="{B0E1AF0D-AAED-4BE4-AD7E-2087223682C8}"/>
              </a:ext>
            </a:extLst>
          </p:cNvPr>
          <p:cNvPicPr>
            <a:picLocks noChangeAspect="1"/>
          </p:cNvPicPr>
          <p:nvPr/>
        </p:nvPicPr>
        <p:blipFill>
          <a:blip r:embed="rId7"/>
          <a:stretch>
            <a:fillRect/>
          </a:stretch>
        </p:blipFill>
        <p:spPr>
          <a:xfrm>
            <a:off x="10828217" y="3982596"/>
            <a:ext cx="848659" cy="848659"/>
          </a:xfrm>
          <a:prstGeom prst="rect">
            <a:avLst/>
          </a:prstGeom>
        </p:spPr>
      </p:pic>
      <p:pic>
        <p:nvPicPr>
          <p:cNvPr id="7" name="Picture 6">
            <a:extLst>
              <a:ext uri="{FF2B5EF4-FFF2-40B4-BE49-F238E27FC236}">
                <a16:creationId xmlns:a16="http://schemas.microsoft.com/office/drawing/2014/main" id="{99F38BF6-833E-A9D5-5517-6686C0EA512E}"/>
              </a:ext>
            </a:extLst>
          </p:cNvPr>
          <p:cNvPicPr>
            <a:picLocks noChangeAspect="1"/>
          </p:cNvPicPr>
          <p:nvPr/>
        </p:nvPicPr>
        <p:blipFill>
          <a:blip r:embed="rId8"/>
          <a:stretch>
            <a:fillRect/>
          </a:stretch>
        </p:blipFill>
        <p:spPr>
          <a:xfrm>
            <a:off x="10684112" y="6494177"/>
            <a:ext cx="1051859" cy="1051859"/>
          </a:xfrm>
          <a:prstGeom prst="rect">
            <a:avLst/>
          </a:prstGeom>
        </p:spPr>
      </p:pic>
      <p:pic>
        <p:nvPicPr>
          <p:cNvPr id="8" name="Picture 7" descr="A cartoon of a person with stars&#10;&#10;Description automatically generated">
            <a:extLst>
              <a:ext uri="{FF2B5EF4-FFF2-40B4-BE49-F238E27FC236}">
                <a16:creationId xmlns:a16="http://schemas.microsoft.com/office/drawing/2014/main" id="{A3110405-C758-F212-6424-E08D1C4A7D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4112" y="5162386"/>
            <a:ext cx="1030625" cy="103062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3192330" y="3993661"/>
            <a:ext cx="12134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size</a:t>
            </a:r>
            <a:endParaRPr dirty="0">
              <a:latin typeface="Gill Sans MT" panose="020B0502020104020203" pitchFamily="34" charset="77"/>
            </a:endParaRPr>
          </a:p>
        </p:txBody>
      </p:sp>
      <p:sp>
        <p:nvSpPr>
          <p:cNvPr id="135" name="spare"/>
          <p:cNvSpPr txBox="1"/>
          <p:nvPr/>
        </p:nvSpPr>
        <p:spPr>
          <a:xfrm>
            <a:off x="2746660" y="4824209"/>
            <a:ext cx="226344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trouble</a:t>
            </a:r>
            <a:endParaRPr b="1" dirty="0">
              <a:latin typeface="Gill Sans MT" panose="020B0502020104020203" pitchFamily="34" charset="77"/>
              <a:sym typeface="American Typewriter"/>
            </a:endParaRPr>
          </a:p>
        </p:txBody>
      </p:sp>
      <p:sp>
        <p:nvSpPr>
          <p:cNvPr id="136" name="chipped"/>
          <p:cNvSpPr txBox="1"/>
          <p:nvPr/>
        </p:nvSpPr>
        <p:spPr>
          <a:xfrm>
            <a:off x="3129813" y="5769060"/>
            <a:ext cx="133850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nest</a:t>
            </a:r>
            <a:endParaRPr dirty="0">
              <a:latin typeface="Gill Sans MT" panose="020B0502020104020203" pitchFamily="34" charset="77"/>
            </a:endParaRPr>
          </a:p>
        </p:txBody>
      </p:sp>
      <p:sp>
        <p:nvSpPr>
          <p:cNvPr id="137" name="lift"/>
          <p:cNvSpPr txBox="1"/>
          <p:nvPr/>
        </p:nvSpPr>
        <p:spPr>
          <a:xfrm>
            <a:off x="3034435" y="6639612"/>
            <a:ext cx="15292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need</a:t>
            </a:r>
            <a:endParaRPr dirty="0">
              <a:latin typeface="Gill Sans MT" panose="020B0502020104020203" pitchFamily="34" charset="77"/>
            </a:endParaRPr>
          </a:p>
        </p:txBody>
      </p:sp>
      <p:sp>
        <p:nvSpPr>
          <p:cNvPr id="138" name="mutter"/>
          <p:cNvSpPr txBox="1"/>
          <p:nvPr/>
        </p:nvSpPr>
        <p:spPr>
          <a:xfrm>
            <a:off x="7751042" y="3961911"/>
            <a:ext cx="29302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character</a:t>
            </a:r>
            <a:endParaRPr b="1" dirty="0">
              <a:latin typeface="Gill Sans MT" panose="020B0502020104020203" pitchFamily="34" charset="77"/>
              <a:sym typeface="American Typewriter"/>
            </a:endParaRPr>
          </a:p>
        </p:txBody>
      </p:sp>
      <p:sp>
        <p:nvSpPr>
          <p:cNvPr id="139" name="unveil"/>
          <p:cNvSpPr txBox="1"/>
          <p:nvPr/>
        </p:nvSpPr>
        <p:spPr>
          <a:xfrm>
            <a:off x="8484862" y="5755144"/>
            <a:ext cx="143789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debt</a:t>
            </a:r>
            <a:endParaRPr dirty="0">
              <a:latin typeface="Gill Sans MT" panose="020B0502020104020203" pitchFamily="34" charset="77"/>
              <a:sym typeface="American Typewriter"/>
            </a:endParaRPr>
          </a:p>
        </p:txBody>
      </p:sp>
      <p:sp>
        <p:nvSpPr>
          <p:cNvPr id="140" name="tolerate"/>
          <p:cNvSpPr txBox="1"/>
          <p:nvPr/>
        </p:nvSpPr>
        <p:spPr>
          <a:xfrm>
            <a:off x="8372199" y="3065958"/>
            <a:ext cx="168796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proof</a:t>
            </a:r>
            <a:endParaRPr dirty="0">
              <a:latin typeface="Gill Sans MT" panose="020B0502020104020203" pitchFamily="34" charset="77"/>
            </a:endParaRPr>
          </a:p>
        </p:txBody>
      </p:sp>
      <p:sp>
        <p:nvSpPr>
          <p:cNvPr id="141" name="fixation"/>
          <p:cNvSpPr txBox="1"/>
          <p:nvPr/>
        </p:nvSpPr>
        <p:spPr>
          <a:xfrm>
            <a:off x="7298196" y="4824210"/>
            <a:ext cx="383598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comprehend</a:t>
            </a:r>
            <a:endParaRPr dirty="0">
              <a:latin typeface="Gill Sans MT" panose="020B0502020104020203" pitchFamily="34" charset="77"/>
            </a:endParaRPr>
          </a:p>
        </p:txBody>
      </p:sp>
      <p:sp>
        <p:nvSpPr>
          <p:cNvPr id="142" name="rustle"/>
          <p:cNvSpPr txBox="1"/>
          <p:nvPr/>
        </p:nvSpPr>
        <p:spPr>
          <a:xfrm>
            <a:off x="8399459" y="6620562"/>
            <a:ext cx="16334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react</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3281474" y="3080135"/>
            <a:ext cx="104355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tell</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705150" y="219295"/>
            <a:ext cx="393537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tell</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22700" y="5136172"/>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size</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E5CF6F22-A992-EAE7-8CA3-7067AB02CC31}"/>
              </a:ext>
            </a:extLst>
          </p:cNvPr>
          <p:cNvPicPr>
            <a:picLocks noChangeAspect="1"/>
          </p:cNvPicPr>
          <p:nvPr/>
        </p:nvPicPr>
        <p:blipFill>
          <a:blip r:embed="rId4"/>
          <a:stretch>
            <a:fillRect/>
          </a:stretch>
        </p:blipFill>
        <p:spPr>
          <a:xfrm>
            <a:off x="8022157" y="483956"/>
            <a:ext cx="3251200" cy="3251200"/>
          </a:xfrm>
          <a:prstGeom prst="rect">
            <a:avLst/>
          </a:prstGeom>
        </p:spPr>
      </p:pic>
      <p:pic>
        <p:nvPicPr>
          <p:cNvPr id="4" name="Picture 3">
            <a:extLst>
              <a:ext uri="{FF2B5EF4-FFF2-40B4-BE49-F238E27FC236}">
                <a16:creationId xmlns:a16="http://schemas.microsoft.com/office/drawing/2014/main" id="{45400933-EA05-A036-68B4-27ABABFC78A9}"/>
              </a:ext>
            </a:extLst>
          </p:cNvPr>
          <p:cNvPicPr>
            <a:picLocks noChangeAspect="1"/>
          </p:cNvPicPr>
          <p:nvPr/>
        </p:nvPicPr>
        <p:blipFill>
          <a:blip r:embed="rId5"/>
          <a:stretch>
            <a:fillRect/>
          </a:stretch>
        </p:blipFill>
        <p:spPr>
          <a:xfrm>
            <a:off x="1132325" y="6485249"/>
            <a:ext cx="1880856" cy="1880856"/>
          </a:xfrm>
          <a:prstGeom prst="rect">
            <a:avLst/>
          </a:prstGeom>
        </p:spPr>
      </p:pic>
      <p:pic>
        <p:nvPicPr>
          <p:cNvPr id="5" name="Picture 4">
            <a:extLst>
              <a:ext uri="{FF2B5EF4-FFF2-40B4-BE49-F238E27FC236}">
                <a16:creationId xmlns:a16="http://schemas.microsoft.com/office/drawing/2014/main" id="{215AADC4-8FC0-CA45-2CFB-5A773CF1558A}"/>
              </a:ext>
            </a:extLst>
          </p:cNvPr>
          <p:cNvPicPr>
            <a:picLocks noChangeAspect="1"/>
          </p:cNvPicPr>
          <p:nvPr/>
        </p:nvPicPr>
        <p:blipFill>
          <a:blip r:embed="rId6"/>
          <a:stretch>
            <a:fillRect/>
          </a:stretch>
        </p:blipFill>
        <p:spPr>
          <a:xfrm>
            <a:off x="3371257" y="6937656"/>
            <a:ext cx="1417544" cy="1417544"/>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398475" y="305549"/>
            <a:ext cx="92332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trouble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60899" y="4965047"/>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nest</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7E121A4B-6928-BAF4-F7CA-9935055BEE87}"/>
              </a:ext>
            </a:extLst>
          </p:cNvPr>
          <p:cNvPicPr>
            <a:picLocks noChangeAspect="1"/>
          </p:cNvPicPr>
          <p:nvPr/>
        </p:nvPicPr>
        <p:blipFill>
          <a:blip r:embed="rId4"/>
          <a:stretch>
            <a:fillRect/>
          </a:stretch>
        </p:blipFill>
        <p:spPr>
          <a:xfrm>
            <a:off x="9493355" y="580393"/>
            <a:ext cx="3251200" cy="3251200"/>
          </a:xfrm>
          <a:prstGeom prst="rect">
            <a:avLst/>
          </a:prstGeom>
        </p:spPr>
      </p:pic>
      <p:pic>
        <p:nvPicPr>
          <p:cNvPr id="4" name="Picture 3">
            <a:extLst>
              <a:ext uri="{FF2B5EF4-FFF2-40B4-BE49-F238E27FC236}">
                <a16:creationId xmlns:a16="http://schemas.microsoft.com/office/drawing/2014/main" id="{B4D7A243-410F-DAC4-3EFE-5E7258998E70}"/>
              </a:ext>
            </a:extLst>
          </p:cNvPr>
          <p:cNvPicPr>
            <a:picLocks noChangeAspect="1"/>
          </p:cNvPicPr>
          <p:nvPr/>
        </p:nvPicPr>
        <p:blipFill>
          <a:blip r:embed="rId5"/>
          <a:stretch>
            <a:fillRect/>
          </a:stretch>
        </p:blipFill>
        <p:spPr>
          <a:xfrm>
            <a:off x="1583093" y="5450949"/>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65719" y="122288"/>
            <a:ext cx="613469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need</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17920" y="5176935"/>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proof</a:t>
            </a:r>
            <a:endParaRPr sz="23900" dirty="0">
              <a:latin typeface="Gill Sans MT" panose="020B0502020104020203" pitchFamily="34" charset="77"/>
            </a:endParaRPr>
          </a:p>
        </p:txBody>
      </p:sp>
      <p:pic>
        <p:nvPicPr>
          <p:cNvPr id="2" name="Picture 1">
            <a:extLst>
              <a:ext uri="{FF2B5EF4-FFF2-40B4-BE49-F238E27FC236}">
                <a16:creationId xmlns:a16="http://schemas.microsoft.com/office/drawing/2014/main" id="{769332CA-A1BC-EFC6-4881-5149F8E82193}"/>
              </a:ext>
            </a:extLst>
          </p:cNvPr>
          <p:cNvPicPr>
            <a:picLocks noChangeAspect="1"/>
          </p:cNvPicPr>
          <p:nvPr/>
        </p:nvPicPr>
        <p:blipFill>
          <a:blip r:embed="rId4"/>
          <a:stretch>
            <a:fillRect/>
          </a:stretch>
        </p:blipFill>
        <p:spPr>
          <a:xfrm>
            <a:off x="8252101" y="651610"/>
            <a:ext cx="3251200" cy="3251200"/>
          </a:xfrm>
          <a:prstGeom prst="rect">
            <a:avLst/>
          </a:prstGeom>
        </p:spPr>
      </p:pic>
      <p:pic>
        <p:nvPicPr>
          <p:cNvPr id="4" name="Picture 3">
            <a:extLst>
              <a:ext uri="{FF2B5EF4-FFF2-40B4-BE49-F238E27FC236}">
                <a16:creationId xmlns:a16="http://schemas.microsoft.com/office/drawing/2014/main" id="{73567E88-C78A-896C-555F-4D26B579C76C}"/>
              </a:ext>
            </a:extLst>
          </p:cNvPr>
          <p:cNvPicPr>
            <a:picLocks noChangeAspect="1"/>
          </p:cNvPicPr>
          <p:nvPr/>
        </p:nvPicPr>
        <p:blipFill>
          <a:blip r:embed="rId5"/>
          <a:stretch>
            <a:fillRect/>
          </a:stretch>
        </p:blipFill>
        <p:spPr>
          <a:xfrm>
            <a:off x="1037216" y="5706257"/>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48960" y="996808"/>
            <a:ext cx="8265083"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character</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6102456"/>
            <a:ext cx="9855034"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comprehend</a:t>
            </a:r>
            <a:endParaRPr sz="13800" dirty="0">
              <a:latin typeface="Gill Sans MT" panose="020B0502020104020203" pitchFamily="34" charset="77"/>
            </a:endParaRPr>
          </a:p>
        </p:txBody>
      </p:sp>
      <p:pic>
        <p:nvPicPr>
          <p:cNvPr id="5" name="Picture 4">
            <a:extLst>
              <a:ext uri="{FF2B5EF4-FFF2-40B4-BE49-F238E27FC236}">
                <a16:creationId xmlns:a16="http://schemas.microsoft.com/office/drawing/2014/main" id="{5EBB5B96-C03F-EAB2-EC91-1D8A1676416F}"/>
              </a:ext>
            </a:extLst>
          </p:cNvPr>
          <p:cNvPicPr>
            <a:picLocks noChangeAspect="1"/>
          </p:cNvPicPr>
          <p:nvPr/>
        </p:nvPicPr>
        <p:blipFill>
          <a:blip r:embed="rId4"/>
          <a:stretch>
            <a:fillRect/>
          </a:stretch>
        </p:blipFill>
        <p:spPr>
          <a:xfrm>
            <a:off x="414737" y="5766670"/>
            <a:ext cx="3251200" cy="3251200"/>
          </a:xfrm>
          <a:prstGeom prst="rect">
            <a:avLst/>
          </a:prstGeom>
        </p:spPr>
      </p:pic>
      <p:pic>
        <p:nvPicPr>
          <p:cNvPr id="2" name="Picture 1" descr="A cartoon of a person with stars&#10;&#10;Description automatically generated">
            <a:extLst>
              <a:ext uri="{FF2B5EF4-FFF2-40B4-BE49-F238E27FC236}">
                <a16:creationId xmlns:a16="http://schemas.microsoft.com/office/drawing/2014/main" id="{44352902-3C44-C360-A75D-337A9D5176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9220" y="486591"/>
            <a:ext cx="3577497" cy="3577497"/>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51244" y="-31131"/>
            <a:ext cx="11999897"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debt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67739" y="4761228"/>
            <a:ext cx="10288591"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react</a:t>
            </a:r>
            <a:endParaRPr sz="9600" dirty="0">
              <a:latin typeface="Gill Sans MT" panose="020B0502020104020203" pitchFamily="34" charset="77"/>
            </a:endParaRPr>
          </a:p>
        </p:txBody>
      </p:sp>
      <p:pic>
        <p:nvPicPr>
          <p:cNvPr id="2" name="Picture 1">
            <a:extLst>
              <a:ext uri="{FF2B5EF4-FFF2-40B4-BE49-F238E27FC236}">
                <a16:creationId xmlns:a16="http://schemas.microsoft.com/office/drawing/2014/main" id="{71B9D836-CBB1-03EB-4836-F466EEEDC03F}"/>
              </a:ext>
            </a:extLst>
          </p:cNvPr>
          <p:cNvPicPr>
            <a:picLocks noChangeAspect="1"/>
          </p:cNvPicPr>
          <p:nvPr/>
        </p:nvPicPr>
        <p:blipFill>
          <a:blip r:embed="rId4"/>
          <a:stretch>
            <a:fillRect/>
          </a:stretch>
        </p:blipFill>
        <p:spPr>
          <a:xfrm>
            <a:off x="8603629" y="685828"/>
            <a:ext cx="3251200" cy="3251200"/>
          </a:xfrm>
          <a:prstGeom prst="rect">
            <a:avLst/>
          </a:prstGeom>
        </p:spPr>
      </p:pic>
      <p:pic>
        <p:nvPicPr>
          <p:cNvPr id="4" name="Picture 3">
            <a:extLst>
              <a:ext uri="{FF2B5EF4-FFF2-40B4-BE49-F238E27FC236}">
                <a16:creationId xmlns:a16="http://schemas.microsoft.com/office/drawing/2014/main" id="{08F48FCA-06D5-D6ED-7805-7B73D786AE39}"/>
              </a:ext>
            </a:extLst>
          </p:cNvPr>
          <p:cNvPicPr>
            <a:picLocks noChangeAspect="1"/>
          </p:cNvPicPr>
          <p:nvPr/>
        </p:nvPicPr>
        <p:blipFill>
          <a:blip r:embed="rId5"/>
          <a:stretch>
            <a:fillRect/>
          </a:stretch>
        </p:blipFill>
        <p:spPr>
          <a:xfrm>
            <a:off x="689837" y="5669762"/>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9115793" y="1930963"/>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79140" y="403507"/>
            <a:ext cx="416299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tell</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728324" y="5427006"/>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size</a:t>
            </a:r>
            <a:endParaRPr sz="287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BCA4E33C-603B-D131-98C7-111C82D33F0D}"/>
              </a:ext>
            </a:extLst>
          </p:cNvPr>
          <p:cNvPicPr>
            <a:picLocks noChangeAspect="1"/>
          </p:cNvPicPr>
          <p:nvPr/>
        </p:nvPicPr>
        <p:blipFill>
          <a:blip r:embed="rId4"/>
          <a:stretch>
            <a:fillRect/>
          </a:stretch>
        </p:blipFill>
        <p:spPr>
          <a:xfrm>
            <a:off x="7954149" y="602862"/>
            <a:ext cx="3251200" cy="3251200"/>
          </a:xfrm>
          <a:prstGeom prst="rect">
            <a:avLst/>
          </a:prstGeom>
        </p:spPr>
      </p:pic>
      <p:pic>
        <p:nvPicPr>
          <p:cNvPr id="4" name="Picture 3">
            <a:extLst>
              <a:ext uri="{FF2B5EF4-FFF2-40B4-BE49-F238E27FC236}">
                <a16:creationId xmlns:a16="http://schemas.microsoft.com/office/drawing/2014/main" id="{0C6D056B-4D8F-0D26-1012-00435B937C09}"/>
              </a:ext>
            </a:extLst>
          </p:cNvPr>
          <p:cNvPicPr>
            <a:picLocks noChangeAspect="1"/>
          </p:cNvPicPr>
          <p:nvPr/>
        </p:nvPicPr>
        <p:blipFill>
          <a:blip r:embed="rId5"/>
          <a:stretch>
            <a:fillRect/>
          </a:stretch>
        </p:blipFill>
        <p:spPr>
          <a:xfrm>
            <a:off x="1492802" y="6344684"/>
            <a:ext cx="1880856" cy="1880856"/>
          </a:xfrm>
          <a:prstGeom prst="rect">
            <a:avLst/>
          </a:prstGeom>
        </p:spPr>
      </p:pic>
      <p:pic>
        <p:nvPicPr>
          <p:cNvPr id="5" name="Picture 4">
            <a:extLst>
              <a:ext uri="{FF2B5EF4-FFF2-40B4-BE49-F238E27FC236}">
                <a16:creationId xmlns:a16="http://schemas.microsoft.com/office/drawing/2014/main" id="{65A1BCD9-AD66-F458-2CB6-D52DA50DD0AC}"/>
              </a:ext>
            </a:extLst>
          </p:cNvPr>
          <p:cNvPicPr>
            <a:picLocks noChangeAspect="1"/>
          </p:cNvPicPr>
          <p:nvPr/>
        </p:nvPicPr>
        <p:blipFill>
          <a:blip r:embed="rId6"/>
          <a:stretch>
            <a:fillRect/>
          </a:stretch>
        </p:blipFill>
        <p:spPr>
          <a:xfrm>
            <a:off x="3731734" y="6797091"/>
            <a:ext cx="1417544" cy="1417544"/>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12283" y="718733"/>
            <a:ext cx="8257068"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trouble</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640880" y="5156135"/>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nest</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F4E57616-F839-7336-C283-F8E0313D8AD7}"/>
              </a:ext>
            </a:extLst>
          </p:cNvPr>
          <p:cNvPicPr>
            <a:picLocks noChangeAspect="1"/>
          </p:cNvPicPr>
          <p:nvPr/>
        </p:nvPicPr>
        <p:blipFill>
          <a:blip r:embed="rId4"/>
          <a:stretch>
            <a:fillRect/>
          </a:stretch>
        </p:blipFill>
        <p:spPr>
          <a:xfrm>
            <a:off x="9360720" y="583200"/>
            <a:ext cx="3251200" cy="3251200"/>
          </a:xfrm>
          <a:prstGeom prst="rect">
            <a:avLst/>
          </a:prstGeom>
        </p:spPr>
      </p:pic>
      <p:pic>
        <p:nvPicPr>
          <p:cNvPr id="4" name="Picture 3">
            <a:extLst>
              <a:ext uri="{FF2B5EF4-FFF2-40B4-BE49-F238E27FC236}">
                <a16:creationId xmlns:a16="http://schemas.microsoft.com/office/drawing/2014/main" id="{39D13EB8-6B44-D564-8F02-B0704CA3FD13}"/>
              </a:ext>
            </a:extLst>
          </p:cNvPr>
          <p:cNvPicPr>
            <a:picLocks noChangeAspect="1"/>
          </p:cNvPicPr>
          <p:nvPr/>
        </p:nvPicPr>
        <p:blipFill>
          <a:blip r:embed="rId5"/>
          <a:stretch>
            <a:fillRect/>
          </a:stretch>
        </p:blipFill>
        <p:spPr>
          <a:xfrm>
            <a:off x="1819900" y="5393806"/>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94306" y="248934"/>
            <a:ext cx="701153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need</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537900" y="5328693"/>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proof</a:t>
            </a:r>
            <a:endParaRPr sz="23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B4039844-A22F-7730-2402-B66D726DBAD4}"/>
              </a:ext>
            </a:extLst>
          </p:cNvPr>
          <p:cNvPicPr>
            <a:picLocks noChangeAspect="1"/>
          </p:cNvPicPr>
          <p:nvPr/>
        </p:nvPicPr>
        <p:blipFill>
          <a:blip r:embed="rId4"/>
          <a:stretch>
            <a:fillRect/>
          </a:stretch>
        </p:blipFill>
        <p:spPr>
          <a:xfrm>
            <a:off x="8899564" y="602862"/>
            <a:ext cx="3251200" cy="3251200"/>
          </a:xfrm>
          <a:prstGeom prst="rect">
            <a:avLst/>
          </a:prstGeom>
        </p:spPr>
      </p:pic>
      <p:pic>
        <p:nvPicPr>
          <p:cNvPr id="4" name="Picture 3">
            <a:extLst>
              <a:ext uri="{FF2B5EF4-FFF2-40B4-BE49-F238E27FC236}">
                <a16:creationId xmlns:a16="http://schemas.microsoft.com/office/drawing/2014/main" id="{1B3E1480-2C7C-C8DE-2711-B7C804048165}"/>
              </a:ext>
            </a:extLst>
          </p:cNvPr>
          <p:cNvPicPr>
            <a:picLocks noChangeAspect="1"/>
          </p:cNvPicPr>
          <p:nvPr/>
        </p:nvPicPr>
        <p:blipFill>
          <a:blip r:embed="rId5"/>
          <a:stretch>
            <a:fillRect/>
          </a:stretch>
        </p:blipFill>
        <p:spPr>
          <a:xfrm>
            <a:off x="781866" y="5724319"/>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038957" y="2274766"/>
            <a:ext cx="104355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tell	</a:t>
            </a:r>
            <a:endParaRPr b="1" dirty="0">
              <a:latin typeface="Gill Sans MT" panose="020B0502020104020203" pitchFamily="34" charset="77"/>
              <a:sym typeface="American Typewriter"/>
            </a:endParaRPr>
          </a:p>
        </p:txBody>
      </p:sp>
      <p:sp>
        <p:nvSpPr>
          <p:cNvPr id="134" name="office"/>
          <p:cNvSpPr txBox="1"/>
          <p:nvPr/>
        </p:nvSpPr>
        <p:spPr>
          <a:xfrm>
            <a:off x="5954036" y="3183419"/>
            <a:ext cx="12134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size</a:t>
            </a:r>
            <a:endParaRPr dirty="0">
              <a:latin typeface="Gill Sans MT" panose="020B0502020104020203" pitchFamily="34" charset="77"/>
            </a:endParaRPr>
          </a:p>
        </p:txBody>
      </p:sp>
      <p:sp>
        <p:nvSpPr>
          <p:cNvPr id="135" name="spare"/>
          <p:cNvSpPr txBox="1"/>
          <p:nvPr/>
        </p:nvSpPr>
        <p:spPr>
          <a:xfrm>
            <a:off x="5429040" y="4033018"/>
            <a:ext cx="226344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trouble</a:t>
            </a:r>
            <a:endParaRPr b="1" dirty="0">
              <a:latin typeface="Gill Sans MT" panose="020B0502020104020203" pitchFamily="34" charset="77"/>
              <a:sym typeface="American Typewriter"/>
            </a:endParaRPr>
          </a:p>
        </p:txBody>
      </p:sp>
      <p:sp>
        <p:nvSpPr>
          <p:cNvPr id="136" name="chipped"/>
          <p:cNvSpPr txBox="1"/>
          <p:nvPr/>
        </p:nvSpPr>
        <p:spPr>
          <a:xfrm>
            <a:off x="5891519" y="4958818"/>
            <a:ext cx="133850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nest</a:t>
            </a:r>
            <a:endParaRPr dirty="0">
              <a:latin typeface="Gill Sans MT" panose="020B0502020104020203" pitchFamily="34" charset="77"/>
            </a:endParaRPr>
          </a:p>
        </p:txBody>
      </p:sp>
      <p:sp>
        <p:nvSpPr>
          <p:cNvPr id="137" name="lift"/>
          <p:cNvSpPr txBox="1"/>
          <p:nvPr/>
        </p:nvSpPr>
        <p:spPr>
          <a:xfrm>
            <a:off x="5796136" y="5829370"/>
            <a:ext cx="15292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need</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0" y="1212252"/>
            <a:ext cx="10143937"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Futura Medium" panose="020B0602020204020303" pitchFamily="34" charset="-79"/>
                <a:cs typeface="Futura Medium" panose="020B0602020204020303" pitchFamily="34" charset="-79"/>
              </a:rPr>
              <a:t>character</a:t>
            </a:r>
            <a:endParaRPr sz="54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76546" y="6141508"/>
            <a:ext cx="10431544"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Futura Medium" panose="020B0602020204020303" pitchFamily="34" charset="-79"/>
                <a:cs typeface="Futura Medium" panose="020B0602020204020303" pitchFamily="34" charset="-79"/>
              </a:rPr>
              <a:t>comprehend</a:t>
            </a:r>
            <a:endParaRPr sz="19900" dirty="0">
              <a:latin typeface="Futura Medium" panose="020B0602020204020303" pitchFamily="34" charset="-79"/>
              <a:cs typeface="Futura Medium" panose="020B0602020204020303" pitchFamily="34" charset="-79"/>
            </a:endParaRPr>
          </a:p>
        </p:txBody>
      </p:sp>
      <p:pic>
        <p:nvPicPr>
          <p:cNvPr id="4" name="Picture 3">
            <a:extLst>
              <a:ext uri="{FF2B5EF4-FFF2-40B4-BE49-F238E27FC236}">
                <a16:creationId xmlns:a16="http://schemas.microsoft.com/office/drawing/2014/main" id="{28645BDC-DC68-7C84-5B61-1601E265FC28}"/>
              </a:ext>
            </a:extLst>
          </p:cNvPr>
          <p:cNvPicPr>
            <a:picLocks noChangeAspect="1"/>
          </p:cNvPicPr>
          <p:nvPr/>
        </p:nvPicPr>
        <p:blipFill>
          <a:blip r:embed="rId4"/>
          <a:stretch>
            <a:fillRect/>
          </a:stretch>
        </p:blipFill>
        <p:spPr>
          <a:xfrm>
            <a:off x="455672" y="6141508"/>
            <a:ext cx="2339559" cy="2339559"/>
          </a:xfrm>
          <a:prstGeom prst="rect">
            <a:avLst/>
          </a:prstGeom>
        </p:spPr>
      </p:pic>
      <p:pic>
        <p:nvPicPr>
          <p:cNvPr id="5" name="Picture 4" descr="A cartoon of a person with stars&#10;&#10;Description automatically generated">
            <a:extLst>
              <a:ext uri="{FF2B5EF4-FFF2-40B4-BE49-F238E27FC236}">
                <a16:creationId xmlns:a16="http://schemas.microsoft.com/office/drawing/2014/main" id="{0B7B3F32-7007-4DF5-78EC-3E4A6B493B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6134" y="506199"/>
            <a:ext cx="3577497" cy="3577497"/>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53372" y="338201"/>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debt</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0571" y="5287250"/>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react</a:t>
            </a:r>
            <a:endParaRPr sz="115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9ABEC877-AA8C-27D8-2AC7-0D169FDACC4A}"/>
              </a:ext>
            </a:extLst>
          </p:cNvPr>
          <p:cNvPicPr>
            <a:picLocks noChangeAspect="1"/>
          </p:cNvPicPr>
          <p:nvPr/>
        </p:nvPicPr>
        <p:blipFill>
          <a:blip r:embed="rId4"/>
          <a:stretch>
            <a:fillRect/>
          </a:stretch>
        </p:blipFill>
        <p:spPr>
          <a:xfrm>
            <a:off x="8603629" y="602862"/>
            <a:ext cx="3251200" cy="3251200"/>
          </a:xfrm>
          <a:prstGeom prst="rect">
            <a:avLst/>
          </a:prstGeom>
        </p:spPr>
      </p:pic>
      <p:pic>
        <p:nvPicPr>
          <p:cNvPr id="4" name="Picture 3">
            <a:extLst>
              <a:ext uri="{FF2B5EF4-FFF2-40B4-BE49-F238E27FC236}">
                <a16:creationId xmlns:a16="http://schemas.microsoft.com/office/drawing/2014/main" id="{241DD6F1-D715-5DED-5EB4-C714C82AFF75}"/>
              </a:ext>
            </a:extLst>
          </p:cNvPr>
          <p:cNvPicPr>
            <a:picLocks noChangeAspect="1"/>
          </p:cNvPicPr>
          <p:nvPr/>
        </p:nvPicPr>
        <p:blipFill>
          <a:blip r:embed="rId5"/>
          <a:stretch>
            <a:fillRect/>
          </a:stretch>
        </p:blipFill>
        <p:spPr>
          <a:xfrm>
            <a:off x="895013" y="5784313"/>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095673" y="3418118"/>
            <a:ext cx="29302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character</a:t>
            </a:r>
            <a:endParaRPr b="1" dirty="0">
              <a:latin typeface="Gill Sans MT" panose="020B0502020104020203" pitchFamily="34" charset="77"/>
              <a:sym typeface="American Typewriter"/>
            </a:endParaRPr>
          </a:p>
        </p:txBody>
      </p:sp>
      <p:sp>
        <p:nvSpPr>
          <p:cNvPr id="140" name="tolerate"/>
          <p:cNvSpPr txBox="1"/>
          <p:nvPr/>
        </p:nvSpPr>
        <p:spPr>
          <a:xfrm>
            <a:off x="5716825" y="2522165"/>
            <a:ext cx="168796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proof</a:t>
            </a:r>
            <a:endParaRPr dirty="0">
              <a:latin typeface="Gill Sans MT" panose="020B0502020104020203" pitchFamily="34" charset="77"/>
            </a:endParaRPr>
          </a:p>
        </p:txBody>
      </p:sp>
      <p:sp>
        <p:nvSpPr>
          <p:cNvPr id="141" name="fixation"/>
          <p:cNvSpPr txBox="1"/>
          <p:nvPr/>
        </p:nvSpPr>
        <p:spPr>
          <a:xfrm>
            <a:off x="4642827" y="4280417"/>
            <a:ext cx="383598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comprehend</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783538" y="5188117"/>
            <a:ext cx="143789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debt</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85772" y="5996646"/>
            <a:ext cx="16334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react</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96799" y="1309202"/>
            <a:ext cx="122469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tell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08911" y="4449128"/>
            <a:ext cx="641905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tell someone something, you give them information.</a:t>
            </a:r>
          </a:p>
        </p:txBody>
      </p:sp>
      <p:sp>
        <p:nvSpPr>
          <p:cNvPr id="155" name="The was a tear in Freddie’s new school jumper."/>
          <p:cNvSpPr txBox="1"/>
          <p:nvPr/>
        </p:nvSpPr>
        <p:spPr>
          <a:xfrm>
            <a:off x="30862" y="640237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Riley went to </a:t>
            </a:r>
            <a:r>
              <a:rPr lang="en-GB" sz="4000" b="1" dirty="0">
                <a:latin typeface="Gill Sans MT" panose="020B0502020104020203" pitchFamily="34" charset="77"/>
              </a:rPr>
              <a:t>tell</a:t>
            </a:r>
            <a:r>
              <a:rPr lang="en-GB" sz="4000" dirty="0">
                <a:latin typeface="Gill Sans MT" panose="020B0502020104020203" pitchFamily="34" charset="77"/>
              </a:rPr>
              <a:t> the class that they had to come in.</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tell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74222174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inform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called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notify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1526F67B-1CFB-FFD0-533D-043EDA8ECEDA}"/>
              </a:ext>
            </a:extLst>
          </p:cNvPr>
          <p:cNvPicPr>
            <a:picLocks noChangeAspect="1"/>
          </p:cNvPicPr>
          <p:nvPr/>
        </p:nvPicPr>
        <p:blipFill>
          <a:blip r:embed="rId3"/>
          <a:stretch>
            <a:fillRect/>
          </a:stretch>
        </p:blipFill>
        <p:spPr>
          <a:xfrm>
            <a:off x="8608049" y="2636121"/>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84593" y="1309202"/>
            <a:ext cx="144911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size</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8522" y="4083791"/>
            <a:ext cx="706859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size of something is how big or small it is. Something's size is determined by comparing it to other things, counting it, or measuring it.</a:t>
            </a:r>
          </a:p>
        </p:txBody>
      </p:sp>
      <p:sp>
        <p:nvSpPr>
          <p:cNvPr id="155" name="The was a tear in Freddie’s new school jumper."/>
          <p:cNvSpPr txBox="1"/>
          <p:nvPr/>
        </p:nvSpPr>
        <p:spPr>
          <a:xfrm>
            <a:off x="0" y="6519112"/>
            <a:ext cx="12999688"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400" dirty="0">
                <a:latin typeface="Gill Sans MT" panose="020B0502020104020203" pitchFamily="34" charset="77"/>
              </a:rPr>
              <a:t>The class measured the </a:t>
            </a:r>
            <a:r>
              <a:rPr lang="en-GB" sz="4400" b="1" dirty="0">
                <a:latin typeface="Gill Sans MT" panose="020B0502020104020203" pitchFamily="34" charset="77"/>
              </a:rPr>
              <a:t>size</a:t>
            </a:r>
            <a:r>
              <a:rPr lang="en-GB" sz="4400" dirty="0">
                <a:latin typeface="Gill Sans MT" panose="020B0502020104020203" pitchFamily="34" charset="77"/>
              </a:rPr>
              <a:t> of each ball. </a:t>
            </a:r>
            <a:endParaRPr sz="44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size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233633070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area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eyes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3762DE3D-8127-5E74-6533-D50FDF7132EA}"/>
              </a:ext>
            </a:extLst>
          </p:cNvPr>
          <p:cNvPicPr>
            <a:picLocks noChangeAspect="1"/>
          </p:cNvPicPr>
          <p:nvPr/>
        </p:nvPicPr>
        <p:blipFill>
          <a:blip r:embed="rId3"/>
          <a:stretch>
            <a:fillRect/>
          </a:stretch>
        </p:blipFill>
        <p:spPr>
          <a:xfrm>
            <a:off x="7929934" y="2956905"/>
            <a:ext cx="2478243" cy="2478243"/>
          </a:xfrm>
          <a:prstGeom prst="rect">
            <a:avLst/>
          </a:prstGeom>
        </p:spPr>
      </p:pic>
      <p:pic>
        <p:nvPicPr>
          <p:cNvPr id="4" name="Picture 3">
            <a:extLst>
              <a:ext uri="{FF2B5EF4-FFF2-40B4-BE49-F238E27FC236}">
                <a16:creationId xmlns:a16="http://schemas.microsoft.com/office/drawing/2014/main" id="{41FB351F-41D2-F0BB-C65F-255F6525C12F}"/>
              </a:ext>
            </a:extLst>
          </p:cNvPr>
          <p:cNvPicPr>
            <a:picLocks noChangeAspect="1"/>
          </p:cNvPicPr>
          <p:nvPr/>
        </p:nvPicPr>
        <p:blipFill>
          <a:blip r:embed="rId4"/>
          <a:stretch>
            <a:fillRect/>
          </a:stretch>
        </p:blipFill>
        <p:spPr>
          <a:xfrm>
            <a:off x="10676345" y="4279535"/>
            <a:ext cx="1871523" cy="1871523"/>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97090" y="1339979"/>
            <a:ext cx="2624116"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trouble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noun</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8182" y="4407298"/>
            <a:ext cx="5990647"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can refer to problems or difficulties as trouble.</a:t>
            </a:r>
          </a:p>
        </p:txBody>
      </p:sp>
      <p:sp>
        <p:nvSpPr>
          <p:cNvPr id="155" name="The was a tear in Freddie’s new school jumper."/>
          <p:cNvSpPr txBox="1"/>
          <p:nvPr/>
        </p:nvSpPr>
        <p:spPr>
          <a:xfrm>
            <a:off x="206044" y="6265565"/>
            <a:ext cx="12635157"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400" dirty="0">
                <a:latin typeface="Gill Sans MT" panose="020B0502020104020203" pitchFamily="34" charset="77"/>
              </a:rPr>
              <a:t>Edmond got into </a:t>
            </a:r>
            <a:r>
              <a:rPr lang="en-GB" sz="4400" b="1" dirty="0">
                <a:latin typeface="Gill Sans MT" panose="020B0502020104020203" pitchFamily="34" charset="77"/>
              </a:rPr>
              <a:t>trouble</a:t>
            </a:r>
            <a:r>
              <a:rPr lang="en-GB" sz="4400" dirty="0">
                <a:latin typeface="Gill Sans MT" panose="020B0502020104020203" pitchFamily="34" charset="77"/>
              </a:rPr>
              <a:t> for throwing his bag down. </a:t>
            </a:r>
            <a:endParaRPr sz="44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trou-ble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154561925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problems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double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difficulty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bubble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DC8577FF-8823-15D9-6AF5-5996156BD822}"/>
              </a:ext>
            </a:extLst>
          </p:cNvPr>
          <p:cNvPicPr>
            <a:picLocks noChangeAspect="1"/>
          </p:cNvPicPr>
          <p:nvPr/>
        </p:nvPicPr>
        <p:blipFill>
          <a:blip r:embed="rId4"/>
          <a:stretch>
            <a:fillRect/>
          </a:stretch>
        </p:blipFill>
        <p:spPr>
          <a:xfrm>
            <a:off x="8232392" y="2840944"/>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7238" y="1309202"/>
            <a:ext cx="162384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nest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172185" y="4396340"/>
            <a:ext cx="7059173"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bird's nest is the home that it makes to lay its eggs in.</a:t>
            </a:r>
          </a:p>
        </p:txBody>
      </p:sp>
      <p:sp>
        <p:nvSpPr>
          <p:cNvPr id="155" name="The was a tear in Freddie’s new school jumper."/>
          <p:cNvSpPr txBox="1"/>
          <p:nvPr/>
        </p:nvSpPr>
        <p:spPr>
          <a:xfrm>
            <a:off x="172185" y="6377747"/>
            <a:ext cx="12999688"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400" b="0" i="0" dirty="0">
                <a:solidFill>
                  <a:schemeClr val="accent2"/>
                </a:solidFill>
                <a:effectLst/>
                <a:latin typeface="Gill Sans MT" panose="020B0502020104020203" pitchFamily="34" charset="77"/>
              </a:rPr>
              <a:t>The chicks were in their </a:t>
            </a:r>
            <a:r>
              <a:rPr lang="en-GB" sz="4400" b="1" i="0" dirty="0">
                <a:solidFill>
                  <a:schemeClr val="accent2"/>
                </a:solidFill>
                <a:effectLst/>
                <a:latin typeface="Gill Sans MT" panose="020B0502020104020203" pitchFamily="34" charset="77"/>
              </a:rPr>
              <a:t>nest</a:t>
            </a:r>
            <a:r>
              <a:rPr lang="en-GB" b="1" i="0" dirty="0">
                <a:solidFill>
                  <a:schemeClr val="accent2"/>
                </a:solidFill>
                <a:effectLst/>
                <a:latin typeface="Gill Sans MT" panose="020B0502020104020203" pitchFamily="34" charset="77"/>
              </a:rPr>
              <a:t>.</a:t>
            </a:r>
            <a:endParaRPr sz="32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nest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24923671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roost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D4690764-99C3-EC37-A62C-0D503F57635E}"/>
              </a:ext>
            </a:extLst>
          </p:cNvPr>
          <p:cNvPicPr>
            <a:picLocks noChangeAspect="1"/>
          </p:cNvPicPr>
          <p:nvPr/>
        </p:nvPicPr>
        <p:blipFill>
          <a:blip r:embed="rId4"/>
          <a:stretch>
            <a:fillRect/>
          </a:stretch>
        </p:blipFill>
        <p:spPr>
          <a:xfrm>
            <a:off x="7845566" y="2323646"/>
            <a:ext cx="4232357" cy="4232357"/>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75417" y="1309202"/>
            <a:ext cx="186749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need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16701" y="3855315"/>
            <a:ext cx="699547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need something, or need to do something, you cannot successfully achieve what you want or live properly without it.</a:t>
            </a:r>
          </a:p>
        </p:txBody>
      </p:sp>
      <p:sp>
        <p:nvSpPr>
          <p:cNvPr id="155" name="The was a tear in Freddie’s new school jumper."/>
          <p:cNvSpPr txBox="1"/>
          <p:nvPr/>
        </p:nvSpPr>
        <p:spPr>
          <a:xfrm>
            <a:off x="28351" y="64544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Kay </a:t>
            </a:r>
            <a:r>
              <a:rPr lang="en-GB" sz="4000" b="1" dirty="0">
                <a:latin typeface="Gill Sans MT" panose="020B0502020104020203" pitchFamily="34" charset="77"/>
              </a:rPr>
              <a:t>needed</a:t>
            </a:r>
            <a:r>
              <a:rPr lang="en-GB" sz="4000" dirty="0">
                <a:latin typeface="Gill Sans MT" panose="020B0502020104020203" pitchFamily="34" charset="77"/>
              </a:rPr>
              <a:t> a new textbook to write in.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(need)</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1025163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require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3" name="Picture 2">
            <a:extLst>
              <a:ext uri="{FF2B5EF4-FFF2-40B4-BE49-F238E27FC236}">
                <a16:creationId xmlns:a16="http://schemas.microsoft.com/office/drawing/2014/main" id="{AE4188DE-B0FD-2FA0-C55D-8D48D8131FBD}"/>
              </a:ext>
            </a:extLst>
          </p:cNvPr>
          <p:cNvPicPr>
            <a:picLocks noChangeAspect="1"/>
          </p:cNvPicPr>
          <p:nvPr/>
        </p:nvPicPr>
        <p:blipFill>
          <a:blip r:embed="rId4"/>
          <a:stretch>
            <a:fillRect/>
          </a:stretch>
        </p:blipFill>
        <p:spPr>
          <a:xfrm>
            <a:off x="8799568" y="2845797"/>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31271</TotalTime>
  <Words>1263</Words>
  <Application>Microsoft Macintosh PowerPoint</Application>
  <PresentationFormat>Custom</PresentationFormat>
  <Paragraphs>333</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779</cp:revision>
  <dcterms:modified xsi:type="dcterms:W3CDTF">2023-10-23T15:09:04Z</dcterms:modified>
</cp:coreProperties>
</file>