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02"/>
    <p:restoredTop sz="94646"/>
  </p:normalViewPr>
  <p:slideViewPr>
    <p:cSldViewPr snapToGrid="0" snapToObjects="1">
      <p:cViewPr varScale="1">
        <p:scale>
          <a:sx n="62" d="100"/>
          <a:sy n="62" d="100"/>
        </p:scale>
        <p:origin x="103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53265" y="3226831"/>
            <a:ext cx="788196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11th September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4632" y="1309202"/>
            <a:ext cx="2289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drone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3966253"/>
            <a:ext cx="629577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People who do not contribute anything to society or to an organisation are sometimes described as drones.</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Jemma was called a </a:t>
            </a:r>
            <a:r>
              <a:rPr lang="en-GB" b="1" dirty="0">
                <a:latin typeface="Gill Sans MT" panose="020B0502020104020203" pitchFamily="34" charset="77"/>
              </a:rPr>
              <a:t>drone</a:t>
            </a:r>
            <a:r>
              <a:rPr lang="en-GB" dirty="0">
                <a:latin typeface="Gill Sans MT" panose="020B0502020104020203" pitchFamily="34" charset="77"/>
              </a:rPr>
              <a:t> by Durga for copying Jack.</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drone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89114429"/>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parasite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zone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mindless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69AE5D49-D470-6873-F6AE-18A938683C16}"/>
              </a:ext>
            </a:extLst>
          </p:cNvPr>
          <p:cNvPicPr>
            <a:picLocks noChangeAspect="1"/>
          </p:cNvPicPr>
          <p:nvPr/>
        </p:nvPicPr>
        <p:blipFill>
          <a:blip r:embed="rId4"/>
          <a:stretch>
            <a:fillRect/>
          </a:stretch>
        </p:blipFill>
        <p:spPr>
          <a:xfrm>
            <a:off x="8261649" y="2753791"/>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35023" y="1309202"/>
            <a:ext cx="314829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adamant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3" y="4237497"/>
            <a:ext cx="807609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is adamant about something, they are determined not to change their mind about it.</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Katy was </a:t>
            </a:r>
            <a:r>
              <a:rPr lang="en-GB" sz="4000" b="1" dirty="0">
                <a:latin typeface="Gill Sans MT" panose="020B0502020104020203" pitchFamily="34" charset="77"/>
              </a:rPr>
              <a:t>adamant</a:t>
            </a:r>
            <a:r>
              <a:rPr lang="en-GB" sz="4000" dirty="0">
                <a:latin typeface="Gill Sans MT" panose="020B0502020104020203" pitchFamily="34" charset="77"/>
              </a:rPr>
              <a:t> that she got the spelling correct.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ad-a-</a:t>
            </a:r>
            <a:r>
              <a:rPr lang="en-GB" dirty="0" err="1">
                <a:latin typeface="Gill Sans MT" panose="020B0502020104020203" pitchFamily="34" charset="77"/>
              </a:rPr>
              <a:t>mant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74432671"/>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firm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strongly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rigid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consistently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81863611-57E1-FECA-5F91-2D6C9C4F3290}"/>
              </a:ext>
            </a:extLst>
          </p:cNvPr>
          <p:cNvPicPr>
            <a:picLocks noChangeAspect="1"/>
          </p:cNvPicPr>
          <p:nvPr/>
        </p:nvPicPr>
        <p:blipFill>
          <a:blip r:embed="rId4"/>
          <a:stretch>
            <a:fillRect/>
          </a:stretch>
        </p:blipFill>
        <p:spPr>
          <a:xfrm>
            <a:off x="9057722" y="2877194"/>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809300" y="1309202"/>
            <a:ext cx="23996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sturdy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(adjective)</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3976564"/>
            <a:ext cx="608348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or something that is sturdy looks strong and is unlikely to be easily injured or damaged.</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chairs were </a:t>
            </a:r>
            <a:r>
              <a:rPr lang="en-GB" sz="4000" b="1" dirty="0">
                <a:latin typeface="Gill Sans MT" panose="020B0502020104020203" pitchFamily="34" charset="77"/>
              </a:rPr>
              <a:t>sturdy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stur-dy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38681338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powerful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robust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9858CCF0-26F8-1BC2-98F0-4C28435BD6E0}"/>
              </a:ext>
            </a:extLst>
          </p:cNvPr>
          <p:cNvPicPr>
            <a:picLocks noChangeAspect="1"/>
          </p:cNvPicPr>
          <p:nvPr/>
        </p:nvPicPr>
        <p:blipFill>
          <a:blip r:embed="rId4"/>
          <a:stretch>
            <a:fillRect/>
          </a:stretch>
        </p:blipFill>
        <p:spPr>
          <a:xfrm>
            <a:off x="8097076" y="3115400"/>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523988" y="1309202"/>
            <a:ext cx="297036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mottled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985502"/>
            <a:ext cx="611926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Something that is mottled is covered with patches of different colours which do not form a regular pattern.</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bird outside the class window had </a:t>
            </a:r>
            <a:r>
              <a:rPr lang="en-GB" sz="4000" b="1" dirty="0">
                <a:latin typeface="Gill Sans MT" panose="020B0502020104020203" pitchFamily="34" charset="77"/>
              </a:rPr>
              <a:t>mottled</a:t>
            </a:r>
            <a:r>
              <a:rPr lang="en-GB" sz="4000" dirty="0">
                <a:latin typeface="Gill Sans MT" panose="020B0502020104020203" pitchFamily="34" charset="77"/>
              </a:rPr>
              <a:t> plumage.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mot-</a:t>
            </a:r>
            <a:r>
              <a:rPr lang="en-GB" dirty="0" err="1">
                <a:latin typeface="Gill Sans MT" panose="020B0502020104020203" pitchFamily="34" charset="77"/>
              </a:rPr>
              <a:t>tled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71865783"/>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blotchy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throttled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spotted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FC3CC7BC-48FA-EAA4-7F4F-9823CF9D4F16}"/>
              </a:ext>
            </a:extLst>
          </p:cNvPr>
          <p:cNvPicPr>
            <a:picLocks noChangeAspect="1"/>
          </p:cNvPicPr>
          <p:nvPr/>
        </p:nvPicPr>
        <p:blipFill>
          <a:blip r:embed="rId4"/>
          <a:stretch>
            <a:fillRect/>
          </a:stretch>
        </p:blipFill>
        <p:spPr>
          <a:xfrm>
            <a:off x="8492220" y="2838765"/>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166284" y="1339979"/>
            <a:ext cx="205985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placid</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9311" y="3944546"/>
            <a:ext cx="581308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placid person or animal is calm and does not easily become excited, </a:t>
            </a:r>
          </a:p>
          <a:p>
            <a:r>
              <a:rPr lang="en-GB" sz="3600" dirty="0">
                <a:latin typeface="Gill Sans MT" panose="020B0502020104020203" pitchFamily="34" charset="77"/>
              </a:rPr>
              <a:t>angry, or upset.</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hamster was very </a:t>
            </a:r>
            <a:r>
              <a:rPr lang="en-GB" sz="4000" b="1" dirty="0">
                <a:latin typeface="Gill Sans MT" panose="020B0502020104020203" pitchFamily="34" charset="77"/>
              </a:rPr>
              <a:t>placid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plac</a:t>
            </a:r>
            <a:r>
              <a:rPr lang="en-GB" dirty="0">
                <a:latin typeface="Gill Sans MT" panose="020B0502020104020203" pitchFamily="34" charset="77"/>
              </a:rPr>
              <a:t>-id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9003997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excitable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temperamental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D73496E7-1150-E8CD-05EC-D7901BB35DA3}"/>
              </a:ext>
            </a:extLst>
          </p:cNvPr>
          <p:cNvPicPr>
            <a:picLocks noChangeAspect="1"/>
          </p:cNvPicPr>
          <p:nvPr/>
        </p:nvPicPr>
        <p:blipFill>
          <a:blip r:embed="rId4"/>
          <a:stretch>
            <a:fillRect/>
          </a:stretch>
        </p:blipFill>
        <p:spPr>
          <a:xfrm>
            <a:off x="8226143" y="2915191"/>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9569672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stick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ledge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canopy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kind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4878116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drone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mottled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sturdy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placid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56450384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stick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canopy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ledge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never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kind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456907059"/>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piece of rock on the side of a cliff or mountain, which is in the shape of a narrow shelf.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thin branch which has fallen off a tree.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means 'not in any circumstances at 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Someone who is *** behaves in a gentle, caring, and helpful way towards other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decorated cover, often made of cloth, which is placed above something such as a bed or a seat.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57D197B6-1DBD-DD27-066E-0198C1ADB259}"/>
              </a:ext>
            </a:extLst>
          </p:cNvPr>
          <p:cNvPicPr>
            <a:picLocks noChangeAspect="1"/>
          </p:cNvPicPr>
          <p:nvPr/>
        </p:nvPicPr>
        <p:blipFill>
          <a:blip r:embed="rId5"/>
          <a:stretch>
            <a:fillRect/>
          </a:stretch>
        </p:blipFill>
        <p:spPr>
          <a:xfrm>
            <a:off x="11254147" y="4031343"/>
            <a:ext cx="845457" cy="845457"/>
          </a:xfrm>
          <a:prstGeom prst="rect">
            <a:avLst/>
          </a:prstGeom>
        </p:spPr>
      </p:pic>
      <p:pic>
        <p:nvPicPr>
          <p:cNvPr id="3" name="Picture 2">
            <a:extLst>
              <a:ext uri="{FF2B5EF4-FFF2-40B4-BE49-F238E27FC236}">
                <a16:creationId xmlns:a16="http://schemas.microsoft.com/office/drawing/2014/main" id="{2920BDC3-5263-7A07-EF75-5D9C363C9B1F}"/>
              </a:ext>
            </a:extLst>
          </p:cNvPr>
          <p:cNvPicPr>
            <a:picLocks noChangeAspect="1"/>
          </p:cNvPicPr>
          <p:nvPr/>
        </p:nvPicPr>
        <p:blipFill>
          <a:blip r:embed="rId6"/>
          <a:stretch>
            <a:fillRect/>
          </a:stretch>
        </p:blipFill>
        <p:spPr>
          <a:xfrm>
            <a:off x="11171863" y="7774556"/>
            <a:ext cx="1010024" cy="1010024"/>
          </a:xfrm>
          <a:prstGeom prst="rect">
            <a:avLst/>
          </a:prstGeom>
        </p:spPr>
      </p:pic>
      <p:pic>
        <p:nvPicPr>
          <p:cNvPr id="5" name="Picture 4">
            <a:extLst>
              <a:ext uri="{FF2B5EF4-FFF2-40B4-BE49-F238E27FC236}">
                <a16:creationId xmlns:a16="http://schemas.microsoft.com/office/drawing/2014/main" id="{269426AB-863B-9BF1-D7A5-38E63B3080FE}"/>
              </a:ext>
            </a:extLst>
          </p:cNvPr>
          <p:cNvPicPr>
            <a:picLocks noChangeAspect="1"/>
          </p:cNvPicPr>
          <p:nvPr/>
        </p:nvPicPr>
        <p:blipFill>
          <a:blip r:embed="rId7"/>
          <a:stretch>
            <a:fillRect/>
          </a:stretch>
        </p:blipFill>
        <p:spPr>
          <a:xfrm>
            <a:off x="11171863" y="2537047"/>
            <a:ext cx="1010024" cy="1010024"/>
          </a:xfrm>
          <a:prstGeom prst="rect">
            <a:avLst/>
          </a:prstGeom>
        </p:spPr>
      </p:pic>
      <p:pic>
        <p:nvPicPr>
          <p:cNvPr id="6" name="Picture 5">
            <a:extLst>
              <a:ext uri="{FF2B5EF4-FFF2-40B4-BE49-F238E27FC236}">
                <a16:creationId xmlns:a16="http://schemas.microsoft.com/office/drawing/2014/main" id="{6DB58B18-019F-26F5-54C9-EDED7B962097}"/>
              </a:ext>
            </a:extLst>
          </p:cNvPr>
          <p:cNvPicPr>
            <a:picLocks noChangeAspect="1"/>
          </p:cNvPicPr>
          <p:nvPr/>
        </p:nvPicPr>
        <p:blipFill>
          <a:blip r:embed="rId8"/>
          <a:stretch>
            <a:fillRect/>
          </a:stretch>
        </p:blipFill>
        <p:spPr>
          <a:xfrm>
            <a:off x="11082216" y="5259841"/>
            <a:ext cx="1189318" cy="1189318"/>
          </a:xfrm>
          <a:prstGeom prst="rect">
            <a:avLst/>
          </a:prstGeom>
        </p:spPr>
      </p:pic>
      <p:pic>
        <p:nvPicPr>
          <p:cNvPr id="7" name="Picture 6">
            <a:extLst>
              <a:ext uri="{FF2B5EF4-FFF2-40B4-BE49-F238E27FC236}">
                <a16:creationId xmlns:a16="http://schemas.microsoft.com/office/drawing/2014/main" id="{4E388812-80A3-0DDB-A0ED-2885BE983DD7}"/>
              </a:ext>
            </a:extLst>
          </p:cNvPr>
          <p:cNvPicPr>
            <a:picLocks noChangeAspect="1"/>
          </p:cNvPicPr>
          <p:nvPr/>
        </p:nvPicPr>
        <p:blipFill>
          <a:blip r:embed="rId9"/>
          <a:stretch>
            <a:fillRect/>
          </a:stretch>
        </p:blipFill>
        <p:spPr>
          <a:xfrm>
            <a:off x="11188788" y="6648681"/>
            <a:ext cx="926353" cy="926353"/>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65370710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drone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adamant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sturdy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mottled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placid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565761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Someone or something that is *** looks strong and is unlikely to be easily injured or damaged.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that is *** is covered with patches of different colours which do not form a regular pattern.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is *** about something, they are determined not to change their mind about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person or animal is calm and does not easily become excited, </a:t>
                      </a:r>
                    </a:p>
                    <a:p>
                      <a:r>
                        <a:rPr lang="en-GB" sz="2000" dirty="0">
                          <a:latin typeface="Gill Sans MT" panose="020B0502020104020203" pitchFamily="34" charset="77"/>
                        </a:rPr>
                        <a:t>angry, or upset.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People who do not contribute anything to society or to an organisation are sometimes described </a:t>
                      </a:r>
                      <a:r>
                        <a:rPr lang="en-GB" sz="2000">
                          <a:latin typeface="Gill Sans MT" panose="020B0502020104020203" pitchFamily="34" charset="77"/>
                        </a:rPr>
                        <a:t>as ***.</a:t>
                      </a:r>
                      <a:endParaRPr lang="en-GB" sz="2000" dirty="0">
                        <a:latin typeface="Gill Sans MT" panose="020B0502020104020203" pitchFamily="34" charset="77"/>
                      </a:endParaRPr>
                    </a:p>
                    <a:p>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4B64F724-CC3C-B0C9-6996-454859C41D0B}"/>
              </a:ext>
            </a:extLst>
          </p:cNvPr>
          <p:cNvPicPr>
            <a:picLocks noChangeAspect="1"/>
          </p:cNvPicPr>
          <p:nvPr/>
        </p:nvPicPr>
        <p:blipFill>
          <a:blip r:embed="rId5"/>
          <a:stretch>
            <a:fillRect/>
          </a:stretch>
        </p:blipFill>
        <p:spPr>
          <a:xfrm>
            <a:off x="10929933" y="7760837"/>
            <a:ext cx="1026615" cy="1026615"/>
          </a:xfrm>
          <a:prstGeom prst="rect">
            <a:avLst/>
          </a:prstGeom>
        </p:spPr>
      </p:pic>
      <p:pic>
        <p:nvPicPr>
          <p:cNvPr id="3" name="Picture 2">
            <a:extLst>
              <a:ext uri="{FF2B5EF4-FFF2-40B4-BE49-F238E27FC236}">
                <a16:creationId xmlns:a16="http://schemas.microsoft.com/office/drawing/2014/main" id="{55459AF1-E67C-91F5-E7E5-C2030B0D7DD0}"/>
              </a:ext>
            </a:extLst>
          </p:cNvPr>
          <p:cNvPicPr>
            <a:picLocks noChangeAspect="1"/>
          </p:cNvPicPr>
          <p:nvPr/>
        </p:nvPicPr>
        <p:blipFill>
          <a:blip r:embed="rId6"/>
          <a:stretch>
            <a:fillRect/>
          </a:stretch>
        </p:blipFill>
        <p:spPr>
          <a:xfrm>
            <a:off x="10894026" y="5291079"/>
            <a:ext cx="1026615" cy="1026615"/>
          </a:xfrm>
          <a:prstGeom prst="rect">
            <a:avLst/>
          </a:prstGeom>
        </p:spPr>
      </p:pic>
      <p:pic>
        <p:nvPicPr>
          <p:cNvPr id="5" name="Picture 4">
            <a:extLst>
              <a:ext uri="{FF2B5EF4-FFF2-40B4-BE49-F238E27FC236}">
                <a16:creationId xmlns:a16="http://schemas.microsoft.com/office/drawing/2014/main" id="{5D2A9260-0F87-7C80-9832-BFA29088EA59}"/>
              </a:ext>
            </a:extLst>
          </p:cNvPr>
          <p:cNvPicPr>
            <a:picLocks noChangeAspect="1"/>
          </p:cNvPicPr>
          <p:nvPr/>
        </p:nvPicPr>
        <p:blipFill>
          <a:blip r:embed="rId7"/>
          <a:stretch>
            <a:fillRect/>
          </a:stretch>
        </p:blipFill>
        <p:spPr>
          <a:xfrm>
            <a:off x="10826281" y="2505532"/>
            <a:ext cx="1184510" cy="1184510"/>
          </a:xfrm>
          <a:prstGeom prst="rect">
            <a:avLst/>
          </a:prstGeom>
        </p:spPr>
      </p:pic>
      <p:pic>
        <p:nvPicPr>
          <p:cNvPr id="6" name="Picture 5">
            <a:extLst>
              <a:ext uri="{FF2B5EF4-FFF2-40B4-BE49-F238E27FC236}">
                <a16:creationId xmlns:a16="http://schemas.microsoft.com/office/drawing/2014/main" id="{A282026B-B80C-1D6B-4404-CA538DD6825C}"/>
              </a:ext>
            </a:extLst>
          </p:cNvPr>
          <p:cNvPicPr>
            <a:picLocks noChangeAspect="1"/>
          </p:cNvPicPr>
          <p:nvPr/>
        </p:nvPicPr>
        <p:blipFill>
          <a:blip r:embed="rId8"/>
          <a:stretch>
            <a:fillRect/>
          </a:stretch>
        </p:blipFill>
        <p:spPr>
          <a:xfrm>
            <a:off x="10770089" y="3766100"/>
            <a:ext cx="1296894" cy="1296894"/>
          </a:xfrm>
          <a:prstGeom prst="rect">
            <a:avLst/>
          </a:prstGeom>
        </p:spPr>
      </p:pic>
      <p:pic>
        <p:nvPicPr>
          <p:cNvPr id="7" name="Picture 6">
            <a:extLst>
              <a:ext uri="{FF2B5EF4-FFF2-40B4-BE49-F238E27FC236}">
                <a16:creationId xmlns:a16="http://schemas.microsoft.com/office/drawing/2014/main" id="{D9F2438B-0041-0D92-FB18-D5B4616B3D56}"/>
              </a:ext>
            </a:extLst>
          </p:cNvPr>
          <p:cNvPicPr>
            <a:picLocks noChangeAspect="1"/>
          </p:cNvPicPr>
          <p:nvPr/>
        </p:nvPicPr>
        <p:blipFill>
          <a:blip r:embed="rId9"/>
          <a:stretch>
            <a:fillRect/>
          </a:stretch>
        </p:blipFill>
        <p:spPr>
          <a:xfrm>
            <a:off x="10801522" y="6454247"/>
            <a:ext cx="1154980" cy="115498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2709819" y="3993661"/>
            <a:ext cx="21784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canopy</a:t>
            </a:r>
            <a:endParaRPr dirty="0">
              <a:latin typeface="Gill Sans MT" panose="020B0502020104020203" pitchFamily="34" charset="77"/>
            </a:endParaRPr>
          </a:p>
        </p:txBody>
      </p:sp>
      <p:sp>
        <p:nvSpPr>
          <p:cNvPr id="135" name="spare"/>
          <p:cNvSpPr txBox="1"/>
          <p:nvPr/>
        </p:nvSpPr>
        <p:spPr>
          <a:xfrm>
            <a:off x="3042407" y="4824209"/>
            <a:ext cx="16719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ledge</a:t>
            </a:r>
            <a:endParaRPr b="1" dirty="0">
              <a:latin typeface="Gill Sans MT" panose="020B0502020104020203" pitchFamily="34" charset="77"/>
              <a:sym typeface="American Typewriter"/>
            </a:endParaRPr>
          </a:p>
        </p:txBody>
      </p:sp>
      <p:sp>
        <p:nvSpPr>
          <p:cNvPr id="136" name="chipped"/>
          <p:cNvSpPr txBox="1"/>
          <p:nvPr/>
        </p:nvSpPr>
        <p:spPr>
          <a:xfrm>
            <a:off x="2916607" y="5769060"/>
            <a:ext cx="17649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never</a:t>
            </a:r>
            <a:endParaRPr dirty="0">
              <a:latin typeface="Gill Sans MT" panose="020B0502020104020203" pitchFamily="34" charset="77"/>
            </a:endParaRPr>
          </a:p>
        </p:txBody>
      </p:sp>
      <p:sp>
        <p:nvSpPr>
          <p:cNvPr id="137" name="lift"/>
          <p:cNvSpPr txBox="1"/>
          <p:nvPr/>
        </p:nvSpPr>
        <p:spPr>
          <a:xfrm>
            <a:off x="3122596" y="6639612"/>
            <a:ext cx="13529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kind</a:t>
            </a:r>
            <a:endParaRPr dirty="0">
              <a:latin typeface="Gill Sans MT" panose="020B0502020104020203" pitchFamily="34" charset="77"/>
            </a:endParaRPr>
          </a:p>
        </p:txBody>
      </p:sp>
      <p:sp>
        <p:nvSpPr>
          <p:cNvPr id="138" name="mutter"/>
          <p:cNvSpPr txBox="1"/>
          <p:nvPr/>
        </p:nvSpPr>
        <p:spPr>
          <a:xfrm>
            <a:off x="7868851" y="3961911"/>
            <a:ext cx="26946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adamant</a:t>
            </a:r>
            <a:endParaRPr b="1" dirty="0">
              <a:latin typeface="Gill Sans MT" panose="020B0502020104020203" pitchFamily="34" charset="77"/>
              <a:sym typeface="American Typewriter"/>
            </a:endParaRPr>
          </a:p>
        </p:txBody>
      </p:sp>
      <p:sp>
        <p:nvSpPr>
          <p:cNvPr id="139" name="unveil"/>
          <p:cNvSpPr txBox="1"/>
          <p:nvPr/>
        </p:nvSpPr>
        <p:spPr>
          <a:xfrm>
            <a:off x="7967885" y="5755144"/>
            <a:ext cx="24718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mottled</a:t>
            </a:r>
            <a:endParaRPr dirty="0">
              <a:latin typeface="Gill Sans MT" panose="020B0502020104020203" pitchFamily="34" charset="77"/>
              <a:sym typeface="American Typewriter"/>
            </a:endParaRPr>
          </a:p>
        </p:txBody>
      </p:sp>
      <p:sp>
        <p:nvSpPr>
          <p:cNvPr id="140" name="tolerate"/>
          <p:cNvSpPr txBox="1"/>
          <p:nvPr/>
        </p:nvSpPr>
        <p:spPr>
          <a:xfrm>
            <a:off x="8296848" y="3065958"/>
            <a:ext cx="18386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drone</a:t>
            </a:r>
            <a:endParaRPr dirty="0">
              <a:latin typeface="Gill Sans MT" panose="020B0502020104020203" pitchFamily="34" charset="77"/>
            </a:endParaRPr>
          </a:p>
        </p:txBody>
      </p:sp>
      <p:sp>
        <p:nvSpPr>
          <p:cNvPr id="141" name="fixation"/>
          <p:cNvSpPr txBox="1"/>
          <p:nvPr/>
        </p:nvSpPr>
        <p:spPr>
          <a:xfrm>
            <a:off x="8235140" y="4824210"/>
            <a:ext cx="19620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sturdy</a:t>
            </a:r>
            <a:endParaRPr dirty="0">
              <a:latin typeface="Gill Sans MT" panose="020B0502020104020203" pitchFamily="34" charset="77"/>
            </a:endParaRPr>
          </a:p>
        </p:txBody>
      </p:sp>
      <p:sp>
        <p:nvSpPr>
          <p:cNvPr id="142" name="rustle"/>
          <p:cNvSpPr txBox="1"/>
          <p:nvPr/>
        </p:nvSpPr>
        <p:spPr>
          <a:xfrm>
            <a:off x="8304071" y="6620562"/>
            <a:ext cx="18242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placid</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075481" y="3080135"/>
            <a:ext cx="145552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stick</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75295" y="365542"/>
            <a:ext cx="578523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stick</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52574" y="5551327"/>
            <a:ext cx="1024433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canopy</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93DF48BA-7A5E-1FF2-76CC-A73881C5EFE4}"/>
              </a:ext>
            </a:extLst>
          </p:cNvPr>
          <p:cNvPicPr>
            <a:picLocks noChangeAspect="1"/>
          </p:cNvPicPr>
          <p:nvPr/>
        </p:nvPicPr>
        <p:blipFill>
          <a:blip r:embed="rId4"/>
          <a:stretch>
            <a:fillRect/>
          </a:stretch>
        </p:blipFill>
        <p:spPr>
          <a:xfrm>
            <a:off x="8482162" y="602862"/>
            <a:ext cx="3251200" cy="3251200"/>
          </a:xfrm>
          <a:prstGeom prst="rect">
            <a:avLst/>
          </a:prstGeom>
        </p:spPr>
      </p:pic>
      <p:pic>
        <p:nvPicPr>
          <p:cNvPr id="4" name="Picture 3">
            <a:extLst>
              <a:ext uri="{FF2B5EF4-FFF2-40B4-BE49-F238E27FC236}">
                <a16:creationId xmlns:a16="http://schemas.microsoft.com/office/drawing/2014/main" id="{A0E32E5F-02B7-8196-F6B6-93F7A79CCBB6}"/>
              </a:ext>
            </a:extLst>
          </p:cNvPr>
          <p:cNvPicPr>
            <a:picLocks noChangeAspect="1"/>
          </p:cNvPicPr>
          <p:nvPr/>
        </p:nvPicPr>
        <p:blipFill>
          <a:blip r:embed="rId5"/>
          <a:stretch>
            <a:fillRect/>
          </a:stretch>
        </p:blipFill>
        <p:spPr>
          <a:xfrm>
            <a:off x="664779" y="6010345"/>
            <a:ext cx="2705951" cy="270595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8935" y="200571"/>
            <a:ext cx="658193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ledge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69413" y="4933264"/>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never</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58046EF1-2B65-83E1-4145-59ED2FEA2379}"/>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4" name="Picture 3">
            <a:extLst>
              <a:ext uri="{FF2B5EF4-FFF2-40B4-BE49-F238E27FC236}">
                <a16:creationId xmlns:a16="http://schemas.microsoft.com/office/drawing/2014/main" id="{AC7A0779-6B2F-2CC8-349A-94C2EC97A682}"/>
              </a:ext>
            </a:extLst>
          </p:cNvPr>
          <p:cNvPicPr>
            <a:picLocks noChangeAspect="1"/>
          </p:cNvPicPr>
          <p:nvPr/>
        </p:nvPicPr>
        <p:blipFill>
          <a:blip r:embed="rId5"/>
          <a:stretch>
            <a:fillRect/>
          </a:stretch>
        </p:blipFill>
        <p:spPr>
          <a:xfrm>
            <a:off x="506547" y="5486353"/>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44784" y="-181008"/>
            <a:ext cx="6387967"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kind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44784" y="5322485"/>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drone</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F8EA551B-F7BA-B764-D12D-570997AE2AB9}"/>
              </a:ext>
            </a:extLst>
          </p:cNvPr>
          <p:cNvPicPr>
            <a:picLocks noChangeAspect="1"/>
          </p:cNvPicPr>
          <p:nvPr/>
        </p:nvPicPr>
        <p:blipFill>
          <a:blip r:embed="rId4"/>
          <a:stretch>
            <a:fillRect/>
          </a:stretch>
        </p:blipFill>
        <p:spPr>
          <a:xfrm>
            <a:off x="8603629" y="536355"/>
            <a:ext cx="3251200" cy="3251200"/>
          </a:xfrm>
          <a:prstGeom prst="rect">
            <a:avLst/>
          </a:prstGeom>
        </p:spPr>
      </p:pic>
      <p:pic>
        <p:nvPicPr>
          <p:cNvPr id="4" name="Picture 3">
            <a:extLst>
              <a:ext uri="{FF2B5EF4-FFF2-40B4-BE49-F238E27FC236}">
                <a16:creationId xmlns:a16="http://schemas.microsoft.com/office/drawing/2014/main" id="{056B1C66-877C-CEAE-EEE2-D1AC4D400341}"/>
              </a:ext>
            </a:extLst>
          </p:cNvPr>
          <p:cNvPicPr>
            <a:picLocks noChangeAspect="1"/>
          </p:cNvPicPr>
          <p:nvPr/>
        </p:nvPicPr>
        <p:blipFill>
          <a:blip r:embed="rId5"/>
          <a:stretch>
            <a:fillRect/>
          </a:stretch>
        </p:blipFill>
        <p:spPr>
          <a:xfrm>
            <a:off x="600228" y="5724319"/>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14433" y="465802"/>
            <a:ext cx="876201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adamant</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71071" y="5153650"/>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sturdy</a:t>
            </a:r>
            <a:endParaRPr sz="16600" dirty="0">
              <a:latin typeface="Gill Sans MT" panose="020B0502020104020203" pitchFamily="34" charset="77"/>
            </a:endParaRPr>
          </a:p>
        </p:txBody>
      </p:sp>
      <p:pic>
        <p:nvPicPr>
          <p:cNvPr id="4" name="Picture 3">
            <a:extLst>
              <a:ext uri="{FF2B5EF4-FFF2-40B4-BE49-F238E27FC236}">
                <a16:creationId xmlns:a16="http://schemas.microsoft.com/office/drawing/2014/main" id="{50AABA30-B108-6818-8068-13580205B598}"/>
              </a:ext>
            </a:extLst>
          </p:cNvPr>
          <p:cNvPicPr>
            <a:picLocks noChangeAspect="1"/>
          </p:cNvPicPr>
          <p:nvPr/>
        </p:nvPicPr>
        <p:blipFill>
          <a:blip r:embed="rId4"/>
          <a:stretch>
            <a:fillRect/>
          </a:stretch>
        </p:blipFill>
        <p:spPr>
          <a:xfrm>
            <a:off x="9626413" y="952159"/>
            <a:ext cx="2678612" cy="2678612"/>
          </a:xfrm>
          <a:prstGeom prst="rect">
            <a:avLst/>
          </a:prstGeom>
        </p:spPr>
      </p:pic>
      <p:pic>
        <p:nvPicPr>
          <p:cNvPr id="5" name="Picture 4">
            <a:extLst>
              <a:ext uri="{FF2B5EF4-FFF2-40B4-BE49-F238E27FC236}">
                <a16:creationId xmlns:a16="http://schemas.microsoft.com/office/drawing/2014/main" id="{423E7DDF-38E5-D926-E96A-18F9B01A8ADD}"/>
              </a:ext>
            </a:extLst>
          </p:cNvPr>
          <p:cNvPicPr>
            <a:picLocks noChangeAspect="1"/>
          </p:cNvPicPr>
          <p:nvPr/>
        </p:nvPicPr>
        <p:blipFill>
          <a:blip r:embed="rId5"/>
          <a:stretch>
            <a:fillRect/>
          </a:stretch>
        </p:blipFill>
        <p:spPr>
          <a:xfrm>
            <a:off x="514433" y="5749772"/>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73882" y="507204"/>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mottled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46664" y="5203194"/>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placid</a:t>
            </a:r>
            <a:endParaRPr sz="11500" dirty="0">
              <a:latin typeface="Gill Sans MT" panose="020B0502020104020203" pitchFamily="34" charset="77"/>
            </a:endParaRPr>
          </a:p>
        </p:txBody>
      </p:sp>
      <p:pic>
        <p:nvPicPr>
          <p:cNvPr id="2" name="Picture 1">
            <a:extLst>
              <a:ext uri="{FF2B5EF4-FFF2-40B4-BE49-F238E27FC236}">
                <a16:creationId xmlns:a16="http://schemas.microsoft.com/office/drawing/2014/main" id="{2C8AFCB9-E56A-087D-CF87-5F6FE0D67F9C}"/>
              </a:ext>
            </a:extLst>
          </p:cNvPr>
          <p:cNvPicPr>
            <a:picLocks noChangeAspect="1"/>
          </p:cNvPicPr>
          <p:nvPr/>
        </p:nvPicPr>
        <p:blipFill>
          <a:blip r:embed="rId4"/>
          <a:stretch>
            <a:fillRect/>
          </a:stretch>
        </p:blipFill>
        <p:spPr>
          <a:xfrm>
            <a:off x="689837" y="5668742"/>
            <a:ext cx="3251200" cy="3251200"/>
          </a:xfrm>
          <a:prstGeom prst="rect">
            <a:avLst/>
          </a:prstGeom>
        </p:spPr>
      </p:pic>
      <p:pic>
        <p:nvPicPr>
          <p:cNvPr id="4" name="Picture 3">
            <a:extLst>
              <a:ext uri="{FF2B5EF4-FFF2-40B4-BE49-F238E27FC236}">
                <a16:creationId xmlns:a16="http://schemas.microsoft.com/office/drawing/2014/main" id="{34DB33C2-FED1-2D24-6D28-D6DF0A87D1A3}"/>
              </a:ext>
            </a:extLst>
          </p:cNvPr>
          <p:cNvPicPr>
            <a:picLocks noChangeAspect="1"/>
          </p:cNvPicPr>
          <p:nvPr/>
        </p:nvPicPr>
        <p:blipFill>
          <a:blip r:embed="rId5"/>
          <a:stretch>
            <a:fillRect/>
          </a:stretch>
        </p:blipFill>
        <p:spPr>
          <a:xfrm>
            <a:off x="9097351" y="602862"/>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00757" y="365542"/>
            <a:ext cx="593431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stick</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887012"/>
            <a:ext cx="10244333"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canopy</a:t>
            </a:r>
            <a:endParaRPr sz="287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01B33934-D359-883E-943E-395AFA988C73}"/>
              </a:ext>
            </a:extLst>
          </p:cNvPr>
          <p:cNvPicPr>
            <a:picLocks noChangeAspect="1"/>
          </p:cNvPicPr>
          <p:nvPr/>
        </p:nvPicPr>
        <p:blipFill>
          <a:blip r:embed="rId4"/>
          <a:stretch>
            <a:fillRect/>
          </a:stretch>
        </p:blipFill>
        <p:spPr>
          <a:xfrm>
            <a:off x="8482162" y="602862"/>
            <a:ext cx="3251200" cy="3251200"/>
          </a:xfrm>
          <a:prstGeom prst="rect">
            <a:avLst/>
          </a:prstGeom>
        </p:spPr>
      </p:pic>
      <p:pic>
        <p:nvPicPr>
          <p:cNvPr id="6" name="Picture 5">
            <a:extLst>
              <a:ext uri="{FF2B5EF4-FFF2-40B4-BE49-F238E27FC236}">
                <a16:creationId xmlns:a16="http://schemas.microsoft.com/office/drawing/2014/main" id="{2B04ABF8-070D-FEBF-25B8-9611356276F9}"/>
              </a:ext>
            </a:extLst>
          </p:cNvPr>
          <p:cNvPicPr>
            <a:picLocks noChangeAspect="1"/>
          </p:cNvPicPr>
          <p:nvPr/>
        </p:nvPicPr>
        <p:blipFill>
          <a:blip r:embed="rId5"/>
          <a:stretch>
            <a:fillRect/>
          </a:stretch>
        </p:blipFill>
        <p:spPr>
          <a:xfrm>
            <a:off x="664779" y="6010345"/>
            <a:ext cx="2705951" cy="2705951"/>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08271" y="718733"/>
            <a:ext cx="6620402"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ledge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4953242"/>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never</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F04FC85D-A4D0-7065-E098-64AB8C09CD0A}"/>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6" name="Picture 5">
            <a:extLst>
              <a:ext uri="{FF2B5EF4-FFF2-40B4-BE49-F238E27FC236}">
                <a16:creationId xmlns:a16="http://schemas.microsoft.com/office/drawing/2014/main" id="{F91AFDF4-C726-E57A-6508-F4B6EEC2F861}"/>
              </a:ext>
            </a:extLst>
          </p:cNvPr>
          <p:cNvPicPr>
            <a:picLocks noChangeAspect="1"/>
          </p:cNvPicPr>
          <p:nvPr/>
        </p:nvPicPr>
        <p:blipFill>
          <a:blip r:embed="rId5"/>
          <a:stretch>
            <a:fillRect/>
          </a:stretch>
        </p:blipFill>
        <p:spPr>
          <a:xfrm>
            <a:off x="506547" y="5486353"/>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25464" y="557656"/>
            <a:ext cx="590867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kind</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045842" y="5711305"/>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drone</a:t>
            </a:r>
            <a:endParaRPr sz="23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60E8FE82-0152-4F38-9D84-3CD1BB254629}"/>
              </a:ext>
            </a:extLst>
          </p:cNvPr>
          <p:cNvPicPr>
            <a:picLocks noChangeAspect="1"/>
          </p:cNvPicPr>
          <p:nvPr/>
        </p:nvPicPr>
        <p:blipFill>
          <a:blip r:embed="rId4"/>
          <a:stretch>
            <a:fillRect/>
          </a:stretch>
        </p:blipFill>
        <p:spPr>
          <a:xfrm>
            <a:off x="8603629" y="536355"/>
            <a:ext cx="3251200" cy="3251200"/>
          </a:xfrm>
          <a:prstGeom prst="rect">
            <a:avLst/>
          </a:prstGeom>
        </p:spPr>
      </p:pic>
      <p:pic>
        <p:nvPicPr>
          <p:cNvPr id="6" name="Picture 5">
            <a:extLst>
              <a:ext uri="{FF2B5EF4-FFF2-40B4-BE49-F238E27FC236}">
                <a16:creationId xmlns:a16="http://schemas.microsoft.com/office/drawing/2014/main" id="{E58BF4CB-A44E-4B4E-FE09-9DBABCF32E86}"/>
              </a:ext>
            </a:extLst>
          </p:cNvPr>
          <p:cNvPicPr>
            <a:picLocks noChangeAspect="1"/>
          </p:cNvPicPr>
          <p:nvPr/>
        </p:nvPicPr>
        <p:blipFill>
          <a:blip r:embed="rId5"/>
          <a:stretch>
            <a:fillRect/>
          </a:stretch>
        </p:blipFill>
        <p:spPr>
          <a:xfrm>
            <a:off x="600228" y="5724319"/>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32970" y="2274766"/>
            <a:ext cx="145552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stick	</a:t>
            </a:r>
            <a:endParaRPr b="1" dirty="0">
              <a:latin typeface="Gill Sans MT" panose="020B0502020104020203" pitchFamily="34" charset="77"/>
              <a:sym typeface="American Typewriter"/>
            </a:endParaRPr>
          </a:p>
        </p:txBody>
      </p:sp>
      <p:sp>
        <p:nvSpPr>
          <p:cNvPr id="134" name="office"/>
          <p:cNvSpPr txBox="1"/>
          <p:nvPr/>
        </p:nvSpPr>
        <p:spPr>
          <a:xfrm>
            <a:off x="5471525" y="3183419"/>
            <a:ext cx="21784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canopy</a:t>
            </a:r>
            <a:endParaRPr dirty="0">
              <a:latin typeface="Gill Sans MT" panose="020B0502020104020203" pitchFamily="34" charset="77"/>
            </a:endParaRPr>
          </a:p>
        </p:txBody>
      </p:sp>
      <p:sp>
        <p:nvSpPr>
          <p:cNvPr id="135" name="spare"/>
          <p:cNvSpPr txBox="1"/>
          <p:nvPr/>
        </p:nvSpPr>
        <p:spPr>
          <a:xfrm>
            <a:off x="5724787" y="4033018"/>
            <a:ext cx="16719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ledge</a:t>
            </a:r>
            <a:endParaRPr b="1" dirty="0">
              <a:latin typeface="Gill Sans MT" panose="020B0502020104020203" pitchFamily="34" charset="77"/>
              <a:sym typeface="American Typewriter"/>
            </a:endParaRPr>
          </a:p>
        </p:txBody>
      </p:sp>
      <p:sp>
        <p:nvSpPr>
          <p:cNvPr id="136" name="chipped"/>
          <p:cNvSpPr txBox="1"/>
          <p:nvPr/>
        </p:nvSpPr>
        <p:spPr>
          <a:xfrm>
            <a:off x="5678313" y="4958818"/>
            <a:ext cx="17649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never</a:t>
            </a:r>
            <a:endParaRPr dirty="0">
              <a:latin typeface="Gill Sans MT" panose="020B0502020104020203" pitchFamily="34" charset="77"/>
            </a:endParaRPr>
          </a:p>
        </p:txBody>
      </p:sp>
      <p:sp>
        <p:nvSpPr>
          <p:cNvPr id="137" name="lift"/>
          <p:cNvSpPr txBox="1"/>
          <p:nvPr/>
        </p:nvSpPr>
        <p:spPr>
          <a:xfrm>
            <a:off x="5884298" y="5829370"/>
            <a:ext cx="13529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kind</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49809" y="911149"/>
            <a:ext cx="9105058"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adamant</a:t>
            </a:r>
            <a:endParaRPr sz="72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679262"/>
            <a:ext cx="98550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sturdy</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02637B67-1047-0860-7C1A-8DE9C7FE713A}"/>
              </a:ext>
            </a:extLst>
          </p:cNvPr>
          <p:cNvPicPr>
            <a:picLocks noChangeAspect="1"/>
          </p:cNvPicPr>
          <p:nvPr/>
        </p:nvPicPr>
        <p:blipFill>
          <a:blip r:embed="rId4"/>
          <a:stretch>
            <a:fillRect/>
          </a:stretch>
        </p:blipFill>
        <p:spPr>
          <a:xfrm>
            <a:off x="9626413" y="952159"/>
            <a:ext cx="2678612" cy="2678612"/>
          </a:xfrm>
          <a:prstGeom prst="rect">
            <a:avLst/>
          </a:prstGeom>
        </p:spPr>
      </p:pic>
      <p:pic>
        <p:nvPicPr>
          <p:cNvPr id="6" name="Picture 5">
            <a:extLst>
              <a:ext uri="{FF2B5EF4-FFF2-40B4-BE49-F238E27FC236}">
                <a16:creationId xmlns:a16="http://schemas.microsoft.com/office/drawing/2014/main" id="{9CAE383E-8BE4-C60B-CB8D-CD41C4AE4D39}"/>
              </a:ext>
            </a:extLst>
          </p:cNvPr>
          <p:cNvPicPr>
            <a:picLocks noChangeAspect="1"/>
          </p:cNvPicPr>
          <p:nvPr/>
        </p:nvPicPr>
        <p:blipFill>
          <a:blip r:embed="rId5"/>
          <a:stretch>
            <a:fillRect/>
          </a:stretch>
        </p:blipFill>
        <p:spPr>
          <a:xfrm>
            <a:off x="514433" y="5749772"/>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899893"/>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mottled</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86849" y="5767434"/>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placid</a:t>
            </a:r>
            <a:endParaRPr sz="115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77A7B25B-86DD-30FA-805F-998DD11284B9}"/>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6" name="Picture 5">
            <a:extLst>
              <a:ext uri="{FF2B5EF4-FFF2-40B4-BE49-F238E27FC236}">
                <a16:creationId xmlns:a16="http://schemas.microsoft.com/office/drawing/2014/main" id="{74E3F921-10AE-E7BB-DBD0-6E818CFE6F3E}"/>
              </a:ext>
            </a:extLst>
          </p:cNvPr>
          <p:cNvPicPr>
            <a:picLocks noChangeAspect="1"/>
          </p:cNvPicPr>
          <p:nvPr/>
        </p:nvPicPr>
        <p:blipFill>
          <a:blip r:embed="rId5"/>
          <a:stretch>
            <a:fillRect/>
          </a:stretch>
        </p:blipFill>
        <p:spPr>
          <a:xfrm>
            <a:off x="689837" y="5668742"/>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213484" y="3418118"/>
            <a:ext cx="26946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adamant</a:t>
            </a:r>
            <a:endParaRPr b="1" dirty="0">
              <a:latin typeface="Gill Sans MT" panose="020B0502020104020203" pitchFamily="34" charset="77"/>
              <a:sym typeface="American Typewriter"/>
            </a:endParaRPr>
          </a:p>
        </p:txBody>
      </p:sp>
      <p:sp>
        <p:nvSpPr>
          <p:cNvPr id="140" name="tolerate"/>
          <p:cNvSpPr txBox="1"/>
          <p:nvPr/>
        </p:nvSpPr>
        <p:spPr>
          <a:xfrm>
            <a:off x="5641476" y="2522165"/>
            <a:ext cx="18386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drone</a:t>
            </a:r>
            <a:endParaRPr dirty="0">
              <a:latin typeface="Gill Sans MT" panose="020B0502020104020203" pitchFamily="34" charset="77"/>
            </a:endParaRPr>
          </a:p>
        </p:txBody>
      </p:sp>
      <p:sp>
        <p:nvSpPr>
          <p:cNvPr id="141" name="fixation"/>
          <p:cNvSpPr txBox="1"/>
          <p:nvPr/>
        </p:nvSpPr>
        <p:spPr>
          <a:xfrm>
            <a:off x="5579773" y="4280417"/>
            <a:ext cx="19620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sturdy</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66561" y="5188117"/>
            <a:ext cx="24718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mottled</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90385" y="5996646"/>
            <a:ext cx="18242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placid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6689" y="1309202"/>
            <a:ext cx="176490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stick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489607"/>
            <a:ext cx="6419050"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stick is a thin branch which has fallen off a tree.</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Suzanne picked up a large </a:t>
            </a:r>
            <a:r>
              <a:rPr lang="en-GB" sz="4000" b="1" dirty="0">
                <a:latin typeface="Gill Sans MT" panose="020B0502020104020203" pitchFamily="34" charset="77"/>
              </a:rPr>
              <a:t>stick</a:t>
            </a:r>
            <a:r>
              <a:rPr lang="en-GB" sz="4000" dirty="0">
                <a:latin typeface="Gill Sans MT" panose="020B0502020104020203" pitchFamily="34" charset="77"/>
              </a:rPr>
              <a:t> in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stick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193924181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twig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spikey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F7169EC7-D7BC-318D-52DD-6C2EA29FD718}"/>
              </a:ext>
            </a:extLst>
          </p:cNvPr>
          <p:cNvPicPr>
            <a:picLocks noChangeAspect="1"/>
          </p:cNvPicPr>
          <p:nvPr/>
        </p:nvPicPr>
        <p:blipFill>
          <a:blip r:embed="rId3"/>
          <a:stretch>
            <a:fillRect/>
          </a:stretch>
        </p:blipFill>
        <p:spPr>
          <a:xfrm>
            <a:off x="8164734" y="2726776"/>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677051" y="1309202"/>
            <a:ext cx="26641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canopy</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097062"/>
            <a:ext cx="632048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canopy is a decorated cover, often made of cloth, which is placed above something such as a bed or a seat.</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hid under the </a:t>
            </a:r>
            <a:r>
              <a:rPr lang="en-GB" sz="4000" b="1" dirty="0">
                <a:latin typeface="Gill Sans MT" panose="020B0502020104020203" pitchFamily="34" charset="77"/>
              </a:rPr>
              <a:t>canopy</a:t>
            </a:r>
            <a:r>
              <a:rPr lang="en-GB" sz="4000" dirty="0">
                <a:latin typeface="Gill Sans MT" panose="020B0502020104020203" pitchFamily="34" charset="77"/>
              </a:rPr>
              <a:t> when it started to rain.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con-o-</a:t>
            </a:r>
            <a:r>
              <a:rPr lang="en-GB" dirty="0" err="1">
                <a:latin typeface="Gill Sans MT" panose="020B0502020104020203" pitchFamily="34" charset="77"/>
              </a:rPr>
              <a:t>py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167404364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awning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fabric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E646ABD3-BAFA-D616-CB75-8554CCF74E35}"/>
              </a:ext>
            </a:extLst>
          </p:cNvPr>
          <p:cNvPicPr>
            <a:picLocks noChangeAspect="1"/>
          </p:cNvPicPr>
          <p:nvPr/>
        </p:nvPicPr>
        <p:blipFill>
          <a:blip r:embed="rId3"/>
          <a:stretch>
            <a:fillRect/>
          </a:stretch>
        </p:blipFill>
        <p:spPr>
          <a:xfrm>
            <a:off x="8314093" y="3099712"/>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063368" y="1339979"/>
            <a:ext cx="189154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ledge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325692"/>
            <a:ext cx="599064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ledge is a piece of rock on the side of a cliff or mountain, which is in the shape of a narrow shelf.</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were told to come away from the </a:t>
            </a:r>
            <a:r>
              <a:rPr lang="en-GB" sz="4000" b="1" dirty="0">
                <a:latin typeface="Gill Sans MT" panose="020B0502020104020203" pitchFamily="34" charset="77"/>
              </a:rPr>
              <a:t>ledge</a:t>
            </a:r>
            <a:r>
              <a:rPr lang="en-GB" sz="4000" dirty="0">
                <a:latin typeface="Gill Sans MT" panose="020B0502020104020203" pitchFamily="34" charset="77"/>
              </a:rPr>
              <a:t> of the cliff.</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ledge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127465466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shelf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mantel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pledge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1D88B8FF-0AC4-E576-F79B-32B74766B5AA}"/>
              </a:ext>
            </a:extLst>
          </p:cNvPr>
          <p:cNvPicPr>
            <a:picLocks noChangeAspect="1"/>
          </p:cNvPicPr>
          <p:nvPr/>
        </p:nvPicPr>
        <p:blipFill>
          <a:blip r:embed="rId4"/>
          <a:stretch>
            <a:fillRect/>
          </a:stretch>
        </p:blipFill>
        <p:spPr>
          <a:xfrm>
            <a:off x="8232392" y="2838765"/>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929529" y="1309202"/>
            <a:ext cx="215924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never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517349"/>
            <a:ext cx="7059173"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Never means 'not in any circumstances at all'.</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Amit was </a:t>
            </a:r>
            <a:r>
              <a:rPr lang="en-GB" sz="4000" b="1" dirty="0">
                <a:latin typeface="Gill Sans MT" panose="020B0502020104020203" pitchFamily="34" charset="77"/>
              </a:rPr>
              <a:t>never</a:t>
            </a:r>
            <a:r>
              <a:rPr lang="en-GB" sz="4000" dirty="0">
                <a:latin typeface="Gill Sans MT" panose="020B0502020104020203" pitchFamily="34" charset="77"/>
              </a:rPr>
              <a:t> disruptive in class.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nev</a:t>
            </a:r>
            <a:r>
              <a:rPr lang="en-GB" dirty="0">
                <a:latin typeface="Gill Sans MT" panose="020B0502020104020203" pitchFamily="34" charset="77"/>
              </a:rPr>
              <a: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38914817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at no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always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no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forever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77F71197-7AC6-0E82-9506-B2B55AA93A95}"/>
              </a:ext>
            </a:extLst>
          </p:cNvPr>
          <p:cNvPicPr>
            <a:picLocks noChangeAspect="1"/>
          </p:cNvPicPr>
          <p:nvPr/>
        </p:nvPicPr>
        <p:blipFill>
          <a:blip r:embed="rId4"/>
          <a:stretch>
            <a:fillRect/>
          </a:stretch>
        </p:blipFill>
        <p:spPr>
          <a:xfrm>
            <a:off x="8752902" y="2710765"/>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191630" y="1309202"/>
            <a:ext cx="163506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kind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080743"/>
            <a:ext cx="568932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Someone who is kind behaves in a gentle, caring, and helpful way towards other people.</a:t>
            </a:r>
          </a:p>
        </p:txBody>
      </p:sp>
      <p:sp>
        <p:nvSpPr>
          <p:cNvPr id="155" name="The was a tear in Freddie’s new school jumper."/>
          <p:cNvSpPr txBox="1"/>
          <p:nvPr/>
        </p:nvSpPr>
        <p:spPr>
          <a:xfrm>
            <a:off x="0" y="652651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Jevons told Sonny he was </a:t>
            </a:r>
            <a:r>
              <a:rPr lang="en-GB" sz="4000" b="1" dirty="0">
                <a:latin typeface="Gill Sans MT" panose="020B0502020104020203" pitchFamily="34" charset="77"/>
              </a:rPr>
              <a:t>kind</a:t>
            </a:r>
            <a:r>
              <a:rPr lang="en-GB" sz="4000" dirty="0">
                <a:latin typeface="Gill Sans MT" panose="020B0502020104020203" pitchFamily="34" charset="77"/>
              </a:rPr>
              <a:t> for sharing his sweets.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(kind)</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5205769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caring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cruel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8E0DAB02-2C83-7BE1-C57E-753663AB2A5A}"/>
              </a:ext>
            </a:extLst>
          </p:cNvPr>
          <p:cNvPicPr>
            <a:picLocks noChangeAspect="1"/>
          </p:cNvPicPr>
          <p:nvPr/>
        </p:nvPicPr>
        <p:blipFill>
          <a:blip r:embed="rId4"/>
          <a:stretch>
            <a:fillRect/>
          </a:stretch>
        </p:blipFill>
        <p:spPr>
          <a:xfrm>
            <a:off x="8097076" y="2733090"/>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23310</TotalTime>
  <Words>1233</Words>
  <Application>Microsoft Macintosh PowerPoint</Application>
  <PresentationFormat>Custom</PresentationFormat>
  <Paragraphs>331</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413</cp:revision>
  <dcterms:modified xsi:type="dcterms:W3CDTF">2023-09-07T07:19:37Z</dcterms:modified>
</cp:coreProperties>
</file>