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74" r:id="rId13"/>
    <p:sldId id="279" r:id="rId14"/>
    <p:sldId id="280"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8" r:id="rId31"/>
    <p:sldId id="299"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41"/>
    <p:restoredTop sz="94646"/>
  </p:normalViewPr>
  <p:slideViewPr>
    <p:cSldViewPr snapToGrid="0" snapToObjects="1">
      <p:cViewPr varScale="1">
        <p:scale>
          <a:sx n="62" d="100"/>
          <a:sy n="62" d="100"/>
        </p:scale>
        <p:origin x="101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266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457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647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506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753265" y="3226831"/>
            <a:ext cx="7881966"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3</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18th September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13201" y="1309202"/>
            <a:ext cx="339195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conserve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243251"/>
            <a:ext cx="629577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 If you conserve a supply of something, you use it carefully so that it lasts for a long time.</a:t>
            </a:r>
          </a:p>
        </p:txBody>
      </p:sp>
      <p:sp>
        <p:nvSpPr>
          <p:cNvPr id="155" name="The was a tear in Freddie’s new school jumper."/>
          <p:cNvSpPr txBox="1"/>
          <p:nvPr/>
        </p:nvSpPr>
        <p:spPr>
          <a:xfrm>
            <a:off x="0" y="648471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Frank wanted to </a:t>
            </a:r>
            <a:r>
              <a:rPr lang="en-GB" b="1" dirty="0">
                <a:latin typeface="Gill Sans MT" panose="020B0502020104020203" pitchFamily="34" charset="77"/>
              </a:rPr>
              <a:t>conserve</a:t>
            </a:r>
            <a:r>
              <a:rPr lang="en-GB" dirty="0">
                <a:latin typeface="Gill Sans MT" panose="020B0502020104020203" pitchFamily="34" charset="77"/>
              </a:rPr>
              <a:t> his energy before the school race.</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con-serve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35973743"/>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protect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squander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deserve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maintain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waste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4140262B-829A-DBC5-FE25-49DA4AA20F34}"/>
              </a:ext>
            </a:extLst>
          </p:cNvPr>
          <p:cNvPicPr>
            <a:picLocks noChangeAspect="1"/>
          </p:cNvPicPr>
          <p:nvPr/>
        </p:nvPicPr>
        <p:blipFill>
          <a:blip r:embed="rId4"/>
          <a:stretch>
            <a:fillRect/>
          </a:stretch>
        </p:blipFill>
        <p:spPr>
          <a:xfrm>
            <a:off x="8667232" y="2734417"/>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70989" y="1309202"/>
            <a:ext cx="147636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pelt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3" y="4514496"/>
            <a:ext cx="8076099"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pelt someone with things, you throw things at them.</a:t>
            </a:r>
          </a:p>
        </p:txBody>
      </p:sp>
      <p:sp>
        <p:nvSpPr>
          <p:cNvPr id="155" name="The was a tear in Freddie’s new school jumper."/>
          <p:cNvSpPr txBox="1"/>
          <p:nvPr/>
        </p:nvSpPr>
        <p:spPr>
          <a:xfrm>
            <a:off x="0" y="654157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Lexi </a:t>
            </a:r>
            <a:r>
              <a:rPr lang="en-GB" sz="4000" b="1" dirty="0">
                <a:latin typeface="Gill Sans MT" panose="020B0502020104020203" pitchFamily="34" charset="77"/>
              </a:rPr>
              <a:t>pelted</a:t>
            </a:r>
            <a:r>
              <a:rPr lang="en-GB" sz="4000" dirty="0">
                <a:latin typeface="Gill Sans MT" panose="020B0502020104020203" pitchFamily="34" charset="77"/>
              </a:rPr>
              <a:t> the classroom with paper aeroplanes.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pelt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93144090"/>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attack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snowball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blitz</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miss-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6D17BCCF-EC1A-6B79-C403-179BB11C20C5}"/>
              </a:ext>
            </a:extLst>
          </p:cNvPr>
          <p:cNvPicPr>
            <a:picLocks noChangeAspect="1"/>
          </p:cNvPicPr>
          <p:nvPr/>
        </p:nvPicPr>
        <p:blipFill>
          <a:blip r:embed="rId4"/>
          <a:stretch>
            <a:fillRect/>
          </a:stretch>
        </p:blipFill>
        <p:spPr>
          <a:xfrm>
            <a:off x="8711712" y="2950350"/>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73182" y="1309202"/>
            <a:ext cx="167193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coat</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87477" y="3976564"/>
            <a:ext cx="608348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coat something with a substance or in a substance, you cover it with a thin layer of the substance.</a:t>
            </a:r>
          </a:p>
        </p:txBody>
      </p:sp>
      <p:sp>
        <p:nvSpPr>
          <p:cNvPr id="155" name="The was a tear in Freddie’s new school jumper."/>
          <p:cNvSpPr txBox="1"/>
          <p:nvPr/>
        </p:nvSpPr>
        <p:spPr>
          <a:xfrm>
            <a:off x="0" y="663820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table was </a:t>
            </a:r>
            <a:r>
              <a:rPr lang="en-GB" sz="4000" b="1" dirty="0">
                <a:latin typeface="Gill Sans MT" panose="020B0502020104020203" pitchFamily="34" charset="77"/>
              </a:rPr>
              <a:t>coated</a:t>
            </a:r>
            <a:r>
              <a:rPr lang="en-GB" sz="4000" dirty="0">
                <a:latin typeface="Gill Sans MT" panose="020B0502020104020203" pitchFamily="34" charset="77"/>
              </a:rPr>
              <a:t> in paint after the art lesson.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coat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188643536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gloss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overlay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2" name="Picture 1">
            <a:extLst>
              <a:ext uri="{FF2B5EF4-FFF2-40B4-BE49-F238E27FC236}">
                <a16:creationId xmlns:a16="http://schemas.microsoft.com/office/drawing/2014/main" id="{A2DC9B77-116A-48EA-D20A-44940C9969FF}"/>
              </a:ext>
            </a:extLst>
          </p:cNvPr>
          <p:cNvPicPr>
            <a:picLocks noChangeAspect="1"/>
          </p:cNvPicPr>
          <p:nvPr/>
        </p:nvPicPr>
        <p:blipFill>
          <a:blip r:embed="rId4"/>
          <a:stretch>
            <a:fillRect/>
          </a:stretch>
        </p:blipFill>
        <p:spPr>
          <a:xfrm>
            <a:off x="8358940" y="2984667"/>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91367" y="1309202"/>
            <a:ext cx="363561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submerge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3985502"/>
            <a:ext cx="6119260"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something submerges or if you submerge it, it goes below the surface of some water or another liquid.</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Verity </a:t>
            </a:r>
            <a:r>
              <a:rPr lang="en-GB" sz="4000" b="1" dirty="0">
                <a:latin typeface="Gill Sans MT" panose="020B0502020104020203" pitchFamily="34" charset="77"/>
              </a:rPr>
              <a:t>submerged</a:t>
            </a:r>
            <a:r>
              <a:rPr lang="en-GB" sz="4000" dirty="0">
                <a:latin typeface="Gill Sans MT" panose="020B0502020104020203" pitchFamily="34" charset="77"/>
              </a:rPr>
              <a:t> her water bottle in the sink.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sub-merge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55101743"/>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flood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engulf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converge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A0638853-A956-BA45-254D-597BAAC9ED4F}"/>
              </a:ext>
            </a:extLst>
          </p:cNvPr>
          <p:cNvPicPr>
            <a:picLocks noChangeAspect="1"/>
          </p:cNvPicPr>
          <p:nvPr/>
        </p:nvPicPr>
        <p:blipFill>
          <a:blip r:embed="rId4"/>
          <a:stretch>
            <a:fillRect/>
          </a:stretch>
        </p:blipFill>
        <p:spPr>
          <a:xfrm>
            <a:off x="8848814" y="2877194"/>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56530" y="1339979"/>
            <a:ext cx="3079369"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progress</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9311" y="3944546"/>
            <a:ext cx="581308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Progress is the process of gradually improving or getting nearer to achieving or completing something.</a:t>
            </a:r>
          </a:p>
        </p:txBody>
      </p:sp>
      <p:sp>
        <p:nvSpPr>
          <p:cNvPr id="155" name="The was a tear in Freddie’s new school jumper."/>
          <p:cNvSpPr txBox="1"/>
          <p:nvPr/>
        </p:nvSpPr>
        <p:spPr>
          <a:xfrm>
            <a:off x="0" y="651672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Awais made great </a:t>
            </a:r>
            <a:r>
              <a:rPr lang="en-GB" sz="4000" b="1" dirty="0">
                <a:latin typeface="Gill Sans MT" panose="020B0502020104020203" pitchFamily="34" charset="77"/>
              </a:rPr>
              <a:t>progress</a:t>
            </a:r>
            <a:r>
              <a:rPr lang="en-GB" sz="4000" dirty="0">
                <a:latin typeface="Gill Sans MT" panose="020B0502020104020203" pitchFamily="34" charset="77"/>
              </a:rPr>
              <a:t> in literacy.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prog-ress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7908503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develop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regress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towards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advance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deteriorate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3CA5F723-338E-5FF3-EE2E-8B865D212387}"/>
              </a:ext>
            </a:extLst>
          </p:cNvPr>
          <p:cNvPicPr>
            <a:picLocks noChangeAspect="1"/>
          </p:cNvPicPr>
          <p:nvPr/>
        </p:nvPicPr>
        <p:blipFill>
          <a:blip r:embed="rId4"/>
          <a:stretch>
            <a:fillRect/>
          </a:stretch>
        </p:blipFill>
        <p:spPr>
          <a:xfrm>
            <a:off x="8314093" y="2688979"/>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8937503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load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coat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coat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blind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4703153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conserve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coat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pelt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submerge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22737109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load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know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coat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blind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817887086"/>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b="0" i="0" dirty="0">
                          <a:solidFill>
                            <a:srgbClr val="000000"/>
                          </a:solidFill>
                          <a:effectLst/>
                          <a:latin typeface="Gill Sans MT" panose="020B0502020104020203" pitchFamily="34" charset="77"/>
                        </a:rPr>
                        <a:t>A *** place is rather dark because there is not much light in it.</a:t>
                      </a:r>
                      <a:endParaRPr lang="en-GB" sz="20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a fact, a piece of information, or an answer, you have it correctly in your mind.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a vehicle or a container, you put a large quantity of things into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something *** you, it makes you unable to see, either for a short time or permanently.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a piece of clothing with long sleeves which you wear over your other clothes when you go outside.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8AAC5F87-C971-E60F-FEA7-8B60440D95A6}"/>
              </a:ext>
            </a:extLst>
          </p:cNvPr>
          <p:cNvPicPr>
            <a:picLocks noChangeAspect="1"/>
          </p:cNvPicPr>
          <p:nvPr/>
        </p:nvPicPr>
        <p:blipFill>
          <a:blip r:embed="rId5"/>
          <a:stretch>
            <a:fillRect/>
          </a:stretch>
        </p:blipFill>
        <p:spPr>
          <a:xfrm>
            <a:off x="11024141" y="5274148"/>
            <a:ext cx="986650" cy="986650"/>
          </a:xfrm>
          <a:prstGeom prst="rect">
            <a:avLst/>
          </a:prstGeom>
        </p:spPr>
      </p:pic>
      <p:pic>
        <p:nvPicPr>
          <p:cNvPr id="3" name="Picture 2">
            <a:extLst>
              <a:ext uri="{FF2B5EF4-FFF2-40B4-BE49-F238E27FC236}">
                <a16:creationId xmlns:a16="http://schemas.microsoft.com/office/drawing/2014/main" id="{F6BCB1FD-2D78-4D8D-14D0-6319F61D0AC1}"/>
              </a:ext>
            </a:extLst>
          </p:cNvPr>
          <p:cNvPicPr>
            <a:picLocks noChangeAspect="1"/>
          </p:cNvPicPr>
          <p:nvPr/>
        </p:nvPicPr>
        <p:blipFill>
          <a:blip r:embed="rId6"/>
          <a:stretch>
            <a:fillRect/>
          </a:stretch>
        </p:blipFill>
        <p:spPr>
          <a:xfrm>
            <a:off x="11030602" y="2657895"/>
            <a:ext cx="1026615" cy="1026615"/>
          </a:xfrm>
          <a:prstGeom prst="rect">
            <a:avLst/>
          </a:prstGeom>
        </p:spPr>
      </p:pic>
      <p:pic>
        <p:nvPicPr>
          <p:cNvPr id="5" name="Picture 4">
            <a:extLst>
              <a:ext uri="{FF2B5EF4-FFF2-40B4-BE49-F238E27FC236}">
                <a16:creationId xmlns:a16="http://schemas.microsoft.com/office/drawing/2014/main" id="{54DB5631-2377-AA01-5892-C5253FC7C137}"/>
              </a:ext>
            </a:extLst>
          </p:cNvPr>
          <p:cNvPicPr>
            <a:picLocks noChangeAspect="1"/>
          </p:cNvPicPr>
          <p:nvPr/>
        </p:nvPicPr>
        <p:blipFill>
          <a:blip r:embed="rId7"/>
          <a:stretch>
            <a:fillRect/>
          </a:stretch>
        </p:blipFill>
        <p:spPr>
          <a:xfrm>
            <a:off x="10879569" y="3894816"/>
            <a:ext cx="1169026" cy="1169026"/>
          </a:xfrm>
          <a:prstGeom prst="rect">
            <a:avLst/>
          </a:prstGeom>
        </p:spPr>
      </p:pic>
      <p:pic>
        <p:nvPicPr>
          <p:cNvPr id="6" name="Picture 5">
            <a:extLst>
              <a:ext uri="{FF2B5EF4-FFF2-40B4-BE49-F238E27FC236}">
                <a16:creationId xmlns:a16="http://schemas.microsoft.com/office/drawing/2014/main" id="{D944B1D7-780D-F13D-7D6D-39AA724BB8F6}"/>
              </a:ext>
            </a:extLst>
          </p:cNvPr>
          <p:cNvPicPr>
            <a:picLocks noChangeAspect="1"/>
          </p:cNvPicPr>
          <p:nvPr/>
        </p:nvPicPr>
        <p:blipFill>
          <a:blip r:embed="rId8"/>
          <a:stretch>
            <a:fillRect/>
          </a:stretch>
        </p:blipFill>
        <p:spPr>
          <a:xfrm>
            <a:off x="10858727" y="7720012"/>
            <a:ext cx="1169027" cy="1169027"/>
          </a:xfrm>
          <a:prstGeom prst="rect">
            <a:avLst/>
          </a:prstGeom>
        </p:spPr>
      </p:pic>
      <p:pic>
        <p:nvPicPr>
          <p:cNvPr id="7" name="Picture 6">
            <a:extLst>
              <a:ext uri="{FF2B5EF4-FFF2-40B4-BE49-F238E27FC236}">
                <a16:creationId xmlns:a16="http://schemas.microsoft.com/office/drawing/2014/main" id="{4E0EA77E-DD61-00C5-8815-A4FE9D81D2C9}"/>
              </a:ext>
            </a:extLst>
          </p:cNvPr>
          <p:cNvPicPr>
            <a:picLocks noChangeAspect="1"/>
          </p:cNvPicPr>
          <p:nvPr/>
        </p:nvPicPr>
        <p:blipFill>
          <a:blip r:embed="rId9"/>
          <a:stretch>
            <a:fillRect/>
          </a:stretch>
        </p:blipFill>
        <p:spPr>
          <a:xfrm>
            <a:off x="10879569" y="6443174"/>
            <a:ext cx="1169026" cy="1169026"/>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63392895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conserve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pelt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coat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submerge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progress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941896544"/>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a supply of something, you use it carefully so that it lasts for a long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with a substance or in a substance, you cover it with a thin layer of the substance.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something *** or if you *** it, it goes below the surface of some water or another liquid.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 is the process of gradually improving or getting nearer to achieving or completing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someone with things, you throw things at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47F3DA7E-D8D2-7F15-8B8C-574D881539AE}"/>
              </a:ext>
            </a:extLst>
          </p:cNvPr>
          <p:cNvPicPr>
            <a:picLocks noChangeAspect="1"/>
          </p:cNvPicPr>
          <p:nvPr/>
        </p:nvPicPr>
        <p:blipFill>
          <a:blip r:embed="rId5"/>
          <a:stretch>
            <a:fillRect/>
          </a:stretch>
        </p:blipFill>
        <p:spPr>
          <a:xfrm>
            <a:off x="10927507" y="2584450"/>
            <a:ext cx="1073150" cy="1073150"/>
          </a:xfrm>
          <a:prstGeom prst="rect">
            <a:avLst/>
          </a:prstGeom>
        </p:spPr>
      </p:pic>
      <p:pic>
        <p:nvPicPr>
          <p:cNvPr id="3" name="Picture 2">
            <a:extLst>
              <a:ext uri="{FF2B5EF4-FFF2-40B4-BE49-F238E27FC236}">
                <a16:creationId xmlns:a16="http://schemas.microsoft.com/office/drawing/2014/main" id="{3A888DD6-326C-EFF1-E44E-35E31F5D78C8}"/>
              </a:ext>
            </a:extLst>
          </p:cNvPr>
          <p:cNvPicPr>
            <a:picLocks noChangeAspect="1"/>
          </p:cNvPicPr>
          <p:nvPr/>
        </p:nvPicPr>
        <p:blipFill>
          <a:blip r:embed="rId6"/>
          <a:stretch>
            <a:fillRect/>
          </a:stretch>
        </p:blipFill>
        <p:spPr>
          <a:xfrm>
            <a:off x="10997287" y="7737142"/>
            <a:ext cx="933589" cy="933589"/>
          </a:xfrm>
          <a:prstGeom prst="rect">
            <a:avLst/>
          </a:prstGeom>
        </p:spPr>
      </p:pic>
      <p:pic>
        <p:nvPicPr>
          <p:cNvPr id="5" name="Picture 4">
            <a:extLst>
              <a:ext uri="{FF2B5EF4-FFF2-40B4-BE49-F238E27FC236}">
                <a16:creationId xmlns:a16="http://schemas.microsoft.com/office/drawing/2014/main" id="{7B183AF3-4626-DBAD-C125-D798639E5351}"/>
              </a:ext>
            </a:extLst>
          </p:cNvPr>
          <p:cNvPicPr>
            <a:picLocks noChangeAspect="1"/>
          </p:cNvPicPr>
          <p:nvPr/>
        </p:nvPicPr>
        <p:blipFill>
          <a:blip r:embed="rId7"/>
          <a:stretch>
            <a:fillRect/>
          </a:stretch>
        </p:blipFill>
        <p:spPr>
          <a:xfrm>
            <a:off x="10881134" y="3967003"/>
            <a:ext cx="1041400" cy="1041400"/>
          </a:xfrm>
          <a:prstGeom prst="rect">
            <a:avLst/>
          </a:prstGeom>
        </p:spPr>
      </p:pic>
      <p:pic>
        <p:nvPicPr>
          <p:cNvPr id="6" name="Picture 5">
            <a:extLst>
              <a:ext uri="{FF2B5EF4-FFF2-40B4-BE49-F238E27FC236}">
                <a16:creationId xmlns:a16="http://schemas.microsoft.com/office/drawing/2014/main" id="{507EA0C0-5607-84B8-BCFE-3AB88733C373}"/>
              </a:ext>
            </a:extLst>
          </p:cNvPr>
          <p:cNvPicPr>
            <a:picLocks noChangeAspect="1"/>
          </p:cNvPicPr>
          <p:nvPr/>
        </p:nvPicPr>
        <p:blipFill>
          <a:blip r:embed="rId8"/>
          <a:stretch>
            <a:fillRect/>
          </a:stretch>
        </p:blipFill>
        <p:spPr>
          <a:xfrm>
            <a:off x="10767675" y="5108463"/>
            <a:ext cx="1243116" cy="1243116"/>
          </a:xfrm>
          <a:prstGeom prst="rect">
            <a:avLst/>
          </a:prstGeom>
        </p:spPr>
      </p:pic>
      <p:pic>
        <p:nvPicPr>
          <p:cNvPr id="7" name="Picture 6">
            <a:extLst>
              <a:ext uri="{FF2B5EF4-FFF2-40B4-BE49-F238E27FC236}">
                <a16:creationId xmlns:a16="http://schemas.microsoft.com/office/drawing/2014/main" id="{0E7A8CB4-16B8-D186-3B50-8911EB91964E}"/>
              </a:ext>
            </a:extLst>
          </p:cNvPr>
          <p:cNvPicPr>
            <a:picLocks noChangeAspect="1"/>
          </p:cNvPicPr>
          <p:nvPr/>
        </p:nvPicPr>
        <p:blipFill>
          <a:blip r:embed="rId9"/>
          <a:stretch>
            <a:fillRect/>
          </a:stretch>
        </p:blipFill>
        <p:spPr>
          <a:xfrm>
            <a:off x="10780276" y="6258348"/>
            <a:ext cx="1243116" cy="1243116"/>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3177896" y="3993661"/>
            <a:ext cx="124232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dim</a:t>
            </a:r>
            <a:endParaRPr dirty="0">
              <a:latin typeface="Gill Sans MT" panose="020B0502020104020203" pitchFamily="34" charset="77"/>
            </a:endParaRPr>
          </a:p>
        </p:txBody>
      </p:sp>
      <p:sp>
        <p:nvSpPr>
          <p:cNvPr id="135" name="spare"/>
          <p:cNvSpPr txBox="1"/>
          <p:nvPr/>
        </p:nvSpPr>
        <p:spPr>
          <a:xfrm>
            <a:off x="3038400" y="4824209"/>
            <a:ext cx="16799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know</a:t>
            </a:r>
            <a:endParaRPr b="1" dirty="0">
              <a:latin typeface="Gill Sans MT" panose="020B0502020104020203" pitchFamily="34" charset="77"/>
              <a:sym typeface="American Typewriter"/>
            </a:endParaRPr>
          </a:p>
        </p:txBody>
      </p:sp>
      <p:sp>
        <p:nvSpPr>
          <p:cNvPr id="136" name="chipped"/>
          <p:cNvSpPr txBox="1"/>
          <p:nvPr/>
        </p:nvSpPr>
        <p:spPr>
          <a:xfrm>
            <a:off x="3109770" y="5769060"/>
            <a:ext cx="13785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coat</a:t>
            </a:r>
            <a:endParaRPr dirty="0">
              <a:latin typeface="Gill Sans MT" panose="020B0502020104020203" pitchFamily="34" charset="77"/>
            </a:endParaRPr>
          </a:p>
        </p:txBody>
      </p:sp>
      <p:sp>
        <p:nvSpPr>
          <p:cNvPr id="137" name="lift"/>
          <p:cNvSpPr txBox="1"/>
          <p:nvPr/>
        </p:nvSpPr>
        <p:spPr>
          <a:xfrm>
            <a:off x="3027218" y="6639612"/>
            <a:ext cx="154369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blind</a:t>
            </a:r>
            <a:endParaRPr dirty="0">
              <a:latin typeface="Gill Sans MT" panose="020B0502020104020203" pitchFamily="34" charset="77"/>
            </a:endParaRPr>
          </a:p>
        </p:txBody>
      </p:sp>
      <p:sp>
        <p:nvSpPr>
          <p:cNvPr id="138" name="mutter"/>
          <p:cNvSpPr txBox="1"/>
          <p:nvPr/>
        </p:nvSpPr>
        <p:spPr>
          <a:xfrm>
            <a:off x="8595814" y="3961911"/>
            <a:ext cx="124072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pelt</a:t>
            </a:r>
            <a:endParaRPr b="1" dirty="0">
              <a:latin typeface="Gill Sans MT" panose="020B0502020104020203" pitchFamily="34" charset="77"/>
              <a:sym typeface="American Typewriter"/>
            </a:endParaRPr>
          </a:p>
        </p:txBody>
      </p:sp>
      <p:sp>
        <p:nvSpPr>
          <p:cNvPr id="139" name="unveil"/>
          <p:cNvSpPr txBox="1"/>
          <p:nvPr/>
        </p:nvSpPr>
        <p:spPr>
          <a:xfrm>
            <a:off x="7692972" y="5755144"/>
            <a:ext cx="302166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submerge</a:t>
            </a:r>
            <a:endParaRPr dirty="0">
              <a:latin typeface="Gill Sans MT" panose="020B0502020104020203" pitchFamily="34" charset="77"/>
              <a:sym typeface="American Typewriter"/>
            </a:endParaRPr>
          </a:p>
        </p:txBody>
      </p:sp>
      <p:sp>
        <p:nvSpPr>
          <p:cNvPr id="140" name="tolerate"/>
          <p:cNvSpPr txBox="1"/>
          <p:nvPr/>
        </p:nvSpPr>
        <p:spPr>
          <a:xfrm>
            <a:off x="7856024" y="3065958"/>
            <a:ext cx="27202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conserve</a:t>
            </a:r>
            <a:endParaRPr dirty="0">
              <a:latin typeface="Gill Sans MT" panose="020B0502020104020203" pitchFamily="34" charset="77"/>
            </a:endParaRPr>
          </a:p>
        </p:txBody>
      </p:sp>
      <p:sp>
        <p:nvSpPr>
          <p:cNvPr id="141" name="fixation"/>
          <p:cNvSpPr txBox="1"/>
          <p:nvPr/>
        </p:nvSpPr>
        <p:spPr>
          <a:xfrm>
            <a:off x="8526888" y="4824210"/>
            <a:ext cx="13785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coat</a:t>
            </a:r>
            <a:endParaRPr dirty="0">
              <a:latin typeface="Gill Sans MT" panose="020B0502020104020203" pitchFamily="34" charset="77"/>
            </a:endParaRPr>
          </a:p>
        </p:txBody>
      </p:sp>
      <p:sp>
        <p:nvSpPr>
          <p:cNvPr id="142" name="rustle"/>
          <p:cNvSpPr txBox="1"/>
          <p:nvPr/>
        </p:nvSpPr>
        <p:spPr>
          <a:xfrm>
            <a:off x="7901719" y="6620562"/>
            <a:ext cx="262892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progress</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3129985" y="3080135"/>
            <a:ext cx="13465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load</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99716" y="365542"/>
            <a:ext cx="53363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load</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975184" y="5421694"/>
            <a:ext cx="1024433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dim</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F516D2F0-1928-522F-6FD4-254D60AE5692}"/>
              </a:ext>
            </a:extLst>
          </p:cNvPr>
          <p:cNvPicPr>
            <a:picLocks noChangeAspect="1"/>
          </p:cNvPicPr>
          <p:nvPr/>
        </p:nvPicPr>
        <p:blipFill>
          <a:blip r:embed="rId4"/>
          <a:stretch>
            <a:fillRect/>
          </a:stretch>
        </p:blipFill>
        <p:spPr>
          <a:xfrm>
            <a:off x="8369952" y="630203"/>
            <a:ext cx="3251200" cy="3251200"/>
          </a:xfrm>
          <a:prstGeom prst="rect">
            <a:avLst/>
          </a:prstGeom>
        </p:spPr>
      </p:pic>
      <p:pic>
        <p:nvPicPr>
          <p:cNvPr id="4" name="Picture 3">
            <a:extLst>
              <a:ext uri="{FF2B5EF4-FFF2-40B4-BE49-F238E27FC236}">
                <a16:creationId xmlns:a16="http://schemas.microsoft.com/office/drawing/2014/main" id="{56A3C0DA-279C-65A2-8A62-EF1F175E713E}"/>
              </a:ext>
            </a:extLst>
          </p:cNvPr>
          <p:cNvPicPr>
            <a:picLocks noChangeAspect="1"/>
          </p:cNvPicPr>
          <p:nvPr/>
        </p:nvPicPr>
        <p:blipFill>
          <a:blip r:embed="rId5"/>
          <a:stretch>
            <a:fillRect/>
          </a:stretch>
        </p:blipFill>
        <p:spPr>
          <a:xfrm>
            <a:off x="2188753" y="5724319"/>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10544" y="200571"/>
            <a:ext cx="699871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know</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1350" y="4515681"/>
            <a:ext cx="10419220"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coat</a:t>
            </a:r>
            <a:endParaRPr sz="19900" dirty="0">
              <a:latin typeface="Gill Sans MT" panose="020B0502020104020203" pitchFamily="34" charset="77"/>
            </a:endParaRPr>
          </a:p>
        </p:txBody>
      </p:sp>
      <p:pic>
        <p:nvPicPr>
          <p:cNvPr id="2" name="Picture 1">
            <a:extLst>
              <a:ext uri="{FF2B5EF4-FFF2-40B4-BE49-F238E27FC236}">
                <a16:creationId xmlns:a16="http://schemas.microsoft.com/office/drawing/2014/main" id="{43A05EEA-FC32-382B-3FE8-2D46991934FB}"/>
              </a:ext>
            </a:extLst>
          </p:cNvPr>
          <p:cNvPicPr>
            <a:picLocks noChangeAspect="1"/>
          </p:cNvPicPr>
          <p:nvPr/>
        </p:nvPicPr>
        <p:blipFill>
          <a:blip r:embed="rId4"/>
          <a:stretch>
            <a:fillRect/>
          </a:stretch>
        </p:blipFill>
        <p:spPr>
          <a:xfrm>
            <a:off x="8993823" y="602862"/>
            <a:ext cx="3251200" cy="3251200"/>
          </a:xfrm>
          <a:prstGeom prst="rect">
            <a:avLst/>
          </a:prstGeom>
        </p:spPr>
      </p:pic>
      <p:pic>
        <p:nvPicPr>
          <p:cNvPr id="4" name="Picture 3">
            <a:extLst>
              <a:ext uri="{FF2B5EF4-FFF2-40B4-BE49-F238E27FC236}">
                <a16:creationId xmlns:a16="http://schemas.microsoft.com/office/drawing/2014/main" id="{AD3FB25C-91EB-F9DB-5BA2-C36ADD156274}"/>
              </a:ext>
            </a:extLst>
          </p:cNvPr>
          <p:cNvPicPr>
            <a:picLocks noChangeAspect="1"/>
          </p:cNvPicPr>
          <p:nvPr/>
        </p:nvPicPr>
        <p:blipFill>
          <a:blip r:embed="rId5"/>
          <a:stretch>
            <a:fillRect/>
          </a:stretch>
        </p:blipFill>
        <p:spPr>
          <a:xfrm>
            <a:off x="1084854" y="5590092"/>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43748" y="-31131"/>
            <a:ext cx="7271222"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blind</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389654" y="5955751"/>
            <a:ext cx="1234608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conserve</a:t>
            </a:r>
            <a:endParaRPr sz="23900" dirty="0">
              <a:latin typeface="Gill Sans MT" panose="020B0502020104020203" pitchFamily="34" charset="77"/>
            </a:endParaRPr>
          </a:p>
        </p:txBody>
      </p:sp>
      <p:pic>
        <p:nvPicPr>
          <p:cNvPr id="2" name="Picture 1">
            <a:extLst>
              <a:ext uri="{FF2B5EF4-FFF2-40B4-BE49-F238E27FC236}">
                <a16:creationId xmlns:a16="http://schemas.microsoft.com/office/drawing/2014/main" id="{E384BEC1-C21E-80E0-195B-FB50D2D0D6C8}"/>
              </a:ext>
            </a:extLst>
          </p:cNvPr>
          <p:cNvPicPr>
            <a:picLocks noChangeAspect="1"/>
          </p:cNvPicPr>
          <p:nvPr/>
        </p:nvPicPr>
        <p:blipFill>
          <a:blip r:embed="rId4"/>
          <a:stretch>
            <a:fillRect/>
          </a:stretch>
        </p:blipFill>
        <p:spPr>
          <a:xfrm>
            <a:off x="9097351" y="566929"/>
            <a:ext cx="3251200" cy="3251200"/>
          </a:xfrm>
          <a:prstGeom prst="rect">
            <a:avLst/>
          </a:prstGeom>
        </p:spPr>
      </p:pic>
      <p:pic>
        <p:nvPicPr>
          <p:cNvPr id="5" name="Picture 4">
            <a:extLst>
              <a:ext uri="{FF2B5EF4-FFF2-40B4-BE49-F238E27FC236}">
                <a16:creationId xmlns:a16="http://schemas.microsoft.com/office/drawing/2014/main" id="{1C7FF146-511D-FAEF-2EA5-2884F73598B7}"/>
              </a:ext>
            </a:extLst>
          </p:cNvPr>
          <p:cNvPicPr>
            <a:picLocks noChangeAspect="1"/>
          </p:cNvPicPr>
          <p:nvPr/>
        </p:nvPicPr>
        <p:blipFill>
          <a:blip r:embed="rId5"/>
          <a:stretch>
            <a:fillRect/>
          </a:stretch>
        </p:blipFill>
        <p:spPr>
          <a:xfrm>
            <a:off x="445098" y="5747325"/>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77201" y="-488174"/>
            <a:ext cx="5738751"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pelt</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05479" y="4668827"/>
            <a:ext cx="9855034"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coat</a:t>
            </a:r>
            <a:endParaRPr sz="16600" dirty="0">
              <a:latin typeface="Gill Sans MT" panose="020B0502020104020203" pitchFamily="34" charset="77"/>
            </a:endParaRPr>
          </a:p>
        </p:txBody>
      </p:sp>
      <p:pic>
        <p:nvPicPr>
          <p:cNvPr id="2" name="Picture 1">
            <a:extLst>
              <a:ext uri="{FF2B5EF4-FFF2-40B4-BE49-F238E27FC236}">
                <a16:creationId xmlns:a16="http://schemas.microsoft.com/office/drawing/2014/main" id="{90D4FEE1-2BBB-AE79-BB9C-518D92A08F4E}"/>
              </a:ext>
            </a:extLst>
          </p:cNvPr>
          <p:cNvPicPr>
            <a:picLocks noChangeAspect="1"/>
          </p:cNvPicPr>
          <p:nvPr/>
        </p:nvPicPr>
        <p:blipFill>
          <a:blip r:embed="rId4"/>
          <a:stretch>
            <a:fillRect/>
          </a:stretch>
        </p:blipFill>
        <p:spPr>
          <a:xfrm>
            <a:off x="8176399" y="584637"/>
            <a:ext cx="3251200" cy="3251200"/>
          </a:xfrm>
          <a:prstGeom prst="rect">
            <a:avLst/>
          </a:prstGeom>
        </p:spPr>
      </p:pic>
      <p:pic>
        <p:nvPicPr>
          <p:cNvPr id="4" name="Picture 3">
            <a:extLst>
              <a:ext uri="{FF2B5EF4-FFF2-40B4-BE49-F238E27FC236}">
                <a16:creationId xmlns:a16="http://schemas.microsoft.com/office/drawing/2014/main" id="{3C6AC908-9958-950C-8B20-9A43F40907DA}"/>
              </a:ext>
            </a:extLst>
          </p:cNvPr>
          <p:cNvPicPr>
            <a:picLocks noChangeAspect="1"/>
          </p:cNvPicPr>
          <p:nvPr/>
        </p:nvPicPr>
        <p:blipFill>
          <a:blip r:embed="rId5"/>
          <a:stretch>
            <a:fillRect/>
          </a:stretch>
        </p:blipFill>
        <p:spPr>
          <a:xfrm>
            <a:off x="1127854" y="5804611"/>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899893"/>
            <a:ext cx="11999897"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submerge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16209" y="5337849"/>
            <a:ext cx="1028859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progress</a:t>
            </a:r>
            <a:endParaRPr sz="11500" dirty="0">
              <a:latin typeface="Gill Sans MT" panose="020B0502020104020203" pitchFamily="34" charset="77"/>
            </a:endParaRPr>
          </a:p>
        </p:txBody>
      </p:sp>
      <p:pic>
        <p:nvPicPr>
          <p:cNvPr id="2" name="Picture 1">
            <a:extLst>
              <a:ext uri="{FF2B5EF4-FFF2-40B4-BE49-F238E27FC236}">
                <a16:creationId xmlns:a16="http://schemas.microsoft.com/office/drawing/2014/main" id="{8A559F30-4A80-0D5D-D575-212E6D153A14}"/>
              </a:ext>
            </a:extLst>
          </p:cNvPr>
          <p:cNvPicPr>
            <a:picLocks noChangeAspect="1"/>
          </p:cNvPicPr>
          <p:nvPr/>
        </p:nvPicPr>
        <p:blipFill>
          <a:blip r:embed="rId4"/>
          <a:stretch>
            <a:fillRect/>
          </a:stretch>
        </p:blipFill>
        <p:spPr>
          <a:xfrm>
            <a:off x="9097351" y="605779"/>
            <a:ext cx="3251200" cy="3251200"/>
          </a:xfrm>
          <a:prstGeom prst="rect">
            <a:avLst/>
          </a:prstGeom>
        </p:spPr>
      </p:pic>
      <p:pic>
        <p:nvPicPr>
          <p:cNvPr id="4" name="Picture 3">
            <a:extLst>
              <a:ext uri="{FF2B5EF4-FFF2-40B4-BE49-F238E27FC236}">
                <a16:creationId xmlns:a16="http://schemas.microsoft.com/office/drawing/2014/main" id="{70AED375-C315-1580-FA81-96E5650859FB}"/>
              </a:ext>
            </a:extLst>
          </p:cNvPr>
          <p:cNvPicPr>
            <a:picLocks noChangeAspect="1"/>
          </p:cNvPicPr>
          <p:nvPr/>
        </p:nvPicPr>
        <p:blipFill>
          <a:blip r:embed="rId5"/>
          <a:stretch>
            <a:fillRect/>
          </a:stretch>
        </p:blipFill>
        <p:spPr>
          <a:xfrm>
            <a:off x="556575" y="5832672"/>
            <a:ext cx="2742074" cy="2742074"/>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7139" y="365542"/>
            <a:ext cx="638155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ea typeface="Ayuthaya" pitchFamily="2" charset="-34"/>
                <a:cs typeface="Futura Medium" panose="020B0602020204020303" pitchFamily="34" charset="-79"/>
              </a:rPr>
              <a:t>load</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798985" y="5902803"/>
            <a:ext cx="10244333"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dim</a:t>
            </a:r>
            <a:endParaRPr sz="287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FAA27A98-2BDB-A605-0A40-C74838D97493}"/>
              </a:ext>
            </a:extLst>
          </p:cNvPr>
          <p:cNvPicPr>
            <a:picLocks noChangeAspect="1"/>
          </p:cNvPicPr>
          <p:nvPr/>
        </p:nvPicPr>
        <p:blipFill>
          <a:blip r:embed="rId4"/>
          <a:stretch>
            <a:fillRect/>
          </a:stretch>
        </p:blipFill>
        <p:spPr>
          <a:xfrm>
            <a:off x="8689194" y="602862"/>
            <a:ext cx="3251200" cy="3251200"/>
          </a:xfrm>
          <a:prstGeom prst="rect">
            <a:avLst/>
          </a:prstGeom>
        </p:spPr>
      </p:pic>
      <p:pic>
        <p:nvPicPr>
          <p:cNvPr id="4" name="Picture 3">
            <a:extLst>
              <a:ext uri="{FF2B5EF4-FFF2-40B4-BE49-F238E27FC236}">
                <a16:creationId xmlns:a16="http://schemas.microsoft.com/office/drawing/2014/main" id="{67975021-DFF3-8025-B1F8-94C916904FD4}"/>
              </a:ext>
            </a:extLst>
          </p:cNvPr>
          <p:cNvPicPr>
            <a:picLocks noChangeAspect="1"/>
          </p:cNvPicPr>
          <p:nvPr/>
        </p:nvPicPr>
        <p:blipFill>
          <a:blip r:embed="rId5"/>
          <a:stretch>
            <a:fillRect/>
          </a:stretch>
        </p:blipFill>
        <p:spPr>
          <a:xfrm>
            <a:off x="2161649" y="5786156"/>
            <a:ext cx="3251200" cy="3251200"/>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06027" y="709046"/>
            <a:ext cx="6282169"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know</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94019" y="4973484"/>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coat</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2714EEA1-CDF3-1D2E-A384-CDCB799E0E44}"/>
              </a:ext>
            </a:extLst>
          </p:cNvPr>
          <p:cNvPicPr>
            <a:picLocks noChangeAspect="1"/>
          </p:cNvPicPr>
          <p:nvPr/>
        </p:nvPicPr>
        <p:blipFill>
          <a:blip r:embed="rId4"/>
          <a:stretch>
            <a:fillRect/>
          </a:stretch>
        </p:blipFill>
        <p:spPr>
          <a:xfrm>
            <a:off x="8450528" y="602862"/>
            <a:ext cx="3251200" cy="3251200"/>
          </a:xfrm>
          <a:prstGeom prst="rect">
            <a:avLst/>
          </a:prstGeom>
        </p:spPr>
      </p:pic>
      <p:pic>
        <p:nvPicPr>
          <p:cNvPr id="4" name="Picture 3">
            <a:extLst>
              <a:ext uri="{FF2B5EF4-FFF2-40B4-BE49-F238E27FC236}">
                <a16:creationId xmlns:a16="http://schemas.microsoft.com/office/drawing/2014/main" id="{14E5F15B-A5C8-F5EC-8149-8B48EC0A84E8}"/>
              </a:ext>
            </a:extLst>
          </p:cNvPr>
          <p:cNvPicPr>
            <a:picLocks noChangeAspect="1"/>
          </p:cNvPicPr>
          <p:nvPr/>
        </p:nvPicPr>
        <p:blipFill>
          <a:blip r:embed="rId5"/>
          <a:stretch>
            <a:fillRect/>
          </a:stretch>
        </p:blipFill>
        <p:spPr>
          <a:xfrm>
            <a:off x="1387635" y="5502806"/>
            <a:ext cx="3251200" cy="32512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88459" y="557656"/>
            <a:ext cx="698268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blind</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819900" y="5786592"/>
            <a:ext cx="1234608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conserve</a:t>
            </a:r>
            <a:endParaRPr sz="23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F46CEC7F-75E5-8010-A373-A20AD0916474}"/>
              </a:ext>
            </a:extLst>
          </p:cNvPr>
          <p:cNvPicPr>
            <a:picLocks noChangeAspect="1"/>
          </p:cNvPicPr>
          <p:nvPr/>
        </p:nvPicPr>
        <p:blipFill>
          <a:blip r:embed="rId4"/>
          <a:stretch>
            <a:fillRect/>
          </a:stretch>
        </p:blipFill>
        <p:spPr>
          <a:xfrm>
            <a:off x="8669785" y="602862"/>
            <a:ext cx="3251200" cy="3251200"/>
          </a:xfrm>
          <a:prstGeom prst="rect">
            <a:avLst/>
          </a:prstGeom>
        </p:spPr>
      </p:pic>
      <p:pic>
        <p:nvPicPr>
          <p:cNvPr id="4" name="Picture 3">
            <a:extLst>
              <a:ext uri="{FF2B5EF4-FFF2-40B4-BE49-F238E27FC236}">
                <a16:creationId xmlns:a16="http://schemas.microsoft.com/office/drawing/2014/main" id="{23072402-4332-E552-3C9E-2BF1065AAAB4}"/>
              </a:ext>
            </a:extLst>
          </p:cNvPr>
          <p:cNvPicPr>
            <a:picLocks noChangeAspect="1"/>
          </p:cNvPicPr>
          <p:nvPr/>
        </p:nvPicPr>
        <p:blipFill>
          <a:blip r:embed="rId5"/>
          <a:stretch>
            <a:fillRect/>
          </a:stretch>
        </p:blipFill>
        <p:spPr>
          <a:xfrm>
            <a:off x="520632" y="5724319"/>
            <a:ext cx="3251200" cy="3251200"/>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87473" y="2274766"/>
            <a:ext cx="13465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load	</a:t>
            </a:r>
            <a:endParaRPr b="1" dirty="0">
              <a:latin typeface="Gill Sans MT" panose="020B0502020104020203" pitchFamily="34" charset="77"/>
              <a:sym typeface="American Typewriter"/>
            </a:endParaRPr>
          </a:p>
        </p:txBody>
      </p:sp>
      <p:sp>
        <p:nvSpPr>
          <p:cNvPr id="134" name="office"/>
          <p:cNvSpPr txBox="1"/>
          <p:nvPr/>
        </p:nvSpPr>
        <p:spPr>
          <a:xfrm>
            <a:off x="5939602" y="3183419"/>
            <a:ext cx="124232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dim</a:t>
            </a:r>
            <a:endParaRPr dirty="0">
              <a:latin typeface="Gill Sans MT" panose="020B0502020104020203" pitchFamily="34" charset="77"/>
            </a:endParaRPr>
          </a:p>
        </p:txBody>
      </p:sp>
      <p:sp>
        <p:nvSpPr>
          <p:cNvPr id="135" name="spare"/>
          <p:cNvSpPr txBox="1"/>
          <p:nvPr/>
        </p:nvSpPr>
        <p:spPr>
          <a:xfrm>
            <a:off x="5720780" y="4033018"/>
            <a:ext cx="16799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know</a:t>
            </a:r>
            <a:endParaRPr b="1" dirty="0">
              <a:latin typeface="Gill Sans MT" panose="020B0502020104020203" pitchFamily="34" charset="77"/>
              <a:sym typeface="American Typewriter"/>
            </a:endParaRPr>
          </a:p>
        </p:txBody>
      </p:sp>
      <p:sp>
        <p:nvSpPr>
          <p:cNvPr id="136" name="chipped"/>
          <p:cNvSpPr txBox="1"/>
          <p:nvPr/>
        </p:nvSpPr>
        <p:spPr>
          <a:xfrm>
            <a:off x="5871476" y="4958818"/>
            <a:ext cx="13785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coat</a:t>
            </a:r>
            <a:endParaRPr dirty="0">
              <a:latin typeface="Gill Sans MT" panose="020B0502020104020203" pitchFamily="34" charset="77"/>
            </a:endParaRPr>
          </a:p>
        </p:txBody>
      </p:sp>
      <p:sp>
        <p:nvSpPr>
          <p:cNvPr id="137" name="lift"/>
          <p:cNvSpPr txBox="1"/>
          <p:nvPr/>
        </p:nvSpPr>
        <p:spPr>
          <a:xfrm>
            <a:off x="5788920" y="5829370"/>
            <a:ext cx="154369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blind</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396092" y="518189"/>
            <a:ext cx="9105058"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pelt</a:t>
            </a:r>
            <a:endParaRPr sz="72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887720" y="5715471"/>
            <a:ext cx="985503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coat</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AFC1B021-568F-7052-0315-A41BFED6196D}"/>
              </a:ext>
            </a:extLst>
          </p:cNvPr>
          <p:cNvPicPr>
            <a:picLocks noChangeAspect="1"/>
          </p:cNvPicPr>
          <p:nvPr/>
        </p:nvPicPr>
        <p:blipFill>
          <a:blip r:embed="rId4"/>
          <a:stretch>
            <a:fillRect/>
          </a:stretch>
        </p:blipFill>
        <p:spPr>
          <a:xfrm>
            <a:off x="7471751" y="559747"/>
            <a:ext cx="3251200" cy="3251200"/>
          </a:xfrm>
          <a:prstGeom prst="rect">
            <a:avLst/>
          </a:prstGeom>
        </p:spPr>
      </p:pic>
      <p:pic>
        <p:nvPicPr>
          <p:cNvPr id="4" name="Picture 3">
            <a:extLst>
              <a:ext uri="{FF2B5EF4-FFF2-40B4-BE49-F238E27FC236}">
                <a16:creationId xmlns:a16="http://schemas.microsoft.com/office/drawing/2014/main" id="{2B7A2D99-7616-9B65-0C13-DEB224284DF9}"/>
              </a:ext>
            </a:extLst>
          </p:cNvPr>
          <p:cNvPicPr>
            <a:picLocks noChangeAspect="1"/>
          </p:cNvPicPr>
          <p:nvPr/>
        </p:nvPicPr>
        <p:blipFill>
          <a:blip r:embed="rId5"/>
          <a:stretch>
            <a:fillRect/>
          </a:stretch>
        </p:blipFill>
        <p:spPr>
          <a:xfrm>
            <a:off x="1737848" y="5734521"/>
            <a:ext cx="3251200" cy="3251200"/>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61794" y="1179318"/>
            <a:ext cx="11999897"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Futura Medium" panose="020B0602020204020303" pitchFamily="34" charset="-79"/>
                <a:cs typeface="Futura Medium" panose="020B0602020204020303" pitchFamily="34" charset="-79"/>
              </a:rPr>
              <a:t>submerge</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95706" y="5887012"/>
            <a:ext cx="10288591"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progress</a:t>
            </a:r>
            <a:endParaRPr sz="115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2C81EA87-C297-3B45-F4D3-BB0038445E05}"/>
              </a:ext>
            </a:extLst>
          </p:cNvPr>
          <p:cNvPicPr>
            <a:picLocks noChangeAspect="1"/>
          </p:cNvPicPr>
          <p:nvPr/>
        </p:nvPicPr>
        <p:blipFill>
          <a:blip r:embed="rId4"/>
          <a:stretch>
            <a:fillRect/>
          </a:stretch>
        </p:blipFill>
        <p:spPr>
          <a:xfrm>
            <a:off x="8839200" y="602862"/>
            <a:ext cx="3251200" cy="3251200"/>
          </a:xfrm>
          <a:prstGeom prst="rect">
            <a:avLst/>
          </a:prstGeom>
        </p:spPr>
      </p:pic>
      <p:pic>
        <p:nvPicPr>
          <p:cNvPr id="4" name="Picture 3">
            <a:extLst>
              <a:ext uri="{FF2B5EF4-FFF2-40B4-BE49-F238E27FC236}">
                <a16:creationId xmlns:a16="http://schemas.microsoft.com/office/drawing/2014/main" id="{88BC7F5E-BEC6-863F-F2A9-E597FECBFCD7}"/>
              </a:ext>
            </a:extLst>
          </p:cNvPr>
          <p:cNvPicPr>
            <a:picLocks noChangeAspect="1"/>
          </p:cNvPicPr>
          <p:nvPr/>
        </p:nvPicPr>
        <p:blipFill>
          <a:blip r:embed="rId5"/>
          <a:stretch>
            <a:fillRect/>
          </a:stretch>
        </p:blipFill>
        <p:spPr>
          <a:xfrm>
            <a:off x="430479" y="5887012"/>
            <a:ext cx="2869986" cy="2869986"/>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940447" y="3418118"/>
            <a:ext cx="124072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pelt</a:t>
            </a:r>
            <a:endParaRPr b="1" dirty="0">
              <a:latin typeface="Gill Sans MT" panose="020B0502020104020203" pitchFamily="34" charset="77"/>
              <a:sym typeface="American Typewriter"/>
            </a:endParaRPr>
          </a:p>
        </p:txBody>
      </p:sp>
      <p:sp>
        <p:nvSpPr>
          <p:cNvPr id="140" name="tolerate"/>
          <p:cNvSpPr txBox="1"/>
          <p:nvPr/>
        </p:nvSpPr>
        <p:spPr>
          <a:xfrm>
            <a:off x="5200652" y="2522165"/>
            <a:ext cx="27202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conserve</a:t>
            </a:r>
            <a:endParaRPr dirty="0">
              <a:latin typeface="Gill Sans MT" panose="020B0502020104020203" pitchFamily="34" charset="77"/>
            </a:endParaRPr>
          </a:p>
        </p:txBody>
      </p:sp>
      <p:sp>
        <p:nvSpPr>
          <p:cNvPr id="141" name="fixation"/>
          <p:cNvSpPr txBox="1"/>
          <p:nvPr/>
        </p:nvSpPr>
        <p:spPr>
          <a:xfrm>
            <a:off x="5871521" y="4280417"/>
            <a:ext cx="13785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coat</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4991648" y="5188117"/>
            <a:ext cx="302166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submerge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188033" y="5996646"/>
            <a:ext cx="262892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progress</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91611" y="1309202"/>
            <a:ext cx="163506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load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4243386"/>
            <a:ext cx="6419050"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load a vehicle or a container, you put a large quantity of things into it.</a:t>
            </a:r>
          </a:p>
        </p:txBody>
      </p:sp>
      <p:sp>
        <p:nvSpPr>
          <p:cNvPr id="155" name="The was a tear in Freddie’s new school jumper."/>
          <p:cNvSpPr txBox="1"/>
          <p:nvPr/>
        </p:nvSpPr>
        <p:spPr>
          <a:xfrm>
            <a:off x="0" y="650000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Abdur </a:t>
            </a:r>
            <a:r>
              <a:rPr lang="en-GB" sz="4000" b="1" dirty="0">
                <a:latin typeface="Gill Sans MT" panose="020B0502020104020203" pitchFamily="34" charset="77"/>
              </a:rPr>
              <a:t>loaded</a:t>
            </a:r>
            <a:r>
              <a:rPr lang="en-GB" sz="4000" dirty="0">
                <a:latin typeface="Gill Sans MT" panose="020B0502020104020203" pitchFamily="34" charset="77"/>
              </a:rPr>
              <a:t> the pencils into the class pencil holder.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load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78856200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upload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heavy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deposited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D83065AF-D01E-0699-9AD3-C82E8F2FDC55}"/>
              </a:ext>
            </a:extLst>
          </p:cNvPr>
          <p:cNvPicPr>
            <a:picLocks noChangeAspect="1"/>
          </p:cNvPicPr>
          <p:nvPr/>
        </p:nvPicPr>
        <p:blipFill>
          <a:blip r:embed="rId3"/>
          <a:stretch>
            <a:fillRect/>
          </a:stretch>
        </p:blipFill>
        <p:spPr>
          <a:xfrm>
            <a:off x="8799568" y="2706579"/>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84589" y="1309202"/>
            <a:ext cx="144911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dim</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4739" y="4521771"/>
            <a:ext cx="6320488"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b="0" i="0" dirty="0">
                <a:solidFill>
                  <a:srgbClr val="000000"/>
                </a:solidFill>
                <a:effectLst/>
                <a:latin typeface="Gill Sans MT" panose="020B0502020104020203" pitchFamily="34" charset="77"/>
              </a:rPr>
              <a:t>A dim place is rather dark because there is not much light in it.</a:t>
            </a:r>
            <a:endParaRPr lang="en-GB" sz="3200" dirty="0">
              <a:latin typeface="Gill Sans MT" panose="020B0502020104020203" pitchFamily="34" charset="77"/>
            </a:endParaRPr>
          </a:p>
        </p:txBody>
      </p:sp>
      <p:sp>
        <p:nvSpPr>
          <p:cNvPr id="155" name="The was a tear in Freddie’s new school jumper."/>
          <p:cNvSpPr txBox="1"/>
          <p:nvPr/>
        </p:nvSpPr>
        <p:spPr>
          <a:xfrm>
            <a:off x="0" y="6094598"/>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a:t>
            </a:r>
            <a:r>
              <a:rPr lang="en-GB" sz="4000" dirty="0" err="1">
                <a:latin typeface="Gill Sans MT" panose="020B0502020104020203" pitchFamily="34" charset="77"/>
              </a:rPr>
              <a:t>Mckee</a:t>
            </a:r>
            <a:r>
              <a:rPr lang="en-GB" sz="4000" dirty="0">
                <a:latin typeface="Gill Sans MT" panose="020B0502020104020203" pitchFamily="34" charset="77"/>
              </a:rPr>
              <a:t> turned the lights down to make the classroom </a:t>
            </a:r>
            <a:r>
              <a:rPr lang="en-GB" sz="4000" b="1" dirty="0">
                <a:latin typeface="Gill Sans MT" panose="020B0502020104020203" pitchFamily="34" charset="77"/>
              </a:rPr>
              <a:t>dim</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dim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222033040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soft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-inished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dingy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limb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8AB414B7-A4A2-5447-49D5-801B3D0187FE}"/>
              </a:ext>
            </a:extLst>
          </p:cNvPr>
          <p:cNvPicPr>
            <a:picLocks noChangeAspect="1"/>
          </p:cNvPicPr>
          <p:nvPr/>
        </p:nvPicPr>
        <p:blipFill>
          <a:blip r:embed="rId3"/>
          <a:stretch>
            <a:fillRect/>
          </a:stretch>
        </p:blipFill>
        <p:spPr>
          <a:xfrm>
            <a:off x="8848814" y="2563115"/>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5660" y="1339979"/>
            <a:ext cx="200696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know</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079471"/>
            <a:ext cx="5990647"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know a fact, a piece of information, or an answer, you have it correctly in your mind.</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Iris </a:t>
            </a:r>
            <a:r>
              <a:rPr lang="en-GB" sz="4000" b="1" dirty="0">
                <a:latin typeface="Gill Sans MT" panose="020B0502020104020203" pitchFamily="34" charset="77"/>
              </a:rPr>
              <a:t>knew</a:t>
            </a:r>
            <a:r>
              <a:rPr lang="en-GB" sz="4000" dirty="0">
                <a:latin typeface="Gill Sans MT" panose="020B0502020104020203" pitchFamily="34" charset="77"/>
              </a:rPr>
              <a:t> the answer to the difficult maths question.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know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256329178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notice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sense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4179B697-EC10-350E-9447-593020CF3F8C}"/>
              </a:ext>
            </a:extLst>
          </p:cNvPr>
          <p:cNvPicPr>
            <a:picLocks noChangeAspect="1"/>
          </p:cNvPicPr>
          <p:nvPr/>
        </p:nvPicPr>
        <p:blipFill>
          <a:blip r:embed="rId4"/>
          <a:stretch>
            <a:fillRect/>
          </a:stretch>
        </p:blipFill>
        <p:spPr>
          <a:xfrm>
            <a:off x="8097076" y="2898257"/>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73186" y="1309202"/>
            <a:ext cx="167193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coat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271128"/>
            <a:ext cx="7059173"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coat is a piece of clothing with long sleeves which you wear over your other clothes when you go outside.</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1" dirty="0">
                <a:latin typeface="Gill Sans MT" panose="020B0502020104020203" pitchFamily="34" charset="77"/>
              </a:rPr>
              <a:t>Ismael</a:t>
            </a:r>
            <a:r>
              <a:rPr lang="en-GB" sz="4000" dirty="0">
                <a:latin typeface="Gill Sans MT" panose="020B0502020104020203" pitchFamily="34" charset="77"/>
              </a:rPr>
              <a:t> loved his new </a:t>
            </a:r>
            <a:r>
              <a:rPr lang="en-GB" sz="4000">
                <a:latin typeface="Gill Sans MT" panose="020B0502020104020203" pitchFamily="34" charset="77"/>
              </a:rPr>
              <a:t>school coat.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coat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183794343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jacket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parka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wrote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fancy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C9166AE5-4909-5582-B93E-0473B3779903}"/>
              </a:ext>
            </a:extLst>
          </p:cNvPr>
          <p:cNvPicPr>
            <a:picLocks noChangeAspect="1"/>
          </p:cNvPicPr>
          <p:nvPr/>
        </p:nvPicPr>
        <p:blipFill>
          <a:blip r:embed="rId4"/>
          <a:stretch>
            <a:fillRect/>
          </a:stretch>
        </p:blipFill>
        <p:spPr>
          <a:xfrm>
            <a:off x="8608049" y="2688979"/>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83428" y="1309202"/>
            <a:ext cx="185146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blind</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3077" y="4326964"/>
            <a:ext cx="5689323"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something blinds you, it makes you unable to see, either for a short time or permanently.</a:t>
            </a:r>
          </a:p>
        </p:txBody>
      </p:sp>
      <p:sp>
        <p:nvSpPr>
          <p:cNvPr id="155" name="The was a tear in Freddie’s new school jumper."/>
          <p:cNvSpPr txBox="1"/>
          <p:nvPr/>
        </p:nvSpPr>
        <p:spPr>
          <a:xfrm>
            <a:off x="0" y="6057681"/>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When the lights went on in the classroom, they </a:t>
            </a:r>
            <a:r>
              <a:rPr lang="en-GB" sz="4000" b="1" dirty="0">
                <a:latin typeface="Gill Sans MT" panose="020B0502020104020203" pitchFamily="34" charset="77"/>
              </a:rPr>
              <a:t>blinded</a:t>
            </a:r>
            <a:r>
              <a:rPr lang="en-GB" sz="4000" dirty="0">
                <a:latin typeface="Gill Sans MT" panose="020B0502020104020203" pitchFamily="34" charset="77"/>
              </a:rPr>
              <a:t> Pippa.</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(blind)</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6809081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visually impaired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sighted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colour-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sightless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pic>
        <p:nvPicPr>
          <p:cNvPr id="3" name="Picture 2">
            <a:extLst>
              <a:ext uri="{FF2B5EF4-FFF2-40B4-BE49-F238E27FC236}">
                <a16:creationId xmlns:a16="http://schemas.microsoft.com/office/drawing/2014/main" id="{52FD227E-6855-34B8-2D53-F808ECD3E836}"/>
              </a:ext>
            </a:extLst>
          </p:cNvPr>
          <p:cNvPicPr>
            <a:picLocks noChangeAspect="1"/>
          </p:cNvPicPr>
          <p:nvPr/>
        </p:nvPicPr>
        <p:blipFill>
          <a:blip r:embed="rId4"/>
          <a:stretch>
            <a:fillRect/>
          </a:stretch>
        </p:blipFill>
        <p:spPr>
          <a:xfrm>
            <a:off x="8499901" y="2675342"/>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23864</TotalTime>
  <Words>1279</Words>
  <Application>Microsoft Macintosh PowerPoint</Application>
  <PresentationFormat>Custom</PresentationFormat>
  <Paragraphs>345</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Futura Medium</vt: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456</cp:revision>
  <dcterms:modified xsi:type="dcterms:W3CDTF">2023-09-11T08:10:22Z</dcterms:modified>
</cp:coreProperties>
</file>