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74" r:id="rId13"/>
    <p:sldId id="279" r:id="rId14"/>
    <p:sldId id="280"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80"/>
    <p:restoredTop sz="94646"/>
  </p:normalViewPr>
  <p:slideViewPr>
    <p:cSldViewPr snapToGrid="0" snapToObjects="1">
      <p:cViewPr varScale="1">
        <p:scale>
          <a:sx n="62" d="100"/>
          <a:sy n="62" d="100"/>
        </p:scale>
        <p:origin x="101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753265" y="3226831"/>
            <a:ext cx="7881966"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4</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25th September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17347" y="1309202"/>
            <a:ext cx="238366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weave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3966253"/>
            <a:ext cx="629577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weave your way somewhere, you move between and around things as you go there.</a:t>
            </a:r>
          </a:p>
        </p:txBody>
      </p:sp>
      <p:sp>
        <p:nvSpPr>
          <p:cNvPr id="155" name="The was a tear in Freddie’s new school jumper."/>
          <p:cNvSpPr txBox="1"/>
          <p:nvPr/>
        </p:nvSpPr>
        <p:spPr>
          <a:xfrm>
            <a:off x="0" y="6176943"/>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Farrah </a:t>
            </a:r>
            <a:r>
              <a:rPr lang="en-GB" b="1" dirty="0">
                <a:latin typeface="Gill Sans MT" panose="020B0502020104020203" pitchFamily="34" charset="77"/>
              </a:rPr>
              <a:t>wove</a:t>
            </a:r>
            <a:r>
              <a:rPr lang="en-GB" dirty="0">
                <a:latin typeface="Gill Sans MT" panose="020B0502020104020203" pitchFamily="34" charset="77"/>
              </a:rPr>
              <a:t> in and out of the other students to get to the front of the class.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weave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9190814"/>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ripple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micro-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flutter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-length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BABCDACC-FD63-42A3-97F5-BC7F802A8D73}"/>
              </a:ext>
            </a:extLst>
          </p:cNvPr>
          <p:cNvPicPr>
            <a:picLocks noChangeAspect="1"/>
          </p:cNvPicPr>
          <p:nvPr/>
        </p:nvPicPr>
        <p:blipFill>
          <a:blip r:embed="rId4"/>
          <a:stretch>
            <a:fillRect/>
          </a:stretch>
        </p:blipFill>
        <p:spPr>
          <a:xfrm>
            <a:off x="7272173" y="2631791"/>
            <a:ext cx="3251200" cy="3251200"/>
          </a:xfrm>
          <a:prstGeom prst="rect">
            <a:avLst/>
          </a:prstGeom>
        </p:spPr>
      </p:pic>
      <p:pic>
        <p:nvPicPr>
          <p:cNvPr id="4" name="Picture 3">
            <a:extLst>
              <a:ext uri="{FF2B5EF4-FFF2-40B4-BE49-F238E27FC236}">
                <a16:creationId xmlns:a16="http://schemas.microsoft.com/office/drawing/2014/main" id="{B45FCFD8-305C-17C6-E0A4-81A97F91748B}"/>
              </a:ext>
            </a:extLst>
          </p:cNvPr>
          <p:cNvPicPr>
            <a:picLocks noChangeAspect="1"/>
          </p:cNvPicPr>
          <p:nvPr/>
        </p:nvPicPr>
        <p:blipFill>
          <a:blip r:embed="rId5"/>
          <a:stretch>
            <a:fillRect/>
          </a:stretch>
        </p:blipFill>
        <p:spPr>
          <a:xfrm>
            <a:off x="10120524" y="3339665"/>
            <a:ext cx="2414776" cy="241477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86184" y="1309202"/>
            <a:ext cx="404597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motionless</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514496"/>
            <a:ext cx="730711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 or something that is motionless is not moving at all.</a:t>
            </a:r>
          </a:p>
        </p:txBody>
      </p:sp>
      <p:sp>
        <p:nvSpPr>
          <p:cNvPr id="155" name="The was a tear in Freddie’s new school jumper."/>
          <p:cNvSpPr txBox="1"/>
          <p:nvPr/>
        </p:nvSpPr>
        <p:spPr>
          <a:xfrm>
            <a:off x="0" y="6233803"/>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Farrah was </a:t>
            </a:r>
            <a:r>
              <a:rPr lang="en-GB" sz="4000" b="1" dirty="0">
                <a:latin typeface="Gill Sans MT" panose="020B0502020104020203" pitchFamily="34" charset="77"/>
              </a:rPr>
              <a:t>motionless</a:t>
            </a:r>
            <a:r>
              <a:rPr lang="en-GB" sz="4000" dirty="0">
                <a:latin typeface="Gill Sans MT" panose="020B0502020104020203" pitchFamily="34" charset="77"/>
              </a:rPr>
              <a:t> when he saw a spider in the classroom.</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mo-tion-less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3065881"/>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unmoving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emotionless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mobile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C197714E-68BD-ED33-D635-F5371D163384}"/>
              </a:ext>
            </a:extLst>
          </p:cNvPr>
          <p:cNvPicPr>
            <a:picLocks noChangeAspect="1"/>
          </p:cNvPicPr>
          <p:nvPr/>
        </p:nvPicPr>
        <p:blipFill>
          <a:blip r:embed="rId4"/>
          <a:stretch>
            <a:fillRect/>
          </a:stretch>
        </p:blipFill>
        <p:spPr>
          <a:xfrm>
            <a:off x="8711712" y="2785015"/>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04545" y="1309202"/>
            <a:ext cx="320921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irregular</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3976564"/>
            <a:ext cx="608348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events or actions occur at irregular intervals, the periods of time between them are of different lengths.</a:t>
            </a:r>
          </a:p>
        </p:txBody>
      </p:sp>
      <p:sp>
        <p:nvSpPr>
          <p:cNvPr id="155" name="The was a tear in Freddie’s new school jumper."/>
          <p:cNvSpPr txBox="1"/>
          <p:nvPr/>
        </p:nvSpPr>
        <p:spPr>
          <a:xfrm>
            <a:off x="0" y="6360837"/>
            <a:ext cx="12999688"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3200" dirty="0">
                <a:latin typeface="Gill Sans MT" panose="020B0502020104020203" pitchFamily="34" charset="77"/>
              </a:rPr>
              <a:t>Mrs Bass introduced the concept of </a:t>
            </a:r>
            <a:r>
              <a:rPr lang="en-GB" sz="3200" b="1" dirty="0">
                <a:latin typeface="Gill Sans MT" panose="020B0502020104020203" pitchFamily="34" charset="77"/>
              </a:rPr>
              <a:t>irregular</a:t>
            </a:r>
            <a:r>
              <a:rPr lang="en-GB" sz="3200" dirty="0">
                <a:latin typeface="Gill Sans MT" panose="020B0502020104020203" pitchFamily="34" charset="77"/>
              </a:rPr>
              <a:t> shapes by showing the students a polygon.</a:t>
            </a:r>
            <a:endParaRPr sz="32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i-reg-u-lar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178178452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asymmetrical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regular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intervals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crooked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straight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2" name="Picture 1">
            <a:extLst>
              <a:ext uri="{FF2B5EF4-FFF2-40B4-BE49-F238E27FC236}">
                <a16:creationId xmlns:a16="http://schemas.microsoft.com/office/drawing/2014/main" id="{20217035-635F-6FB5-8550-6763DFD461E4}"/>
              </a:ext>
            </a:extLst>
          </p:cNvPr>
          <p:cNvPicPr>
            <a:picLocks noChangeAspect="1"/>
          </p:cNvPicPr>
          <p:nvPr/>
        </p:nvPicPr>
        <p:blipFill>
          <a:blip r:embed="rId4"/>
          <a:stretch>
            <a:fillRect/>
          </a:stretch>
        </p:blipFill>
        <p:spPr>
          <a:xfrm>
            <a:off x="8295953" y="2876118"/>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44831" y="1309202"/>
            <a:ext cx="292868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artificial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3739280"/>
            <a:ext cx="6119260"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Artificial objects, materials, or processes do not occur naturally and are created by human beings, for example using science or technology.</a:t>
            </a:r>
          </a:p>
        </p:txBody>
      </p:sp>
      <p:sp>
        <p:nvSpPr>
          <p:cNvPr id="155" name="The was a tear in Freddie’s new school jumper."/>
          <p:cNvSpPr txBox="1"/>
          <p:nvPr/>
        </p:nvSpPr>
        <p:spPr>
          <a:xfrm>
            <a:off x="0" y="654670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Stein put </a:t>
            </a:r>
            <a:r>
              <a:rPr lang="en-GB" sz="4000" b="1" dirty="0">
                <a:latin typeface="Gill Sans MT" panose="020B0502020104020203" pitchFamily="34" charset="77"/>
              </a:rPr>
              <a:t>artificial</a:t>
            </a:r>
            <a:r>
              <a:rPr lang="en-GB" sz="4000" dirty="0">
                <a:latin typeface="Gill Sans MT" panose="020B0502020104020203" pitchFamily="34" charset="77"/>
              </a:rPr>
              <a:t> flowers in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ar-ti-fi-cial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89713007"/>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genuine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official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sweetened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synthetic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sincere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superficial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environment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71E482DD-1C17-DCFB-A287-1A8A1037B968}"/>
              </a:ext>
            </a:extLst>
          </p:cNvPr>
          <p:cNvPicPr>
            <a:picLocks noChangeAspect="1"/>
          </p:cNvPicPr>
          <p:nvPr/>
        </p:nvPicPr>
        <p:blipFill>
          <a:blip r:embed="rId4"/>
          <a:stretch>
            <a:fillRect/>
          </a:stretch>
        </p:blipFill>
        <p:spPr>
          <a:xfrm>
            <a:off x="8377315" y="2927178"/>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1484" y="1339979"/>
            <a:ext cx="248946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rooted</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9311" y="3944546"/>
            <a:ext cx="6536242"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say that one thing is rooted in another, you mean that it is strongly influenced by it or has developed from it.</a:t>
            </a:r>
          </a:p>
        </p:txBody>
      </p:sp>
      <p:sp>
        <p:nvSpPr>
          <p:cNvPr id="155" name="The was a tear in Freddie’s new school jumper."/>
          <p:cNvSpPr txBox="1"/>
          <p:nvPr/>
        </p:nvSpPr>
        <p:spPr>
          <a:xfrm>
            <a:off x="0" y="6208947"/>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Billy was </a:t>
            </a:r>
            <a:r>
              <a:rPr lang="en-GB" sz="4000" b="1" dirty="0">
                <a:latin typeface="Gill Sans MT" panose="020B0502020104020203" pitchFamily="34" charset="77"/>
              </a:rPr>
              <a:t>rooted</a:t>
            </a:r>
            <a:r>
              <a:rPr lang="en-GB" sz="4000" dirty="0">
                <a:latin typeface="Gill Sans MT" panose="020B0502020104020203" pitchFamily="34" charset="77"/>
              </a:rPr>
              <a:t> to the spot when he was told off by Mrs Foley.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root-ed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2430720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embedded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regress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traditional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fixed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deteriorate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looted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1F823FC3-9989-2730-2E12-6C75A90C7F93}"/>
              </a:ext>
            </a:extLst>
          </p:cNvPr>
          <p:cNvPicPr>
            <a:picLocks noChangeAspect="1"/>
          </p:cNvPicPr>
          <p:nvPr/>
        </p:nvPicPr>
        <p:blipFill>
          <a:blip r:embed="rId4"/>
          <a:stretch>
            <a:fillRect/>
          </a:stretch>
        </p:blipFill>
        <p:spPr>
          <a:xfrm>
            <a:off x="8472945" y="2688979"/>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2792095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glove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trap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branch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Autumn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8962116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weave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artificial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motionless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rooted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02731645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glove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branch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within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trap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Autumn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898018153"/>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The *** of a tree are the parts that grow out from its trunk and have leaves, flowers, or fruit growing on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device which is placed somewhere or a hole which is dug somewhere in order to catch animals or birds.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are pieces of clothing which cover your hands and wrists and have individual sections for each finger.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is the season between summer and winter when the weather becomes cooler and the leaves fall off the trees.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is *** a place, area, or object, it is inside it or surrounded by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a:extLst>
              <a:ext uri="{FF2B5EF4-FFF2-40B4-BE49-F238E27FC236}">
                <a16:creationId xmlns:a16="http://schemas.microsoft.com/office/drawing/2014/main" id="{558CFBF3-6359-AB2B-9598-9BF95E5F1021}"/>
              </a:ext>
            </a:extLst>
          </p:cNvPr>
          <p:cNvPicPr>
            <a:picLocks noChangeAspect="1"/>
          </p:cNvPicPr>
          <p:nvPr/>
        </p:nvPicPr>
        <p:blipFill>
          <a:blip r:embed="rId5"/>
          <a:stretch>
            <a:fillRect/>
          </a:stretch>
        </p:blipFill>
        <p:spPr>
          <a:xfrm>
            <a:off x="10976835" y="5215509"/>
            <a:ext cx="1076243" cy="1076243"/>
          </a:xfrm>
          <a:prstGeom prst="rect">
            <a:avLst/>
          </a:prstGeom>
        </p:spPr>
      </p:pic>
      <p:pic>
        <p:nvPicPr>
          <p:cNvPr id="10" name="Picture 9">
            <a:extLst>
              <a:ext uri="{FF2B5EF4-FFF2-40B4-BE49-F238E27FC236}">
                <a16:creationId xmlns:a16="http://schemas.microsoft.com/office/drawing/2014/main" id="{83C134A5-EA45-24C8-A5C8-D9DF2E3C7C4A}"/>
              </a:ext>
            </a:extLst>
          </p:cNvPr>
          <p:cNvPicPr>
            <a:picLocks noChangeAspect="1"/>
          </p:cNvPicPr>
          <p:nvPr/>
        </p:nvPicPr>
        <p:blipFill>
          <a:blip r:embed="rId6"/>
          <a:stretch>
            <a:fillRect/>
          </a:stretch>
        </p:blipFill>
        <p:spPr>
          <a:xfrm>
            <a:off x="10999039" y="7934512"/>
            <a:ext cx="884642" cy="884642"/>
          </a:xfrm>
          <a:prstGeom prst="rect">
            <a:avLst/>
          </a:prstGeom>
        </p:spPr>
      </p:pic>
      <p:pic>
        <p:nvPicPr>
          <p:cNvPr id="11" name="Picture 10">
            <a:extLst>
              <a:ext uri="{FF2B5EF4-FFF2-40B4-BE49-F238E27FC236}">
                <a16:creationId xmlns:a16="http://schemas.microsoft.com/office/drawing/2014/main" id="{64A6BF68-6B67-7FCF-5724-106D53FD5291}"/>
              </a:ext>
            </a:extLst>
          </p:cNvPr>
          <p:cNvPicPr>
            <a:picLocks noChangeAspect="1"/>
          </p:cNvPicPr>
          <p:nvPr/>
        </p:nvPicPr>
        <p:blipFill>
          <a:blip r:embed="rId7"/>
          <a:stretch>
            <a:fillRect/>
          </a:stretch>
        </p:blipFill>
        <p:spPr>
          <a:xfrm>
            <a:off x="10651282" y="3589909"/>
            <a:ext cx="1625600" cy="1625600"/>
          </a:xfrm>
          <a:prstGeom prst="rect">
            <a:avLst/>
          </a:prstGeom>
        </p:spPr>
      </p:pic>
      <p:pic>
        <p:nvPicPr>
          <p:cNvPr id="12" name="Picture 11">
            <a:extLst>
              <a:ext uri="{FF2B5EF4-FFF2-40B4-BE49-F238E27FC236}">
                <a16:creationId xmlns:a16="http://schemas.microsoft.com/office/drawing/2014/main" id="{3204181C-79AC-4E21-47D6-78658CB9E54D}"/>
              </a:ext>
            </a:extLst>
          </p:cNvPr>
          <p:cNvPicPr>
            <a:picLocks noChangeAspect="1"/>
          </p:cNvPicPr>
          <p:nvPr/>
        </p:nvPicPr>
        <p:blipFill>
          <a:blip r:embed="rId8"/>
          <a:stretch>
            <a:fillRect/>
          </a:stretch>
        </p:blipFill>
        <p:spPr>
          <a:xfrm>
            <a:off x="10782582" y="2622296"/>
            <a:ext cx="1169644" cy="1169644"/>
          </a:xfrm>
          <a:prstGeom prst="rect">
            <a:avLst/>
          </a:prstGeom>
        </p:spPr>
      </p:pic>
      <p:pic>
        <p:nvPicPr>
          <p:cNvPr id="15" name="Picture 14">
            <a:extLst>
              <a:ext uri="{FF2B5EF4-FFF2-40B4-BE49-F238E27FC236}">
                <a16:creationId xmlns:a16="http://schemas.microsoft.com/office/drawing/2014/main" id="{9C10DA7A-83A0-AD3A-4B34-DDCD59FA739F}"/>
              </a:ext>
            </a:extLst>
          </p:cNvPr>
          <p:cNvPicPr>
            <a:picLocks noChangeAspect="1"/>
          </p:cNvPicPr>
          <p:nvPr/>
        </p:nvPicPr>
        <p:blipFill>
          <a:blip r:embed="rId9"/>
          <a:stretch>
            <a:fillRect/>
          </a:stretch>
        </p:blipFill>
        <p:spPr>
          <a:xfrm>
            <a:off x="10723284" y="6404404"/>
            <a:ext cx="1228942" cy="122894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52867202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weave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motionless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irregular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artificial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rooted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486594888"/>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objects, materials, or processes do not occur naturally and are created by human beings, for example using science or technology.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say that one thing is *** in another, you mean that it is strongly influenced by it or has developed from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Someone or something that is *** is not moving at 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events or actions occur at *** intervals, the periods of time between them are of different lengths.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your way somewhere, you move between and around things as you go 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a:extLst>
              <a:ext uri="{FF2B5EF4-FFF2-40B4-BE49-F238E27FC236}">
                <a16:creationId xmlns:a16="http://schemas.microsoft.com/office/drawing/2014/main" id="{F06B9546-7C05-1B3B-31CB-275DC809EC90}"/>
              </a:ext>
            </a:extLst>
          </p:cNvPr>
          <p:cNvPicPr>
            <a:picLocks noChangeAspect="1"/>
          </p:cNvPicPr>
          <p:nvPr/>
        </p:nvPicPr>
        <p:blipFill>
          <a:blip r:embed="rId5"/>
          <a:stretch>
            <a:fillRect/>
          </a:stretch>
        </p:blipFill>
        <p:spPr>
          <a:xfrm>
            <a:off x="10567680" y="7961701"/>
            <a:ext cx="1041331" cy="1041331"/>
          </a:xfrm>
          <a:prstGeom prst="rect">
            <a:avLst/>
          </a:prstGeom>
        </p:spPr>
      </p:pic>
      <p:pic>
        <p:nvPicPr>
          <p:cNvPr id="10" name="Picture 9">
            <a:extLst>
              <a:ext uri="{FF2B5EF4-FFF2-40B4-BE49-F238E27FC236}">
                <a16:creationId xmlns:a16="http://schemas.microsoft.com/office/drawing/2014/main" id="{7731B6A7-1FE0-8AB8-CA97-015BB4F210EC}"/>
              </a:ext>
            </a:extLst>
          </p:cNvPr>
          <p:cNvPicPr>
            <a:picLocks noChangeAspect="1"/>
          </p:cNvPicPr>
          <p:nvPr/>
        </p:nvPicPr>
        <p:blipFill>
          <a:blip r:embed="rId6"/>
          <a:stretch>
            <a:fillRect/>
          </a:stretch>
        </p:blipFill>
        <p:spPr>
          <a:xfrm>
            <a:off x="11522475" y="8229600"/>
            <a:ext cx="773432" cy="773432"/>
          </a:xfrm>
          <a:prstGeom prst="rect">
            <a:avLst/>
          </a:prstGeom>
        </p:spPr>
      </p:pic>
      <p:pic>
        <p:nvPicPr>
          <p:cNvPr id="11" name="Picture 10">
            <a:extLst>
              <a:ext uri="{FF2B5EF4-FFF2-40B4-BE49-F238E27FC236}">
                <a16:creationId xmlns:a16="http://schemas.microsoft.com/office/drawing/2014/main" id="{2392119B-88EB-2859-3B3C-0B6DE99CA3B3}"/>
              </a:ext>
            </a:extLst>
          </p:cNvPr>
          <p:cNvPicPr>
            <a:picLocks noChangeAspect="1"/>
          </p:cNvPicPr>
          <p:nvPr/>
        </p:nvPicPr>
        <p:blipFill>
          <a:blip r:embed="rId7"/>
          <a:stretch>
            <a:fillRect/>
          </a:stretch>
        </p:blipFill>
        <p:spPr>
          <a:xfrm>
            <a:off x="11056346" y="5352690"/>
            <a:ext cx="917220" cy="917220"/>
          </a:xfrm>
          <a:prstGeom prst="rect">
            <a:avLst/>
          </a:prstGeom>
        </p:spPr>
      </p:pic>
      <p:pic>
        <p:nvPicPr>
          <p:cNvPr id="12" name="Picture 11">
            <a:extLst>
              <a:ext uri="{FF2B5EF4-FFF2-40B4-BE49-F238E27FC236}">
                <a16:creationId xmlns:a16="http://schemas.microsoft.com/office/drawing/2014/main" id="{1D919C6E-9BFD-8B3E-B3A7-8B5F79A30C2B}"/>
              </a:ext>
            </a:extLst>
          </p:cNvPr>
          <p:cNvPicPr>
            <a:picLocks noChangeAspect="1"/>
          </p:cNvPicPr>
          <p:nvPr/>
        </p:nvPicPr>
        <p:blipFill>
          <a:blip r:embed="rId8"/>
          <a:stretch>
            <a:fillRect/>
          </a:stretch>
        </p:blipFill>
        <p:spPr>
          <a:xfrm>
            <a:off x="10852259" y="6403893"/>
            <a:ext cx="1340432" cy="1340432"/>
          </a:xfrm>
          <a:prstGeom prst="rect">
            <a:avLst/>
          </a:prstGeom>
        </p:spPr>
      </p:pic>
      <p:pic>
        <p:nvPicPr>
          <p:cNvPr id="15" name="Picture 14">
            <a:extLst>
              <a:ext uri="{FF2B5EF4-FFF2-40B4-BE49-F238E27FC236}">
                <a16:creationId xmlns:a16="http://schemas.microsoft.com/office/drawing/2014/main" id="{C8535CD7-B458-ECA6-4879-ADA1404E5A50}"/>
              </a:ext>
            </a:extLst>
          </p:cNvPr>
          <p:cNvPicPr>
            <a:picLocks noChangeAspect="1"/>
          </p:cNvPicPr>
          <p:nvPr/>
        </p:nvPicPr>
        <p:blipFill>
          <a:blip r:embed="rId9"/>
          <a:stretch>
            <a:fillRect/>
          </a:stretch>
        </p:blipFill>
        <p:spPr>
          <a:xfrm>
            <a:off x="10881450" y="2531992"/>
            <a:ext cx="1267012" cy="1267012"/>
          </a:xfrm>
          <a:prstGeom prst="rect">
            <a:avLst/>
          </a:prstGeom>
        </p:spPr>
      </p:pic>
      <p:pic>
        <p:nvPicPr>
          <p:cNvPr id="16" name="Picture 15">
            <a:extLst>
              <a:ext uri="{FF2B5EF4-FFF2-40B4-BE49-F238E27FC236}">
                <a16:creationId xmlns:a16="http://schemas.microsoft.com/office/drawing/2014/main" id="{C983BBF7-5D52-45B7-A06B-B64D45E53F91}"/>
              </a:ext>
            </a:extLst>
          </p:cNvPr>
          <p:cNvPicPr>
            <a:picLocks noChangeAspect="1"/>
          </p:cNvPicPr>
          <p:nvPr/>
        </p:nvPicPr>
        <p:blipFill>
          <a:blip r:embed="rId10"/>
          <a:stretch>
            <a:fillRect/>
          </a:stretch>
        </p:blipFill>
        <p:spPr>
          <a:xfrm>
            <a:off x="10818247" y="3988805"/>
            <a:ext cx="1296894" cy="1296894"/>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2732263" y="3993661"/>
            <a:ext cx="21335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branch</a:t>
            </a:r>
            <a:endParaRPr dirty="0">
              <a:latin typeface="Gill Sans MT" panose="020B0502020104020203" pitchFamily="34" charset="77"/>
            </a:endParaRPr>
          </a:p>
        </p:txBody>
      </p:sp>
      <p:sp>
        <p:nvSpPr>
          <p:cNvPr id="135" name="spare"/>
          <p:cNvSpPr txBox="1"/>
          <p:nvPr/>
        </p:nvSpPr>
        <p:spPr>
          <a:xfrm>
            <a:off x="2917375" y="4824209"/>
            <a:ext cx="192200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within</a:t>
            </a:r>
            <a:endParaRPr b="1" dirty="0">
              <a:latin typeface="Gill Sans MT" panose="020B0502020104020203" pitchFamily="34" charset="77"/>
              <a:sym typeface="American Typewriter"/>
            </a:endParaRPr>
          </a:p>
        </p:txBody>
      </p:sp>
      <p:sp>
        <p:nvSpPr>
          <p:cNvPr id="136" name="chipped"/>
          <p:cNvSpPr txBox="1"/>
          <p:nvPr/>
        </p:nvSpPr>
        <p:spPr>
          <a:xfrm>
            <a:off x="3129007" y="5769060"/>
            <a:ext cx="13401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trap</a:t>
            </a:r>
            <a:endParaRPr dirty="0">
              <a:latin typeface="Gill Sans MT" panose="020B0502020104020203" pitchFamily="34" charset="77"/>
            </a:endParaRPr>
          </a:p>
        </p:txBody>
      </p:sp>
      <p:sp>
        <p:nvSpPr>
          <p:cNvPr id="137" name="lift"/>
          <p:cNvSpPr txBox="1"/>
          <p:nvPr/>
        </p:nvSpPr>
        <p:spPr>
          <a:xfrm>
            <a:off x="2523074" y="6639612"/>
            <a:ext cx="25519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Autumn</a:t>
            </a:r>
            <a:endParaRPr dirty="0">
              <a:latin typeface="Gill Sans MT" panose="020B0502020104020203" pitchFamily="34" charset="77"/>
            </a:endParaRPr>
          </a:p>
        </p:txBody>
      </p:sp>
      <p:sp>
        <p:nvSpPr>
          <p:cNvPr id="138" name="mutter"/>
          <p:cNvSpPr txBox="1"/>
          <p:nvPr/>
        </p:nvSpPr>
        <p:spPr>
          <a:xfrm>
            <a:off x="7568291" y="3961911"/>
            <a:ext cx="32957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motionless</a:t>
            </a:r>
            <a:endParaRPr b="1" dirty="0">
              <a:latin typeface="Gill Sans MT" panose="020B0502020104020203" pitchFamily="34" charset="77"/>
              <a:sym typeface="American Typewriter"/>
            </a:endParaRPr>
          </a:p>
        </p:txBody>
      </p:sp>
      <p:sp>
        <p:nvSpPr>
          <p:cNvPr id="139" name="unveil"/>
          <p:cNvSpPr txBox="1"/>
          <p:nvPr/>
        </p:nvSpPr>
        <p:spPr>
          <a:xfrm>
            <a:off x="7959073" y="5755144"/>
            <a:ext cx="24894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artificial</a:t>
            </a:r>
            <a:endParaRPr dirty="0">
              <a:latin typeface="Gill Sans MT" panose="020B0502020104020203" pitchFamily="34" charset="77"/>
              <a:sym typeface="American Typewriter"/>
            </a:endParaRPr>
          </a:p>
        </p:txBody>
      </p:sp>
      <p:sp>
        <p:nvSpPr>
          <p:cNvPr id="140" name="tolerate"/>
          <p:cNvSpPr txBox="1"/>
          <p:nvPr/>
        </p:nvSpPr>
        <p:spPr>
          <a:xfrm>
            <a:off x="8246356" y="3065958"/>
            <a:ext cx="19396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weave</a:t>
            </a:r>
            <a:endParaRPr dirty="0">
              <a:latin typeface="Gill Sans MT" panose="020B0502020104020203" pitchFamily="34" charset="77"/>
            </a:endParaRPr>
          </a:p>
        </p:txBody>
      </p:sp>
      <p:sp>
        <p:nvSpPr>
          <p:cNvPr id="141" name="fixation"/>
          <p:cNvSpPr txBox="1"/>
          <p:nvPr/>
        </p:nvSpPr>
        <p:spPr>
          <a:xfrm>
            <a:off x="7878474" y="4824210"/>
            <a:ext cx="26754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irregular</a:t>
            </a:r>
            <a:endParaRPr dirty="0">
              <a:latin typeface="Gill Sans MT" panose="020B0502020104020203" pitchFamily="34" charset="77"/>
            </a:endParaRPr>
          </a:p>
        </p:txBody>
      </p:sp>
      <p:sp>
        <p:nvSpPr>
          <p:cNvPr id="142" name="rustle"/>
          <p:cNvSpPr txBox="1"/>
          <p:nvPr/>
        </p:nvSpPr>
        <p:spPr>
          <a:xfrm>
            <a:off x="8166215" y="6620562"/>
            <a:ext cx="20999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rooted</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2976898" y="3080135"/>
            <a:ext cx="16526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glove</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76149" y="365542"/>
            <a:ext cx="658353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glove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613966"/>
            <a:ext cx="10244333"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branch</a:t>
            </a:r>
            <a:endParaRPr sz="28700" dirty="0">
              <a:latin typeface="Gill Sans MT" panose="020B0502020104020203" pitchFamily="34" charset="77"/>
            </a:endParaRPr>
          </a:p>
        </p:txBody>
      </p:sp>
      <p:pic>
        <p:nvPicPr>
          <p:cNvPr id="5" name="Picture 4">
            <a:extLst>
              <a:ext uri="{FF2B5EF4-FFF2-40B4-BE49-F238E27FC236}">
                <a16:creationId xmlns:a16="http://schemas.microsoft.com/office/drawing/2014/main" id="{64256DE9-103F-B7E1-8259-037012D3945B}"/>
              </a:ext>
            </a:extLst>
          </p:cNvPr>
          <p:cNvPicPr>
            <a:picLocks noChangeAspect="1"/>
          </p:cNvPicPr>
          <p:nvPr/>
        </p:nvPicPr>
        <p:blipFill>
          <a:blip r:embed="rId4"/>
          <a:stretch>
            <a:fillRect/>
          </a:stretch>
        </p:blipFill>
        <p:spPr>
          <a:xfrm>
            <a:off x="8689194" y="587530"/>
            <a:ext cx="3251200" cy="3251200"/>
          </a:xfrm>
          <a:prstGeom prst="rect">
            <a:avLst/>
          </a:prstGeom>
        </p:spPr>
      </p:pic>
      <p:pic>
        <p:nvPicPr>
          <p:cNvPr id="6" name="Picture 5">
            <a:extLst>
              <a:ext uri="{FF2B5EF4-FFF2-40B4-BE49-F238E27FC236}">
                <a16:creationId xmlns:a16="http://schemas.microsoft.com/office/drawing/2014/main" id="{056C36CF-4C69-31A0-EC4B-B03723749D90}"/>
              </a:ext>
            </a:extLst>
          </p:cNvPr>
          <p:cNvPicPr>
            <a:picLocks noChangeAspect="1"/>
          </p:cNvPicPr>
          <p:nvPr/>
        </p:nvPicPr>
        <p:blipFill>
          <a:blip r:embed="rId5"/>
          <a:stretch>
            <a:fillRect/>
          </a:stretch>
        </p:blipFill>
        <p:spPr>
          <a:xfrm>
            <a:off x="946171" y="5672154"/>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41855" y="200571"/>
            <a:ext cx="773609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within</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4515681"/>
            <a:ext cx="10419220"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trap</a:t>
            </a:r>
            <a:endParaRPr sz="19900" dirty="0">
              <a:latin typeface="Gill Sans MT" panose="020B0502020104020203" pitchFamily="34" charset="77"/>
            </a:endParaRPr>
          </a:p>
        </p:txBody>
      </p:sp>
      <p:pic>
        <p:nvPicPr>
          <p:cNvPr id="5" name="Picture 4">
            <a:extLst>
              <a:ext uri="{FF2B5EF4-FFF2-40B4-BE49-F238E27FC236}">
                <a16:creationId xmlns:a16="http://schemas.microsoft.com/office/drawing/2014/main" id="{DF09CC75-07D0-19C0-97DF-2F017E3D1C51}"/>
              </a:ext>
            </a:extLst>
          </p:cNvPr>
          <p:cNvPicPr>
            <a:picLocks noChangeAspect="1"/>
          </p:cNvPicPr>
          <p:nvPr/>
        </p:nvPicPr>
        <p:blipFill>
          <a:blip r:embed="rId4"/>
          <a:stretch>
            <a:fillRect/>
          </a:stretch>
        </p:blipFill>
        <p:spPr>
          <a:xfrm>
            <a:off x="9097351" y="602862"/>
            <a:ext cx="3251200" cy="3251200"/>
          </a:xfrm>
          <a:prstGeom prst="rect">
            <a:avLst/>
          </a:prstGeom>
        </p:spPr>
      </p:pic>
      <p:pic>
        <p:nvPicPr>
          <p:cNvPr id="6" name="Picture 5">
            <a:extLst>
              <a:ext uri="{FF2B5EF4-FFF2-40B4-BE49-F238E27FC236}">
                <a16:creationId xmlns:a16="http://schemas.microsoft.com/office/drawing/2014/main" id="{FCD0FD3D-B84C-AD4B-B0E8-51D2CEBBD80C}"/>
              </a:ext>
            </a:extLst>
          </p:cNvPr>
          <p:cNvPicPr>
            <a:picLocks noChangeAspect="1"/>
          </p:cNvPicPr>
          <p:nvPr/>
        </p:nvPicPr>
        <p:blipFill>
          <a:blip r:embed="rId5"/>
          <a:stretch>
            <a:fillRect/>
          </a:stretch>
        </p:blipFill>
        <p:spPr>
          <a:xfrm>
            <a:off x="905237" y="5479526"/>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55084" y="769248"/>
            <a:ext cx="844942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Autumn</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24128" y="5542730"/>
            <a:ext cx="123460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weave</a:t>
            </a:r>
            <a:endParaRPr sz="23900" dirty="0">
              <a:latin typeface="Gill Sans MT" panose="020B0502020104020203" pitchFamily="34" charset="77"/>
            </a:endParaRPr>
          </a:p>
        </p:txBody>
      </p:sp>
      <p:pic>
        <p:nvPicPr>
          <p:cNvPr id="4" name="Picture 3">
            <a:extLst>
              <a:ext uri="{FF2B5EF4-FFF2-40B4-BE49-F238E27FC236}">
                <a16:creationId xmlns:a16="http://schemas.microsoft.com/office/drawing/2014/main" id="{DB33F498-BE48-FF08-A5E8-24435EBCDC47}"/>
              </a:ext>
            </a:extLst>
          </p:cNvPr>
          <p:cNvPicPr>
            <a:picLocks noChangeAspect="1"/>
          </p:cNvPicPr>
          <p:nvPr/>
        </p:nvPicPr>
        <p:blipFill>
          <a:blip r:embed="rId4"/>
          <a:stretch>
            <a:fillRect/>
          </a:stretch>
        </p:blipFill>
        <p:spPr>
          <a:xfrm>
            <a:off x="364288" y="5928120"/>
            <a:ext cx="2553546" cy="2553546"/>
          </a:xfrm>
          <a:prstGeom prst="rect">
            <a:avLst/>
          </a:prstGeom>
        </p:spPr>
      </p:pic>
      <p:pic>
        <p:nvPicPr>
          <p:cNvPr id="6" name="Picture 5">
            <a:extLst>
              <a:ext uri="{FF2B5EF4-FFF2-40B4-BE49-F238E27FC236}">
                <a16:creationId xmlns:a16="http://schemas.microsoft.com/office/drawing/2014/main" id="{6D409A89-C7A5-E4E8-27BD-5A3F452BD0AC}"/>
              </a:ext>
            </a:extLst>
          </p:cNvPr>
          <p:cNvPicPr>
            <a:picLocks noChangeAspect="1"/>
          </p:cNvPicPr>
          <p:nvPr/>
        </p:nvPicPr>
        <p:blipFill>
          <a:blip r:embed="rId5"/>
          <a:stretch>
            <a:fillRect/>
          </a:stretch>
        </p:blipFill>
        <p:spPr>
          <a:xfrm>
            <a:off x="2674813" y="6596421"/>
            <a:ext cx="1896605" cy="1896605"/>
          </a:xfrm>
          <a:prstGeom prst="rect">
            <a:avLst/>
          </a:prstGeom>
        </p:spPr>
      </p:pic>
      <p:pic>
        <p:nvPicPr>
          <p:cNvPr id="7" name="Picture 6">
            <a:extLst>
              <a:ext uri="{FF2B5EF4-FFF2-40B4-BE49-F238E27FC236}">
                <a16:creationId xmlns:a16="http://schemas.microsoft.com/office/drawing/2014/main" id="{7EBB882E-2799-0303-5215-2D91327D54A8}"/>
              </a:ext>
            </a:extLst>
          </p:cNvPr>
          <p:cNvPicPr>
            <a:picLocks noChangeAspect="1"/>
          </p:cNvPicPr>
          <p:nvPr/>
        </p:nvPicPr>
        <p:blipFill>
          <a:blip r:embed="rId6"/>
          <a:stretch>
            <a:fillRect/>
          </a:stretch>
        </p:blipFill>
        <p:spPr>
          <a:xfrm>
            <a:off x="9104513" y="616571"/>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419062" y="803484"/>
            <a:ext cx="945771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motionless</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04437" y="5643529"/>
            <a:ext cx="985503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irregular</a:t>
            </a:r>
            <a:endParaRPr sz="16600" dirty="0">
              <a:latin typeface="Gill Sans MT" panose="020B0502020104020203" pitchFamily="34" charset="77"/>
            </a:endParaRPr>
          </a:p>
        </p:txBody>
      </p:sp>
      <p:pic>
        <p:nvPicPr>
          <p:cNvPr id="6" name="Picture 5">
            <a:extLst>
              <a:ext uri="{FF2B5EF4-FFF2-40B4-BE49-F238E27FC236}">
                <a16:creationId xmlns:a16="http://schemas.microsoft.com/office/drawing/2014/main" id="{48948E0C-1993-466A-471D-AAC53C8A99B3}"/>
              </a:ext>
            </a:extLst>
          </p:cNvPr>
          <p:cNvPicPr>
            <a:picLocks noChangeAspect="1"/>
          </p:cNvPicPr>
          <p:nvPr/>
        </p:nvPicPr>
        <p:blipFill>
          <a:blip r:embed="rId4"/>
          <a:stretch>
            <a:fillRect/>
          </a:stretch>
        </p:blipFill>
        <p:spPr>
          <a:xfrm>
            <a:off x="9876779" y="710082"/>
            <a:ext cx="2657139" cy="2657139"/>
          </a:xfrm>
          <a:prstGeom prst="rect">
            <a:avLst/>
          </a:prstGeom>
        </p:spPr>
      </p:pic>
      <p:pic>
        <p:nvPicPr>
          <p:cNvPr id="7" name="Picture 6">
            <a:extLst>
              <a:ext uri="{FF2B5EF4-FFF2-40B4-BE49-F238E27FC236}">
                <a16:creationId xmlns:a16="http://schemas.microsoft.com/office/drawing/2014/main" id="{523D5089-4733-89D3-4AA0-AAD8723C21F9}"/>
              </a:ext>
            </a:extLst>
          </p:cNvPr>
          <p:cNvPicPr>
            <a:picLocks noChangeAspect="1"/>
          </p:cNvPicPr>
          <p:nvPr/>
        </p:nvPicPr>
        <p:blipFill>
          <a:blip r:embed="rId5"/>
          <a:stretch>
            <a:fillRect/>
          </a:stretch>
        </p:blipFill>
        <p:spPr>
          <a:xfrm>
            <a:off x="460870" y="6021350"/>
            <a:ext cx="2657138" cy="2657138"/>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76946" y="595734"/>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artificial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86849" y="5188187"/>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rooted</a:t>
            </a:r>
            <a:endParaRPr sz="11500" dirty="0">
              <a:latin typeface="Gill Sans MT" panose="020B0502020104020203" pitchFamily="34" charset="77"/>
            </a:endParaRPr>
          </a:p>
        </p:txBody>
      </p:sp>
      <p:pic>
        <p:nvPicPr>
          <p:cNvPr id="5" name="Picture 4">
            <a:extLst>
              <a:ext uri="{FF2B5EF4-FFF2-40B4-BE49-F238E27FC236}">
                <a16:creationId xmlns:a16="http://schemas.microsoft.com/office/drawing/2014/main" id="{590BF498-6491-0472-176B-CEE4D0F9ECFE}"/>
              </a:ext>
            </a:extLst>
          </p:cNvPr>
          <p:cNvPicPr>
            <a:picLocks noChangeAspect="1"/>
          </p:cNvPicPr>
          <p:nvPr/>
        </p:nvPicPr>
        <p:blipFill>
          <a:blip r:embed="rId4"/>
          <a:stretch>
            <a:fillRect/>
          </a:stretch>
        </p:blipFill>
        <p:spPr>
          <a:xfrm>
            <a:off x="9057608" y="552618"/>
            <a:ext cx="3251200" cy="3251200"/>
          </a:xfrm>
          <a:prstGeom prst="rect">
            <a:avLst/>
          </a:prstGeom>
        </p:spPr>
      </p:pic>
      <p:pic>
        <p:nvPicPr>
          <p:cNvPr id="6" name="Picture 5">
            <a:extLst>
              <a:ext uri="{FF2B5EF4-FFF2-40B4-BE49-F238E27FC236}">
                <a16:creationId xmlns:a16="http://schemas.microsoft.com/office/drawing/2014/main" id="{284484CB-0E04-6547-381A-17AE913CC689}"/>
              </a:ext>
            </a:extLst>
          </p:cNvPr>
          <p:cNvPicPr>
            <a:picLocks noChangeAspect="1"/>
          </p:cNvPicPr>
          <p:nvPr/>
        </p:nvPicPr>
        <p:blipFill>
          <a:blip r:embed="rId5"/>
          <a:stretch>
            <a:fillRect/>
          </a:stretch>
        </p:blipFill>
        <p:spPr>
          <a:xfrm>
            <a:off x="526797" y="5724319"/>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24255" y="173697"/>
            <a:ext cx="777937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glove</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99113" y="5729264"/>
            <a:ext cx="1024433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branch</a:t>
            </a:r>
            <a:endParaRPr sz="287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DE033724-4099-6AF1-3941-145AFE843E48}"/>
              </a:ext>
            </a:extLst>
          </p:cNvPr>
          <p:cNvPicPr>
            <a:picLocks noChangeAspect="1"/>
          </p:cNvPicPr>
          <p:nvPr/>
        </p:nvPicPr>
        <p:blipFill>
          <a:blip r:embed="rId4"/>
          <a:stretch>
            <a:fillRect/>
          </a:stretch>
        </p:blipFill>
        <p:spPr>
          <a:xfrm>
            <a:off x="8929345" y="602862"/>
            <a:ext cx="3251200" cy="3251200"/>
          </a:xfrm>
          <a:prstGeom prst="rect">
            <a:avLst/>
          </a:prstGeom>
        </p:spPr>
      </p:pic>
      <p:pic>
        <p:nvPicPr>
          <p:cNvPr id="6" name="Picture 5">
            <a:extLst>
              <a:ext uri="{FF2B5EF4-FFF2-40B4-BE49-F238E27FC236}">
                <a16:creationId xmlns:a16="http://schemas.microsoft.com/office/drawing/2014/main" id="{C020469A-D382-570F-9F91-F869248A2055}"/>
              </a:ext>
            </a:extLst>
          </p:cNvPr>
          <p:cNvPicPr>
            <a:picLocks noChangeAspect="1"/>
          </p:cNvPicPr>
          <p:nvPr/>
        </p:nvPicPr>
        <p:blipFill>
          <a:blip r:embed="rId5"/>
          <a:stretch>
            <a:fillRect/>
          </a:stretch>
        </p:blipFill>
        <p:spPr>
          <a:xfrm>
            <a:off x="450849" y="5686148"/>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25503" y="709046"/>
            <a:ext cx="6843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within</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94019" y="4973484"/>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trap</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8C7987FC-E8F6-CFF7-FFA3-072A65DB7524}"/>
              </a:ext>
            </a:extLst>
          </p:cNvPr>
          <p:cNvPicPr>
            <a:picLocks noChangeAspect="1"/>
          </p:cNvPicPr>
          <p:nvPr/>
        </p:nvPicPr>
        <p:blipFill>
          <a:blip r:embed="rId4"/>
          <a:stretch>
            <a:fillRect/>
          </a:stretch>
        </p:blipFill>
        <p:spPr>
          <a:xfrm>
            <a:off x="8662445" y="602862"/>
            <a:ext cx="3251200" cy="3251200"/>
          </a:xfrm>
          <a:prstGeom prst="rect">
            <a:avLst/>
          </a:prstGeom>
        </p:spPr>
      </p:pic>
      <p:pic>
        <p:nvPicPr>
          <p:cNvPr id="6" name="Picture 5">
            <a:extLst>
              <a:ext uri="{FF2B5EF4-FFF2-40B4-BE49-F238E27FC236}">
                <a16:creationId xmlns:a16="http://schemas.microsoft.com/office/drawing/2014/main" id="{F746A94A-B7CD-4F89-7E59-F6F381F88856}"/>
              </a:ext>
            </a:extLst>
          </p:cNvPr>
          <p:cNvPicPr>
            <a:picLocks noChangeAspect="1"/>
          </p:cNvPicPr>
          <p:nvPr/>
        </p:nvPicPr>
        <p:blipFill>
          <a:blip r:embed="rId5"/>
          <a:stretch>
            <a:fillRect/>
          </a:stretch>
        </p:blipFill>
        <p:spPr>
          <a:xfrm>
            <a:off x="1325503" y="5327485"/>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47341" y="875503"/>
            <a:ext cx="889025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Autumn</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19900" y="5486920"/>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weave</a:t>
            </a:r>
            <a:endParaRPr sz="23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975B89D0-1A1B-F4DB-C6C2-4EE915F11321}"/>
              </a:ext>
            </a:extLst>
          </p:cNvPr>
          <p:cNvPicPr>
            <a:picLocks noChangeAspect="1"/>
          </p:cNvPicPr>
          <p:nvPr/>
        </p:nvPicPr>
        <p:blipFill>
          <a:blip r:embed="rId4"/>
          <a:stretch>
            <a:fillRect/>
          </a:stretch>
        </p:blipFill>
        <p:spPr>
          <a:xfrm>
            <a:off x="191948" y="6034341"/>
            <a:ext cx="2473363" cy="2473363"/>
          </a:xfrm>
          <a:prstGeom prst="rect">
            <a:avLst/>
          </a:prstGeom>
        </p:spPr>
      </p:pic>
      <p:pic>
        <p:nvPicPr>
          <p:cNvPr id="6" name="Picture 5">
            <a:extLst>
              <a:ext uri="{FF2B5EF4-FFF2-40B4-BE49-F238E27FC236}">
                <a16:creationId xmlns:a16="http://schemas.microsoft.com/office/drawing/2014/main" id="{3124EFD4-E2C4-C680-B186-6664EB0C2611}"/>
              </a:ext>
            </a:extLst>
          </p:cNvPr>
          <p:cNvPicPr>
            <a:picLocks noChangeAspect="1"/>
          </p:cNvPicPr>
          <p:nvPr/>
        </p:nvPicPr>
        <p:blipFill>
          <a:blip r:embed="rId5"/>
          <a:stretch>
            <a:fillRect/>
          </a:stretch>
        </p:blipFill>
        <p:spPr>
          <a:xfrm>
            <a:off x="2405591" y="6597937"/>
            <a:ext cx="1837050" cy="1837050"/>
          </a:xfrm>
          <a:prstGeom prst="rect">
            <a:avLst/>
          </a:prstGeom>
        </p:spPr>
      </p:pic>
      <p:pic>
        <p:nvPicPr>
          <p:cNvPr id="7" name="Picture 6">
            <a:extLst>
              <a:ext uri="{FF2B5EF4-FFF2-40B4-BE49-F238E27FC236}">
                <a16:creationId xmlns:a16="http://schemas.microsoft.com/office/drawing/2014/main" id="{D9F37939-B49A-B4BF-8236-1D0C375E4D44}"/>
              </a:ext>
            </a:extLst>
          </p:cNvPr>
          <p:cNvPicPr>
            <a:picLocks noChangeAspect="1"/>
          </p:cNvPicPr>
          <p:nvPr/>
        </p:nvPicPr>
        <p:blipFill>
          <a:blip r:embed="rId6"/>
          <a:stretch>
            <a:fillRect/>
          </a:stretch>
        </p:blipFill>
        <p:spPr>
          <a:xfrm>
            <a:off x="9585114" y="752652"/>
            <a:ext cx="2871014" cy="2871014"/>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34386" y="2274766"/>
            <a:ext cx="16526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glove	</a:t>
            </a:r>
            <a:endParaRPr b="1" dirty="0">
              <a:latin typeface="Gill Sans MT" panose="020B0502020104020203" pitchFamily="34" charset="77"/>
              <a:sym typeface="American Typewriter"/>
            </a:endParaRPr>
          </a:p>
        </p:txBody>
      </p:sp>
      <p:sp>
        <p:nvSpPr>
          <p:cNvPr id="134" name="office"/>
          <p:cNvSpPr txBox="1"/>
          <p:nvPr/>
        </p:nvSpPr>
        <p:spPr>
          <a:xfrm>
            <a:off x="5493969" y="3183419"/>
            <a:ext cx="21335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branch</a:t>
            </a:r>
            <a:endParaRPr dirty="0">
              <a:latin typeface="Gill Sans MT" panose="020B0502020104020203" pitchFamily="34" charset="77"/>
            </a:endParaRPr>
          </a:p>
        </p:txBody>
      </p:sp>
      <p:sp>
        <p:nvSpPr>
          <p:cNvPr id="135" name="spare"/>
          <p:cNvSpPr txBox="1"/>
          <p:nvPr/>
        </p:nvSpPr>
        <p:spPr>
          <a:xfrm>
            <a:off x="5599755" y="4033018"/>
            <a:ext cx="192200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within</a:t>
            </a:r>
            <a:endParaRPr b="1" dirty="0">
              <a:latin typeface="Gill Sans MT" panose="020B0502020104020203" pitchFamily="34" charset="77"/>
              <a:sym typeface="American Typewriter"/>
            </a:endParaRPr>
          </a:p>
        </p:txBody>
      </p:sp>
      <p:sp>
        <p:nvSpPr>
          <p:cNvPr id="136" name="chipped"/>
          <p:cNvSpPr txBox="1"/>
          <p:nvPr/>
        </p:nvSpPr>
        <p:spPr>
          <a:xfrm>
            <a:off x="5890713" y="4958818"/>
            <a:ext cx="13401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trap</a:t>
            </a:r>
            <a:endParaRPr dirty="0">
              <a:latin typeface="Gill Sans MT" panose="020B0502020104020203" pitchFamily="34" charset="77"/>
            </a:endParaRPr>
          </a:p>
        </p:txBody>
      </p:sp>
      <p:sp>
        <p:nvSpPr>
          <p:cNvPr id="137" name="lift"/>
          <p:cNvSpPr txBox="1"/>
          <p:nvPr/>
        </p:nvSpPr>
        <p:spPr>
          <a:xfrm>
            <a:off x="5284776" y="5829370"/>
            <a:ext cx="25519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Autumn</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6531" y="1115337"/>
            <a:ext cx="10143937"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Futura Medium" panose="020B0602020204020303" pitchFamily="34" charset="-79"/>
                <a:cs typeface="Futura Medium" panose="020B0602020204020303" pitchFamily="34" charset="-79"/>
              </a:rPr>
              <a:t>motionless</a:t>
            </a:r>
            <a:endParaRPr sz="66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30923" y="5981125"/>
            <a:ext cx="9855034"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irregular</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57BD5C26-EBC6-5827-D2F2-53719817D8D1}"/>
              </a:ext>
            </a:extLst>
          </p:cNvPr>
          <p:cNvPicPr>
            <a:picLocks noChangeAspect="1"/>
          </p:cNvPicPr>
          <p:nvPr/>
        </p:nvPicPr>
        <p:blipFill>
          <a:blip r:embed="rId4"/>
          <a:stretch>
            <a:fillRect/>
          </a:stretch>
        </p:blipFill>
        <p:spPr>
          <a:xfrm>
            <a:off x="9187500" y="480767"/>
            <a:ext cx="3251200" cy="3251200"/>
          </a:xfrm>
          <a:prstGeom prst="rect">
            <a:avLst/>
          </a:prstGeom>
        </p:spPr>
      </p:pic>
      <p:pic>
        <p:nvPicPr>
          <p:cNvPr id="6" name="Picture 5">
            <a:extLst>
              <a:ext uri="{FF2B5EF4-FFF2-40B4-BE49-F238E27FC236}">
                <a16:creationId xmlns:a16="http://schemas.microsoft.com/office/drawing/2014/main" id="{50F31AEE-130F-2194-9A73-0F09D0BB9421}"/>
              </a:ext>
            </a:extLst>
          </p:cNvPr>
          <p:cNvPicPr>
            <a:picLocks noChangeAspect="1"/>
          </p:cNvPicPr>
          <p:nvPr/>
        </p:nvPicPr>
        <p:blipFill>
          <a:blip r:embed="rId5"/>
          <a:stretch>
            <a:fillRect/>
          </a:stretch>
        </p:blipFill>
        <p:spPr>
          <a:xfrm>
            <a:off x="641511" y="5981125"/>
            <a:ext cx="2657138" cy="2657138"/>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23490" y="996602"/>
            <a:ext cx="1199989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artificial</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48023" y="5686738"/>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rooted</a:t>
            </a:r>
            <a:endParaRPr sz="115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D1698BF5-64AC-6A35-8307-09F39C06EC2F}"/>
              </a:ext>
            </a:extLst>
          </p:cNvPr>
          <p:cNvPicPr>
            <a:picLocks noChangeAspect="1"/>
          </p:cNvPicPr>
          <p:nvPr/>
        </p:nvPicPr>
        <p:blipFill>
          <a:blip r:embed="rId4"/>
          <a:stretch>
            <a:fillRect/>
          </a:stretch>
        </p:blipFill>
        <p:spPr>
          <a:xfrm>
            <a:off x="8850807" y="534991"/>
            <a:ext cx="3251200" cy="3251200"/>
          </a:xfrm>
          <a:prstGeom prst="rect">
            <a:avLst/>
          </a:prstGeom>
        </p:spPr>
      </p:pic>
      <p:pic>
        <p:nvPicPr>
          <p:cNvPr id="6" name="Picture 5">
            <a:extLst>
              <a:ext uri="{FF2B5EF4-FFF2-40B4-BE49-F238E27FC236}">
                <a16:creationId xmlns:a16="http://schemas.microsoft.com/office/drawing/2014/main" id="{291526CA-0DC1-B6F2-783A-72B8C144BB9F}"/>
              </a:ext>
            </a:extLst>
          </p:cNvPr>
          <p:cNvPicPr>
            <a:picLocks noChangeAspect="1"/>
          </p:cNvPicPr>
          <p:nvPr/>
        </p:nvPicPr>
        <p:blipFill>
          <a:blip r:embed="rId5"/>
          <a:stretch>
            <a:fillRect/>
          </a:stretch>
        </p:blipFill>
        <p:spPr>
          <a:xfrm>
            <a:off x="682708" y="5686738"/>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912924" y="3418118"/>
            <a:ext cx="32957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motionless</a:t>
            </a:r>
            <a:endParaRPr b="1" dirty="0">
              <a:latin typeface="Gill Sans MT" panose="020B0502020104020203" pitchFamily="34" charset="77"/>
              <a:sym typeface="American Typewriter"/>
            </a:endParaRPr>
          </a:p>
        </p:txBody>
      </p:sp>
      <p:sp>
        <p:nvSpPr>
          <p:cNvPr id="140" name="tolerate"/>
          <p:cNvSpPr txBox="1"/>
          <p:nvPr/>
        </p:nvSpPr>
        <p:spPr>
          <a:xfrm>
            <a:off x="5590983" y="2522165"/>
            <a:ext cx="19396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weave</a:t>
            </a:r>
            <a:endParaRPr dirty="0">
              <a:latin typeface="Gill Sans MT" panose="020B0502020104020203" pitchFamily="34" charset="77"/>
            </a:endParaRPr>
          </a:p>
        </p:txBody>
      </p:sp>
      <p:sp>
        <p:nvSpPr>
          <p:cNvPr id="141" name="fixation"/>
          <p:cNvSpPr txBox="1"/>
          <p:nvPr/>
        </p:nvSpPr>
        <p:spPr>
          <a:xfrm>
            <a:off x="5223107" y="4280417"/>
            <a:ext cx="26754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irregular</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57749" y="5188117"/>
            <a:ext cx="24894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artificial</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52529" y="5996646"/>
            <a:ext cx="20999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a:latin typeface="Gill Sans MT" panose="020B0502020104020203" pitchFamily="34" charset="77"/>
              </a:rPr>
              <a:t>rooted</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8869" y="1309202"/>
            <a:ext cx="200054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glove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243386"/>
            <a:ext cx="641905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Gloves are pieces of clothing which cover your hands and wrists and have individual sections for each finger.</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Finton wore his new </a:t>
            </a:r>
            <a:r>
              <a:rPr lang="en-GB" sz="4000" b="1" dirty="0">
                <a:latin typeface="Gill Sans MT" panose="020B0502020104020203" pitchFamily="34" charset="77"/>
              </a:rPr>
              <a:t>gloves</a:t>
            </a:r>
            <a:r>
              <a:rPr lang="en-GB" sz="4000" dirty="0">
                <a:latin typeface="Gill Sans MT" panose="020B0502020104020203" pitchFamily="34" charset="77"/>
              </a:rPr>
              <a:t> to school.</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glove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400049769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mitten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fitted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42F9250B-1E2A-5C90-2CD5-931AF35EBF1D}"/>
              </a:ext>
            </a:extLst>
          </p:cNvPr>
          <p:cNvPicPr>
            <a:picLocks noChangeAspect="1"/>
          </p:cNvPicPr>
          <p:nvPr/>
        </p:nvPicPr>
        <p:blipFill>
          <a:blip r:embed="rId3"/>
          <a:stretch>
            <a:fillRect/>
          </a:stretch>
        </p:blipFill>
        <p:spPr>
          <a:xfrm>
            <a:off x="8685992" y="2767047"/>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8730" y="1309202"/>
            <a:ext cx="258083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branch</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4739" y="4029329"/>
            <a:ext cx="6320488"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The branches of a tree are the parts that grow out from its trunk and have leaves, flowers, or fruit growing on them.</a:t>
            </a:r>
          </a:p>
        </p:txBody>
      </p:sp>
      <p:sp>
        <p:nvSpPr>
          <p:cNvPr id="155" name="The was a tear in Freddie’s new school jumper."/>
          <p:cNvSpPr txBox="1"/>
          <p:nvPr/>
        </p:nvSpPr>
        <p:spPr>
          <a:xfrm>
            <a:off x="0" y="6094598"/>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branch</a:t>
            </a:r>
            <a:r>
              <a:rPr lang="en-GB" sz="4000" dirty="0">
                <a:latin typeface="Gill Sans MT" panose="020B0502020104020203" pitchFamily="34" charset="77"/>
              </a:rPr>
              <a:t> kept tapping on the classroom window in the wind.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branch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333399657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spiked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limb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blanch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F940D57E-999D-8E71-8037-697C42E1F491}"/>
              </a:ext>
            </a:extLst>
          </p:cNvPr>
          <p:cNvPicPr>
            <a:picLocks noChangeAspect="1"/>
          </p:cNvPicPr>
          <p:nvPr/>
        </p:nvPicPr>
        <p:blipFill>
          <a:blip r:embed="rId3"/>
          <a:stretch>
            <a:fillRect/>
          </a:stretch>
        </p:blipFill>
        <p:spPr>
          <a:xfrm>
            <a:off x="8358940" y="2688979"/>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3069" y="1339979"/>
            <a:ext cx="2212145"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within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preposition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325692"/>
            <a:ext cx="599064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something is within a place, area, or object, it is inside it or surrounded by it.</a:t>
            </a:r>
          </a:p>
        </p:txBody>
      </p:sp>
      <p:sp>
        <p:nvSpPr>
          <p:cNvPr id="155" name="The was a tear in Freddie’s new school jumper."/>
          <p:cNvSpPr txBox="1"/>
          <p:nvPr/>
        </p:nvSpPr>
        <p:spPr>
          <a:xfrm>
            <a:off x="0" y="6102628"/>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Within</a:t>
            </a:r>
            <a:r>
              <a:rPr lang="en-GB" sz="4000" dirty="0">
                <a:latin typeface="Gill Sans MT" panose="020B0502020104020203" pitchFamily="34" charset="77"/>
              </a:rPr>
              <a:t> the classroom, the students eagerly gathered around Mrs Crosby to listen to a captivating story.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with-in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309430087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inside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begin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6028165F-8349-4BDF-B2FB-2581C2166000}"/>
              </a:ext>
            </a:extLst>
          </p:cNvPr>
          <p:cNvPicPr>
            <a:picLocks noChangeAspect="1"/>
          </p:cNvPicPr>
          <p:nvPr/>
        </p:nvPicPr>
        <p:blipFill>
          <a:blip r:embed="rId4"/>
          <a:stretch>
            <a:fillRect/>
          </a:stretch>
        </p:blipFill>
        <p:spPr>
          <a:xfrm>
            <a:off x="8472945" y="2654412"/>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4865" y="1309202"/>
            <a:ext cx="158857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trap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8000" y="3954247"/>
            <a:ext cx="705917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trap is a device which is placed somewhere or a hole which is dug somewhere in order to catch animals or birds.</a:t>
            </a:r>
          </a:p>
        </p:txBody>
      </p:sp>
      <p:sp>
        <p:nvSpPr>
          <p:cNvPr id="155" name="The was a tear in Freddie’s new school jumper."/>
          <p:cNvSpPr txBox="1"/>
          <p:nvPr/>
        </p:nvSpPr>
        <p:spPr>
          <a:xfrm>
            <a:off x="0" y="6185896"/>
            <a:ext cx="12999688"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3200" b="0" i="0" dirty="0">
                <a:solidFill>
                  <a:schemeClr val="accent2"/>
                </a:solidFill>
                <a:effectLst/>
                <a:latin typeface="Gill Sans MT" panose="020B0502020104020203" pitchFamily="34" charset="77"/>
              </a:rPr>
              <a:t>Mr Foley placed a cleverly disguised </a:t>
            </a:r>
            <a:r>
              <a:rPr lang="en-GB" sz="3200" b="1" i="0" dirty="0">
                <a:solidFill>
                  <a:schemeClr val="accent2"/>
                </a:solidFill>
                <a:effectLst/>
                <a:latin typeface="Gill Sans MT" panose="020B0502020104020203" pitchFamily="34" charset="77"/>
              </a:rPr>
              <a:t>trap</a:t>
            </a:r>
            <a:r>
              <a:rPr lang="en-GB" sz="3200" b="0" i="0" dirty="0">
                <a:solidFill>
                  <a:schemeClr val="accent2"/>
                </a:solidFill>
                <a:effectLst/>
                <a:latin typeface="Gill Sans MT" panose="020B0502020104020203" pitchFamily="34" charset="77"/>
              </a:rPr>
              <a:t> near the classroom's bookshelf for the mouse.</a:t>
            </a:r>
            <a:endParaRPr sz="32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trap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389476687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trick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7FC75A9E-3D31-4CEA-7A1D-DE55512811B7}"/>
              </a:ext>
            </a:extLst>
          </p:cNvPr>
          <p:cNvPicPr>
            <a:picLocks noChangeAspect="1"/>
          </p:cNvPicPr>
          <p:nvPr/>
        </p:nvPicPr>
        <p:blipFill>
          <a:blip r:embed="rId4"/>
          <a:stretch>
            <a:fillRect/>
          </a:stretch>
        </p:blipFill>
        <p:spPr>
          <a:xfrm>
            <a:off x="8097076" y="2732332"/>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89517" y="1309202"/>
            <a:ext cx="303929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Autumn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4105" y="3934239"/>
            <a:ext cx="568932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Autumn is the season between summer and winter when the weather becomes cooler and the leaves fall off the trees.</a:t>
            </a:r>
          </a:p>
        </p:txBody>
      </p:sp>
      <p:sp>
        <p:nvSpPr>
          <p:cNvPr id="155" name="The was a tear in Freddie’s new school jumper."/>
          <p:cNvSpPr txBox="1"/>
          <p:nvPr/>
        </p:nvSpPr>
        <p:spPr>
          <a:xfrm>
            <a:off x="28351" y="6146690"/>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leaves fell from the trees in the playground as it was </a:t>
            </a:r>
            <a:r>
              <a:rPr lang="en-GB" sz="4000" b="1" dirty="0">
                <a:latin typeface="Gill Sans MT" panose="020B0502020104020203" pitchFamily="34" charset="77"/>
              </a:rPr>
              <a:t>Autumn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(Au-tumn)</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2702755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3" name="Picture 2">
            <a:extLst>
              <a:ext uri="{FF2B5EF4-FFF2-40B4-BE49-F238E27FC236}">
                <a16:creationId xmlns:a16="http://schemas.microsoft.com/office/drawing/2014/main" id="{0EDBD96D-8BFE-B807-7F96-C0A612787F42}"/>
              </a:ext>
            </a:extLst>
          </p:cNvPr>
          <p:cNvPicPr>
            <a:picLocks noChangeAspect="1"/>
          </p:cNvPicPr>
          <p:nvPr/>
        </p:nvPicPr>
        <p:blipFill>
          <a:blip r:embed="rId4"/>
          <a:stretch>
            <a:fillRect/>
          </a:stretch>
        </p:blipFill>
        <p:spPr>
          <a:xfrm>
            <a:off x="8504001" y="2947585"/>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24074</TotalTime>
  <Words>1341</Words>
  <Application>Microsoft Macintosh PowerPoint</Application>
  <PresentationFormat>Custom</PresentationFormat>
  <Paragraphs>339</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509</cp:revision>
  <dcterms:modified xsi:type="dcterms:W3CDTF">2023-09-21T14:14:05Z</dcterms:modified>
</cp:coreProperties>
</file>