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74" r:id="rId13"/>
    <p:sldId id="279" r:id="rId14"/>
    <p:sldId id="280"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80"/>
    <p:restoredTop sz="94646"/>
  </p:normalViewPr>
  <p:slideViewPr>
    <p:cSldViewPr snapToGrid="0" snapToObjects="1">
      <p:cViewPr varScale="1">
        <p:scale>
          <a:sx n="62" d="100"/>
          <a:sy n="62" d="100"/>
        </p:scale>
        <p:origin x="101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187680" y="3226831"/>
            <a:ext cx="7013138"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5</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2nd October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02785" y="1309202"/>
            <a:ext cx="341279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scrumple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3966253"/>
            <a:ext cx="629577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crumple or crush (something, esp a piece of paper) or (esp of a piece of paper) to become crumpled or crushed</a:t>
            </a:r>
          </a:p>
        </p:txBody>
      </p:sp>
      <p:sp>
        <p:nvSpPr>
          <p:cNvPr id="155" name="The was a tear in Freddie’s new school jumper."/>
          <p:cNvSpPr txBox="1"/>
          <p:nvPr/>
        </p:nvSpPr>
        <p:spPr>
          <a:xfrm>
            <a:off x="0" y="6176943"/>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Inez </a:t>
            </a:r>
            <a:r>
              <a:rPr lang="en-GB" b="1" dirty="0">
                <a:latin typeface="Gill Sans MT" panose="020B0502020104020203" pitchFamily="34" charset="77"/>
              </a:rPr>
              <a:t>scrumpled</a:t>
            </a:r>
            <a:r>
              <a:rPr lang="en-GB" dirty="0">
                <a:latin typeface="Gill Sans MT" panose="020B0502020104020203" pitchFamily="34" charset="77"/>
              </a:rPr>
              <a:t> up his work as he got a maths question wrong.</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scrum-ple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21747376"/>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smooth 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crumple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iron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7C8D228C-033B-9804-3A44-DA20D3FF5562}"/>
              </a:ext>
            </a:extLst>
          </p:cNvPr>
          <p:cNvPicPr>
            <a:picLocks noChangeAspect="1"/>
          </p:cNvPicPr>
          <p:nvPr/>
        </p:nvPicPr>
        <p:blipFill>
          <a:blip r:embed="rId4"/>
          <a:stretch>
            <a:fillRect/>
          </a:stretch>
        </p:blipFill>
        <p:spPr>
          <a:xfrm>
            <a:off x="8897773" y="2940330"/>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9784" y="1309202"/>
            <a:ext cx="233878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plump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237497"/>
            <a:ext cx="730711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plump a pillow or cushion, you shake it and hit it gently so that it goes back into a rounded shape.</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Hamilton </a:t>
            </a:r>
            <a:r>
              <a:rPr lang="en-GB" sz="4000" b="1" dirty="0">
                <a:latin typeface="Gill Sans MT" panose="020B0502020104020203" pitchFamily="34" charset="77"/>
              </a:rPr>
              <a:t>plumped</a:t>
            </a:r>
            <a:r>
              <a:rPr lang="en-GB" sz="4000" dirty="0">
                <a:latin typeface="Gill Sans MT" panose="020B0502020104020203" pitchFamily="34" charset="77"/>
              </a:rPr>
              <a:t> the cushions in the staffroom.</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plump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68585242"/>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cushion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fiercely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ADED8D0A-6736-3019-CEA5-83723E91AA75}"/>
              </a:ext>
            </a:extLst>
          </p:cNvPr>
          <p:cNvPicPr>
            <a:picLocks noChangeAspect="1"/>
          </p:cNvPicPr>
          <p:nvPr/>
        </p:nvPicPr>
        <p:blipFill>
          <a:blip r:embed="rId4"/>
          <a:stretch>
            <a:fillRect/>
          </a:stretch>
        </p:blipFill>
        <p:spPr>
          <a:xfrm>
            <a:off x="8501104" y="2838128"/>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56405" y="1309202"/>
            <a:ext cx="250549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cavern</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469006"/>
            <a:ext cx="608348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 cavern is a large deep cave.</a:t>
            </a:r>
          </a:p>
        </p:txBody>
      </p:sp>
      <p:sp>
        <p:nvSpPr>
          <p:cNvPr id="155" name="The was a tear in Freddie’s new school jumper."/>
          <p:cNvSpPr txBox="1"/>
          <p:nvPr/>
        </p:nvSpPr>
        <p:spPr>
          <a:xfrm>
            <a:off x="0" y="654550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Year 5 visited an old </a:t>
            </a:r>
            <a:r>
              <a:rPr lang="en-GB" b="1" dirty="0">
                <a:latin typeface="Gill Sans MT" panose="020B0502020104020203" pitchFamily="34" charset="77"/>
              </a:rPr>
              <a:t>cavern</a:t>
            </a:r>
            <a:r>
              <a:rPr lang="en-GB" dirty="0">
                <a:latin typeface="Gill Sans MT" panose="020B0502020104020203" pitchFamily="34" charset="77"/>
              </a:rPr>
              <a:t> on a school trip.</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cav</a:t>
            </a:r>
            <a:r>
              <a:rPr lang="en-GB" dirty="0">
                <a:latin typeface="Gill Sans MT" panose="020B0502020104020203" pitchFamily="34" charset="77"/>
              </a:rPr>
              <a:t>-ern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300346746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asymmetrical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regular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tavern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crooked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straight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4" name="Picture 3">
            <a:extLst>
              <a:ext uri="{FF2B5EF4-FFF2-40B4-BE49-F238E27FC236}">
                <a16:creationId xmlns:a16="http://schemas.microsoft.com/office/drawing/2014/main" id="{56E9CC48-675D-C0CE-BEA7-08CCFFDCCA35}"/>
              </a:ext>
            </a:extLst>
          </p:cNvPr>
          <p:cNvPicPr>
            <a:picLocks noChangeAspect="1"/>
          </p:cNvPicPr>
          <p:nvPr/>
        </p:nvPicPr>
        <p:blipFill>
          <a:blip r:embed="rId4"/>
          <a:stretch>
            <a:fillRect/>
          </a:stretch>
        </p:blipFill>
        <p:spPr>
          <a:xfrm>
            <a:off x="8358940" y="2823628"/>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0887" y="1309202"/>
            <a:ext cx="201657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abyss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3739280"/>
            <a:ext cx="6119260"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someone is on the edge or brink of an abyss, they are about to enter into a very frightening or threatening </a:t>
            </a:r>
          </a:p>
          <a:p>
            <a:r>
              <a:rPr lang="en-GB" sz="3200" dirty="0">
                <a:latin typeface="Gill Sans MT" panose="020B0502020104020203" pitchFamily="34" charset="77"/>
              </a:rPr>
              <a:t>situation.</a:t>
            </a:r>
          </a:p>
        </p:txBody>
      </p:sp>
      <p:sp>
        <p:nvSpPr>
          <p:cNvPr id="155" name="The was a tear in Freddie’s new school jumper."/>
          <p:cNvSpPr txBox="1"/>
          <p:nvPr/>
        </p:nvSpPr>
        <p:spPr>
          <a:xfrm>
            <a:off x="0" y="6238931"/>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Santos told the class he had fallen into an </a:t>
            </a:r>
            <a:r>
              <a:rPr lang="en-GB" sz="4000" b="1" dirty="0">
                <a:latin typeface="Gill Sans MT" panose="020B0502020104020203" pitchFamily="34" charset="77"/>
              </a:rPr>
              <a:t>abyss</a:t>
            </a:r>
            <a:r>
              <a:rPr lang="en-GB" sz="4000" dirty="0">
                <a:latin typeface="Gill Sans MT" panose="020B0502020104020203" pitchFamily="34" charset="77"/>
              </a:rPr>
              <a:t> of marking homework.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a-byss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90982481"/>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gulf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bliss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dismiss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B50198BA-07C0-1E4C-BAF3-C29D65334128}"/>
              </a:ext>
            </a:extLst>
          </p:cNvPr>
          <p:cNvPicPr>
            <a:picLocks noChangeAspect="1"/>
          </p:cNvPicPr>
          <p:nvPr/>
        </p:nvPicPr>
        <p:blipFill>
          <a:blip r:embed="rId4"/>
          <a:stretch>
            <a:fillRect/>
          </a:stretch>
        </p:blipFill>
        <p:spPr>
          <a:xfrm>
            <a:off x="8492220" y="2699211"/>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39598" y="1339979"/>
            <a:ext cx="151323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row</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4" y="4117896"/>
            <a:ext cx="653624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row is a serious disagreement between people or organisations.</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Kyle and Peter had a heated </a:t>
            </a:r>
            <a:r>
              <a:rPr lang="en-GB" sz="4000" b="1" dirty="0">
                <a:latin typeface="Gill Sans MT" panose="020B0502020104020203" pitchFamily="34" charset="77"/>
              </a:rPr>
              <a:t>row</a:t>
            </a:r>
            <a:r>
              <a:rPr lang="en-GB" sz="4000" dirty="0">
                <a:latin typeface="Gill Sans MT" panose="020B0502020104020203" pitchFamily="34" charset="77"/>
              </a:rPr>
              <a:t> in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row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9557369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argument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reconciliation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quarrel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agreement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hurtful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052304CF-E78A-5DCE-27AF-29BCCE276C19}"/>
              </a:ext>
            </a:extLst>
          </p:cNvPr>
          <p:cNvPicPr>
            <a:picLocks noChangeAspect="1"/>
          </p:cNvPicPr>
          <p:nvPr/>
        </p:nvPicPr>
        <p:blipFill>
          <a:blip r:embed="rId4"/>
          <a:stretch>
            <a:fillRect/>
          </a:stretch>
        </p:blipFill>
        <p:spPr>
          <a:xfrm>
            <a:off x="8314093" y="2845797"/>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7168023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night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little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mist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mop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9934135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scrumple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cavern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plump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row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2032102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night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mist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little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stiff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mop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75381357"/>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consists of a large number of tiny drops of water in the air, which make it difficult to see very far.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Something that is *** is firm or does not bend easily.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The *** is the part of each day when the sun has set and it is dark outside, especially the time when people are sleeping.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piece of equipment for washing floors. It consists of a sponge or many pieces of string attached to a long handle.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You use *** to indicate that there is only a very small amount of something.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67D4BC26-B4A2-30F7-1F67-4E5F009E500D}"/>
              </a:ext>
            </a:extLst>
          </p:cNvPr>
          <p:cNvPicPr>
            <a:picLocks noChangeAspect="1"/>
          </p:cNvPicPr>
          <p:nvPr/>
        </p:nvPicPr>
        <p:blipFill>
          <a:blip r:embed="rId5"/>
          <a:stretch>
            <a:fillRect/>
          </a:stretch>
        </p:blipFill>
        <p:spPr>
          <a:xfrm>
            <a:off x="11115890" y="5352690"/>
            <a:ext cx="938415" cy="938415"/>
          </a:xfrm>
          <a:prstGeom prst="rect">
            <a:avLst/>
          </a:prstGeom>
        </p:spPr>
      </p:pic>
      <p:pic>
        <p:nvPicPr>
          <p:cNvPr id="3" name="Picture 2">
            <a:extLst>
              <a:ext uri="{FF2B5EF4-FFF2-40B4-BE49-F238E27FC236}">
                <a16:creationId xmlns:a16="http://schemas.microsoft.com/office/drawing/2014/main" id="{A56B15C7-5144-0366-20B5-0E28601CD091}"/>
              </a:ext>
            </a:extLst>
          </p:cNvPr>
          <p:cNvPicPr>
            <a:picLocks noChangeAspect="1"/>
          </p:cNvPicPr>
          <p:nvPr/>
        </p:nvPicPr>
        <p:blipFill>
          <a:blip r:embed="rId6"/>
          <a:stretch>
            <a:fillRect/>
          </a:stretch>
        </p:blipFill>
        <p:spPr>
          <a:xfrm>
            <a:off x="11169766" y="2873432"/>
            <a:ext cx="755535" cy="755535"/>
          </a:xfrm>
          <a:prstGeom prst="rect">
            <a:avLst/>
          </a:prstGeom>
        </p:spPr>
      </p:pic>
      <p:pic>
        <p:nvPicPr>
          <p:cNvPr id="5" name="Picture 4">
            <a:extLst>
              <a:ext uri="{FF2B5EF4-FFF2-40B4-BE49-F238E27FC236}">
                <a16:creationId xmlns:a16="http://schemas.microsoft.com/office/drawing/2014/main" id="{C912B221-D667-D1D5-A3B1-590BE895CB5C}"/>
              </a:ext>
            </a:extLst>
          </p:cNvPr>
          <p:cNvPicPr>
            <a:picLocks noChangeAspect="1"/>
          </p:cNvPicPr>
          <p:nvPr/>
        </p:nvPicPr>
        <p:blipFill>
          <a:blip r:embed="rId7"/>
          <a:stretch>
            <a:fillRect/>
          </a:stretch>
        </p:blipFill>
        <p:spPr>
          <a:xfrm>
            <a:off x="11057700" y="8009499"/>
            <a:ext cx="1028931" cy="1028931"/>
          </a:xfrm>
          <a:prstGeom prst="rect">
            <a:avLst/>
          </a:prstGeom>
        </p:spPr>
      </p:pic>
      <p:pic>
        <p:nvPicPr>
          <p:cNvPr id="6" name="Picture 5">
            <a:extLst>
              <a:ext uri="{FF2B5EF4-FFF2-40B4-BE49-F238E27FC236}">
                <a16:creationId xmlns:a16="http://schemas.microsoft.com/office/drawing/2014/main" id="{A79A3A72-FCCA-48DB-2CCE-2D798B031CB5}"/>
              </a:ext>
            </a:extLst>
          </p:cNvPr>
          <p:cNvPicPr>
            <a:picLocks noChangeAspect="1"/>
          </p:cNvPicPr>
          <p:nvPr/>
        </p:nvPicPr>
        <p:blipFill>
          <a:blip r:embed="rId8"/>
          <a:stretch>
            <a:fillRect/>
          </a:stretch>
        </p:blipFill>
        <p:spPr>
          <a:xfrm>
            <a:off x="10967240" y="3940447"/>
            <a:ext cx="1095433" cy="1095433"/>
          </a:xfrm>
          <a:prstGeom prst="rect">
            <a:avLst/>
          </a:prstGeom>
        </p:spPr>
      </p:pic>
      <p:pic>
        <p:nvPicPr>
          <p:cNvPr id="7" name="Picture 6">
            <a:extLst>
              <a:ext uri="{FF2B5EF4-FFF2-40B4-BE49-F238E27FC236}">
                <a16:creationId xmlns:a16="http://schemas.microsoft.com/office/drawing/2014/main" id="{E395881E-91B9-7F64-0929-710B8F8861FE}"/>
              </a:ext>
            </a:extLst>
          </p:cNvPr>
          <p:cNvPicPr>
            <a:picLocks noChangeAspect="1"/>
          </p:cNvPicPr>
          <p:nvPr/>
        </p:nvPicPr>
        <p:blipFill>
          <a:blip r:embed="rId9"/>
          <a:stretch>
            <a:fillRect/>
          </a:stretch>
        </p:blipFill>
        <p:spPr>
          <a:xfrm>
            <a:off x="11190033" y="6653598"/>
            <a:ext cx="1012305" cy="1012305"/>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1334682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scrumple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plump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cavern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abyss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822217184"/>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large deep cave.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To crumple or crush (something, esp a piece of paper) or (esp of a piece of paper) to become crumpled or crushed.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someone is on the edge or brink of an ***, they are about to enter into a very frightening or threatening </a:t>
                      </a:r>
                    </a:p>
                    <a:p>
                      <a:r>
                        <a:rPr lang="en-GB" sz="20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a pillow or cushion, you shake it and hit it gently so that it goes back into a rounded shape.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a:latin typeface="Gill Sans MT" panose="020B0502020104020203" pitchFamily="34" charset="77"/>
                        </a:rPr>
                        <a:t>A *** </a:t>
                      </a:r>
                      <a:r>
                        <a:rPr lang="en-GB" sz="2000" dirty="0">
                          <a:latin typeface="Gill Sans MT" panose="020B0502020104020203" pitchFamily="34" charset="77"/>
                        </a:rPr>
                        <a:t>is a serious disagreement between people or organisations.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96053742-57F2-AF36-D570-C0BED0168B2C}"/>
              </a:ext>
            </a:extLst>
          </p:cNvPr>
          <p:cNvPicPr>
            <a:picLocks noChangeAspect="1"/>
          </p:cNvPicPr>
          <p:nvPr/>
        </p:nvPicPr>
        <p:blipFill>
          <a:blip r:embed="rId5"/>
          <a:stretch>
            <a:fillRect/>
          </a:stretch>
        </p:blipFill>
        <p:spPr>
          <a:xfrm>
            <a:off x="11185080" y="4109654"/>
            <a:ext cx="767146" cy="767146"/>
          </a:xfrm>
          <a:prstGeom prst="rect">
            <a:avLst/>
          </a:prstGeom>
        </p:spPr>
      </p:pic>
      <p:pic>
        <p:nvPicPr>
          <p:cNvPr id="3" name="Picture 2">
            <a:extLst>
              <a:ext uri="{FF2B5EF4-FFF2-40B4-BE49-F238E27FC236}">
                <a16:creationId xmlns:a16="http://schemas.microsoft.com/office/drawing/2014/main" id="{971C3B32-0378-6CC0-2EBD-8A526AE622D4}"/>
              </a:ext>
            </a:extLst>
          </p:cNvPr>
          <p:cNvPicPr>
            <a:picLocks noChangeAspect="1"/>
          </p:cNvPicPr>
          <p:nvPr/>
        </p:nvPicPr>
        <p:blipFill>
          <a:blip r:embed="rId6"/>
          <a:stretch>
            <a:fillRect/>
          </a:stretch>
        </p:blipFill>
        <p:spPr>
          <a:xfrm>
            <a:off x="10984171" y="6489322"/>
            <a:ext cx="1061569" cy="1061569"/>
          </a:xfrm>
          <a:prstGeom prst="rect">
            <a:avLst/>
          </a:prstGeom>
        </p:spPr>
      </p:pic>
      <p:pic>
        <p:nvPicPr>
          <p:cNvPr id="5" name="Picture 4">
            <a:extLst>
              <a:ext uri="{FF2B5EF4-FFF2-40B4-BE49-F238E27FC236}">
                <a16:creationId xmlns:a16="http://schemas.microsoft.com/office/drawing/2014/main" id="{7A0C956B-4E8D-8A5D-13AC-B7C59E04D643}"/>
              </a:ext>
            </a:extLst>
          </p:cNvPr>
          <p:cNvPicPr>
            <a:picLocks noChangeAspect="1"/>
          </p:cNvPicPr>
          <p:nvPr/>
        </p:nvPicPr>
        <p:blipFill>
          <a:blip r:embed="rId7"/>
          <a:stretch>
            <a:fillRect/>
          </a:stretch>
        </p:blipFill>
        <p:spPr>
          <a:xfrm>
            <a:off x="11000489" y="2627388"/>
            <a:ext cx="1028931" cy="1028931"/>
          </a:xfrm>
          <a:prstGeom prst="rect">
            <a:avLst/>
          </a:prstGeom>
        </p:spPr>
      </p:pic>
      <p:pic>
        <p:nvPicPr>
          <p:cNvPr id="6" name="Picture 5">
            <a:extLst>
              <a:ext uri="{FF2B5EF4-FFF2-40B4-BE49-F238E27FC236}">
                <a16:creationId xmlns:a16="http://schemas.microsoft.com/office/drawing/2014/main" id="{08EC2C4B-DBDE-DE3D-EC58-A3D81E0FE73C}"/>
              </a:ext>
            </a:extLst>
          </p:cNvPr>
          <p:cNvPicPr>
            <a:picLocks noChangeAspect="1"/>
          </p:cNvPicPr>
          <p:nvPr/>
        </p:nvPicPr>
        <p:blipFill>
          <a:blip r:embed="rId8"/>
          <a:stretch>
            <a:fillRect/>
          </a:stretch>
        </p:blipFill>
        <p:spPr>
          <a:xfrm>
            <a:off x="10953792" y="7890289"/>
            <a:ext cx="978898" cy="978898"/>
          </a:xfrm>
          <a:prstGeom prst="rect">
            <a:avLst/>
          </a:prstGeom>
        </p:spPr>
      </p:pic>
      <p:pic>
        <p:nvPicPr>
          <p:cNvPr id="7" name="Picture 6">
            <a:extLst>
              <a:ext uri="{FF2B5EF4-FFF2-40B4-BE49-F238E27FC236}">
                <a16:creationId xmlns:a16="http://schemas.microsoft.com/office/drawing/2014/main" id="{C84B8DC9-D586-B2E5-43DC-DA56F1B72FD4}"/>
              </a:ext>
            </a:extLst>
          </p:cNvPr>
          <p:cNvPicPr>
            <a:picLocks noChangeAspect="1"/>
          </p:cNvPicPr>
          <p:nvPr/>
        </p:nvPicPr>
        <p:blipFill>
          <a:blip r:embed="rId9"/>
          <a:stretch>
            <a:fillRect/>
          </a:stretch>
        </p:blipFill>
        <p:spPr>
          <a:xfrm>
            <a:off x="10844300" y="4910361"/>
            <a:ext cx="1239563" cy="123956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100153" y="3993661"/>
            <a:ext cx="13978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mist</a:t>
            </a:r>
            <a:endParaRPr dirty="0">
              <a:latin typeface="Gill Sans MT" panose="020B0502020104020203" pitchFamily="34" charset="77"/>
            </a:endParaRPr>
          </a:p>
        </p:txBody>
      </p:sp>
      <p:sp>
        <p:nvSpPr>
          <p:cNvPr id="135" name="spare"/>
          <p:cNvSpPr txBox="1"/>
          <p:nvPr/>
        </p:nvSpPr>
        <p:spPr>
          <a:xfrm>
            <a:off x="3144200" y="4824209"/>
            <a:ext cx="14683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little</a:t>
            </a:r>
            <a:endParaRPr b="1" dirty="0">
              <a:latin typeface="Gill Sans MT" panose="020B0502020104020203" pitchFamily="34" charset="77"/>
              <a:sym typeface="American Typewriter"/>
            </a:endParaRPr>
          </a:p>
        </p:txBody>
      </p:sp>
      <p:sp>
        <p:nvSpPr>
          <p:cNvPr id="136" name="chipped"/>
          <p:cNvSpPr txBox="1"/>
          <p:nvPr/>
        </p:nvSpPr>
        <p:spPr>
          <a:xfrm>
            <a:off x="3212365" y="5769060"/>
            <a:ext cx="11733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stiff</a:t>
            </a:r>
            <a:endParaRPr dirty="0">
              <a:latin typeface="Gill Sans MT" panose="020B0502020104020203" pitchFamily="34" charset="77"/>
            </a:endParaRPr>
          </a:p>
        </p:txBody>
      </p:sp>
      <p:sp>
        <p:nvSpPr>
          <p:cNvPr id="137" name="lift"/>
          <p:cNvSpPr txBox="1"/>
          <p:nvPr/>
        </p:nvSpPr>
        <p:spPr>
          <a:xfrm>
            <a:off x="3076110" y="6639612"/>
            <a:ext cx="14459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mop</a:t>
            </a:r>
            <a:endParaRPr dirty="0">
              <a:latin typeface="Gill Sans MT" panose="020B0502020104020203" pitchFamily="34" charset="77"/>
            </a:endParaRPr>
          </a:p>
        </p:txBody>
      </p:sp>
      <p:sp>
        <p:nvSpPr>
          <p:cNvPr id="138" name="mutter"/>
          <p:cNvSpPr txBox="1"/>
          <p:nvPr/>
        </p:nvSpPr>
        <p:spPr>
          <a:xfrm>
            <a:off x="8227928" y="3961911"/>
            <a:ext cx="19765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plump</a:t>
            </a:r>
            <a:endParaRPr b="1" dirty="0">
              <a:latin typeface="Gill Sans MT" panose="020B0502020104020203" pitchFamily="34" charset="77"/>
              <a:sym typeface="American Typewriter"/>
            </a:endParaRPr>
          </a:p>
        </p:txBody>
      </p:sp>
      <p:sp>
        <p:nvSpPr>
          <p:cNvPr id="139" name="unveil"/>
          <p:cNvSpPr txBox="1"/>
          <p:nvPr/>
        </p:nvSpPr>
        <p:spPr>
          <a:xfrm>
            <a:off x="8374251" y="5755144"/>
            <a:ext cx="16591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abyss</a:t>
            </a:r>
            <a:endParaRPr dirty="0">
              <a:latin typeface="Gill Sans MT" panose="020B0502020104020203" pitchFamily="34" charset="77"/>
              <a:sym typeface="American Typewriter"/>
            </a:endParaRPr>
          </a:p>
        </p:txBody>
      </p:sp>
      <p:sp>
        <p:nvSpPr>
          <p:cNvPr id="140" name="tolerate"/>
          <p:cNvSpPr txBox="1"/>
          <p:nvPr/>
        </p:nvSpPr>
        <p:spPr>
          <a:xfrm>
            <a:off x="7806333" y="3065958"/>
            <a:ext cx="28196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scrumple</a:t>
            </a:r>
            <a:endParaRPr dirty="0">
              <a:latin typeface="Gill Sans MT" panose="020B0502020104020203" pitchFamily="34" charset="77"/>
            </a:endParaRPr>
          </a:p>
        </p:txBody>
      </p:sp>
      <p:sp>
        <p:nvSpPr>
          <p:cNvPr id="141" name="fixation"/>
          <p:cNvSpPr txBox="1"/>
          <p:nvPr/>
        </p:nvSpPr>
        <p:spPr>
          <a:xfrm>
            <a:off x="8183045" y="4824210"/>
            <a:ext cx="20662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cavern</a:t>
            </a:r>
            <a:endParaRPr dirty="0">
              <a:latin typeface="Gill Sans MT" panose="020B0502020104020203" pitchFamily="34" charset="77"/>
            </a:endParaRPr>
          </a:p>
        </p:txBody>
      </p:sp>
      <p:sp>
        <p:nvSpPr>
          <p:cNvPr id="142" name="rustle"/>
          <p:cNvSpPr txBox="1"/>
          <p:nvPr/>
        </p:nvSpPr>
        <p:spPr>
          <a:xfrm>
            <a:off x="8591813" y="6620562"/>
            <a:ext cx="12487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row</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002547" y="3080135"/>
            <a:ext cx="16014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night</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3739" y="365542"/>
            <a:ext cx="616835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night</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75096" y="5385548"/>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mist</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7A0C4134-9446-E068-B1D2-D889AA964B41}"/>
              </a:ext>
            </a:extLst>
          </p:cNvPr>
          <p:cNvPicPr>
            <a:picLocks noChangeAspect="1"/>
          </p:cNvPicPr>
          <p:nvPr/>
        </p:nvPicPr>
        <p:blipFill>
          <a:blip r:embed="rId4"/>
          <a:stretch>
            <a:fillRect/>
          </a:stretch>
        </p:blipFill>
        <p:spPr>
          <a:xfrm>
            <a:off x="8689194" y="581633"/>
            <a:ext cx="3251200" cy="3251200"/>
          </a:xfrm>
          <a:prstGeom prst="rect">
            <a:avLst/>
          </a:prstGeom>
        </p:spPr>
      </p:pic>
      <p:pic>
        <p:nvPicPr>
          <p:cNvPr id="4" name="Picture 3">
            <a:extLst>
              <a:ext uri="{FF2B5EF4-FFF2-40B4-BE49-F238E27FC236}">
                <a16:creationId xmlns:a16="http://schemas.microsoft.com/office/drawing/2014/main" id="{0438E4CD-2A5D-4371-A45A-380E7A0DB13F}"/>
              </a:ext>
            </a:extLst>
          </p:cNvPr>
          <p:cNvPicPr>
            <a:picLocks noChangeAspect="1"/>
          </p:cNvPicPr>
          <p:nvPr/>
        </p:nvPicPr>
        <p:blipFill>
          <a:blip r:embed="rId5"/>
          <a:stretch>
            <a:fillRect/>
          </a:stretch>
        </p:blipFill>
        <p:spPr>
          <a:xfrm>
            <a:off x="1492802" y="5650209"/>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295830" y="200571"/>
            <a:ext cx="562814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little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94019" y="4845533"/>
            <a:ext cx="10419220"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stiff</a:t>
            </a:r>
            <a:endParaRPr sz="19900" dirty="0">
              <a:latin typeface="Gill Sans MT" panose="020B0502020104020203" pitchFamily="34" charset="77"/>
            </a:endParaRPr>
          </a:p>
        </p:txBody>
      </p:sp>
      <p:pic>
        <p:nvPicPr>
          <p:cNvPr id="2" name="Picture 1">
            <a:extLst>
              <a:ext uri="{FF2B5EF4-FFF2-40B4-BE49-F238E27FC236}">
                <a16:creationId xmlns:a16="http://schemas.microsoft.com/office/drawing/2014/main" id="{150E14CB-FAAA-9BE7-330A-A1A974D23875}"/>
              </a:ext>
            </a:extLst>
          </p:cNvPr>
          <p:cNvPicPr>
            <a:picLocks noChangeAspect="1"/>
          </p:cNvPicPr>
          <p:nvPr/>
        </p:nvPicPr>
        <p:blipFill>
          <a:blip r:embed="rId4"/>
          <a:stretch>
            <a:fillRect/>
          </a:stretch>
        </p:blipFill>
        <p:spPr>
          <a:xfrm>
            <a:off x="8774443" y="611779"/>
            <a:ext cx="3251200" cy="3251200"/>
          </a:xfrm>
          <a:prstGeom prst="rect">
            <a:avLst/>
          </a:prstGeom>
        </p:spPr>
      </p:pic>
      <p:pic>
        <p:nvPicPr>
          <p:cNvPr id="4" name="Picture 3">
            <a:extLst>
              <a:ext uri="{FF2B5EF4-FFF2-40B4-BE49-F238E27FC236}">
                <a16:creationId xmlns:a16="http://schemas.microsoft.com/office/drawing/2014/main" id="{63B7FAE6-7688-1F89-3A4F-68EAB3D7A8D7}"/>
              </a:ext>
            </a:extLst>
          </p:cNvPr>
          <p:cNvPicPr>
            <a:picLocks noChangeAspect="1"/>
          </p:cNvPicPr>
          <p:nvPr/>
        </p:nvPicPr>
        <p:blipFill>
          <a:blip r:embed="rId5"/>
          <a:stretch>
            <a:fillRect/>
          </a:stretch>
        </p:blipFill>
        <p:spPr>
          <a:xfrm>
            <a:off x="1387635" y="5503030"/>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0798" y="87249"/>
            <a:ext cx="568905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mop</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09909" y="5867755"/>
            <a:ext cx="1234608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scrumple</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3AB0C925-1D75-0E5D-B947-40CFD0B6770A}"/>
              </a:ext>
            </a:extLst>
          </p:cNvPr>
          <p:cNvPicPr>
            <a:picLocks noChangeAspect="1"/>
          </p:cNvPicPr>
          <p:nvPr/>
        </p:nvPicPr>
        <p:blipFill>
          <a:blip r:embed="rId4"/>
          <a:stretch>
            <a:fillRect/>
          </a:stretch>
        </p:blipFill>
        <p:spPr>
          <a:xfrm>
            <a:off x="8305078" y="480767"/>
            <a:ext cx="3251200" cy="3251200"/>
          </a:xfrm>
          <a:prstGeom prst="rect">
            <a:avLst/>
          </a:prstGeom>
        </p:spPr>
      </p:pic>
      <p:pic>
        <p:nvPicPr>
          <p:cNvPr id="8" name="Picture 7">
            <a:extLst>
              <a:ext uri="{FF2B5EF4-FFF2-40B4-BE49-F238E27FC236}">
                <a16:creationId xmlns:a16="http://schemas.microsoft.com/office/drawing/2014/main" id="{C6C65080-38D2-ADD9-9375-68360D30E516}"/>
              </a:ext>
            </a:extLst>
          </p:cNvPr>
          <p:cNvPicPr>
            <a:picLocks noChangeAspect="1"/>
          </p:cNvPicPr>
          <p:nvPr/>
        </p:nvPicPr>
        <p:blipFill>
          <a:blip r:embed="rId5"/>
          <a:stretch>
            <a:fillRect/>
          </a:stretch>
        </p:blipFill>
        <p:spPr>
          <a:xfrm>
            <a:off x="586695" y="5766668"/>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62861" y="42942"/>
            <a:ext cx="773449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plump</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20406" y="5077792"/>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cavern</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68E66384-31E5-F990-23EF-516250DD28BB}"/>
              </a:ext>
            </a:extLst>
          </p:cNvPr>
          <p:cNvPicPr>
            <a:picLocks noChangeAspect="1"/>
          </p:cNvPicPr>
          <p:nvPr/>
        </p:nvPicPr>
        <p:blipFill>
          <a:blip r:embed="rId4"/>
          <a:stretch>
            <a:fillRect/>
          </a:stretch>
        </p:blipFill>
        <p:spPr>
          <a:xfrm>
            <a:off x="9132071" y="685828"/>
            <a:ext cx="3251200" cy="3251200"/>
          </a:xfrm>
          <a:prstGeom prst="rect">
            <a:avLst/>
          </a:prstGeom>
        </p:spPr>
      </p:pic>
      <p:pic>
        <p:nvPicPr>
          <p:cNvPr id="4" name="Picture 3">
            <a:extLst>
              <a:ext uri="{FF2B5EF4-FFF2-40B4-BE49-F238E27FC236}">
                <a16:creationId xmlns:a16="http://schemas.microsoft.com/office/drawing/2014/main" id="{4DDD6B64-E6AC-BC04-07BA-A486D5CE3BB3}"/>
              </a:ext>
            </a:extLst>
          </p:cNvPr>
          <p:cNvPicPr>
            <a:picLocks noChangeAspect="1"/>
          </p:cNvPicPr>
          <p:nvPr/>
        </p:nvPicPr>
        <p:blipFill>
          <a:blip r:embed="rId5"/>
          <a:stretch>
            <a:fillRect/>
          </a:stretch>
        </p:blipFill>
        <p:spPr>
          <a:xfrm>
            <a:off x="682708" y="5681879"/>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76946" y="72112"/>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abyss</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706195" y="5212899"/>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row</a:t>
            </a:r>
            <a:endParaRPr sz="11500" dirty="0">
              <a:latin typeface="Gill Sans MT" panose="020B0502020104020203" pitchFamily="34" charset="77"/>
            </a:endParaRPr>
          </a:p>
        </p:txBody>
      </p:sp>
      <p:pic>
        <p:nvPicPr>
          <p:cNvPr id="4" name="Picture 3">
            <a:extLst>
              <a:ext uri="{FF2B5EF4-FFF2-40B4-BE49-F238E27FC236}">
                <a16:creationId xmlns:a16="http://schemas.microsoft.com/office/drawing/2014/main" id="{C6278D96-1AD9-F122-0315-92AB852FDF81}"/>
              </a:ext>
            </a:extLst>
          </p:cNvPr>
          <p:cNvPicPr>
            <a:picLocks noChangeAspect="1"/>
          </p:cNvPicPr>
          <p:nvPr/>
        </p:nvPicPr>
        <p:blipFill>
          <a:blip r:embed="rId4"/>
          <a:stretch>
            <a:fillRect/>
          </a:stretch>
        </p:blipFill>
        <p:spPr>
          <a:xfrm>
            <a:off x="1749498" y="5731048"/>
            <a:ext cx="3251200" cy="3251200"/>
          </a:xfrm>
          <a:prstGeom prst="rect">
            <a:avLst/>
          </a:prstGeom>
        </p:spPr>
      </p:pic>
      <p:pic>
        <p:nvPicPr>
          <p:cNvPr id="7" name="Picture 6">
            <a:extLst>
              <a:ext uri="{FF2B5EF4-FFF2-40B4-BE49-F238E27FC236}">
                <a16:creationId xmlns:a16="http://schemas.microsoft.com/office/drawing/2014/main" id="{E2A093D8-7619-A631-B83D-41D72EEEF7F9}"/>
              </a:ext>
            </a:extLst>
          </p:cNvPr>
          <p:cNvPicPr>
            <a:picLocks noChangeAspect="1"/>
          </p:cNvPicPr>
          <p:nvPr/>
        </p:nvPicPr>
        <p:blipFill>
          <a:blip r:embed="rId5"/>
          <a:stretch>
            <a:fillRect/>
          </a:stretch>
        </p:blipFill>
        <p:spPr>
          <a:xfrm>
            <a:off x="8599754" y="601434"/>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943357"/>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528424"/>
            <a:ext cx="576119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ea typeface="Ayuthaya" pitchFamily="2" charset="-34"/>
                <a:cs typeface="Futura Medium" panose="020B0602020204020303" pitchFamily="34" charset="-79"/>
              </a:rPr>
              <a:t>night</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453643" y="5534186"/>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mist</a:t>
            </a:r>
            <a:endParaRPr sz="287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F3D4C4F4-FDCB-C683-02A2-5CE261473E84}"/>
              </a:ext>
            </a:extLst>
          </p:cNvPr>
          <p:cNvPicPr>
            <a:picLocks noChangeAspect="1"/>
          </p:cNvPicPr>
          <p:nvPr/>
        </p:nvPicPr>
        <p:blipFill>
          <a:blip r:embed="rId4"/>
          <a:stretch>
            <a:fillRect/>
          </a:stretch>
        </p:blipFill>
        <p:spPr>
          <a:xfrm>
            <a:off x="8468569" y="603796"/>
            <a:ext cx="3251200" cy="3251200"/>
          </a:xfrm>
          <a:prstGeom prst="rect">
            <a:avLst/>
          </a:prstGeom>
        </p:spPr>
      </p:pic>
      <p:pic>
        <p:nvPicPr>
          <p:cNvPr id="4" name="Picture 3">
            <a:extLst>
              <a:ext uri="{FF2B5EF4-FFF2-40B4-BE49-F238E27FC236}">
                <a16:creationId xmlns:a16="http://schemas.microsoft.com/office/drawing/2014/main" id="{9D81B163-7A78-CE67-C5B1-467E51F0453C}"/>
              </a:ext>
            </a:extLst>
          </p:cNvPr>
          <p:cNvPicPr>
            <a:picLocks noChangeAspect="1"/>
          </p:cNvPicPr>
          <p:nvPr/>
        </p:nvPicPr>
        <p:blipFill>
          <a:blip r:embed="rId5"/>
          <a:stretch>
            <a:fillRect/>
          </a:stretch>
        </p:blipFill>
        <p:spPr>
          <a:xfrm>
            <a:off x="1701338" y="5724319"/>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87441" y="473186"/>
            <a:ext cx="576439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little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640880" y="5254345"/>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stiff</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23B03253-6958-8DF0-D69B-D6D2F33970FA}"/>
              </a:ext>
            </a:extLst>
          </p:cNvPr>
          <p:cNvPicPr>
            <a:picLocks noChangeAspect="1"/>
          </p:cNvPicPr>
          <p:nvPr/>
        </p:nvPicPr>
        <p:blipFill>
          <a:blip r:embed="rId4"/>
          <a:stretch>
            <a:fillRect/>
          </a:stretch>
        </p:blipFill>
        <p:spPr>
          <a:xfrm>
            <a:off x="8517732" y="602862"/>
            <a:ext cx="3251200" cy="3251200"/>
          </a:xfrm>
          <a:prstGeom prst="rect">
            <a:avLst/>
          </a:prstGeom>
        </p:spPr>
      </p:pic>
      <p:pic>
        <p:nvPicPr>
          <p:cNvPr id="4" name="Picture 3">
            <a:extLst>
              <a:ext uri="{FF2B5EF4-FFF2-40B4-BE49-F238E27FC236}">
                <a16:creationId xmlns:a16="http://schemas.microsoft.com/office/drawing/2014/main" id="{15439178-C2F5-58FD-ECC5-9C19DF71E3A5}"/>
              </a:ext>
            </a:extLst>
          </p:cNvPr>
          <p:cNvPicPr>
            <a:picLocks noChangeAspect="1"/>
          </p:cNvPicPr>
          <p:nvPr/>
        </p:nvPicPr>
        <p:blipFill>
          <a:blip r:embed="rId5"/>
          <a:stretch>
            <a:fillRect/>
          </a:stretch>
        </p:blipFill>
        <p:spPr>
          <a:xfrm>
            <a:off x="1819900" y="5519006"/>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87947" y="-52435"/>
            <a:ext cx="620522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mop</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33988" y="5857760"/>
            <a:ext cx="1234608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scrumple</a:t>
            </a:r>
            <a:endParaRPr sz="23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16C0206F-E343-9AE6-0665-C0C05EC7206B}"/>
              </a:ext>
            </a:extLst>
          </p:cNvPr>
          <p:cNvPicPr>
            <a:picLocks noChangeAspect="1"/>
          </p:cNvPicPr>
          <p:nvPr/>
        </p:nvPicPr>
        <p:blipFill>
          <a:blip r:embed="rId4"/>
          <a:stretch>
            <a:fillRect/>
          </a:stretch>
        </p:blipFill>
        <p:spPr>
          <a:xfrm>
            <a:off x="8603629" y="602862"/>
            <a:ext cx="3251200" cy="3251200"/>
          </a:xfrm>
          <a:prstGeom prst="rect">
            <a:avLst/>
          </a:prstGeom>
        </p:spPr>
      </p:pic>
      <p:pic>
        <p:nvPicPr>
          <p:cNvPr id="4" name="Picture 3">
            <a:extLst>
              <a:ext uri="{FF2B5EF4-FFF2-40B4-BE49-F238E27FC236}">
                <a16:creationId xmlns:a16="http://schemas.microsoft.com/office/drawing/2014/main" id="{1231DB2B-A869-1BAF-96FA-3EC98DF80B4F}"/>
              </a:ext>
            </a:extLst>
          </p:cNvPr>
          <p:cNvPicPr>
            <a:picLocks noChangeAspect="1"/>
          </p:cNvPicPr>
          <p:nvPr/>
        </p:nvPicPr>
        <p:blipFill>
          <a:blip r:embed="rId5"/>
          <a:stretch>
            <a:fillRect/>
          </a:stretch>
        </p:blipFill>
        <p:spPr>
          <a:xfrm>
            <a:off x="489432" y="6035448"/>
            <a:ext cx="2780515" cy="2780515"/>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60035" y="2274766"/>
            <a:ext cx="16014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night	</a:t>
            </a:r>
            <a:endParaRPr b="1" dirty="0">
              <a:latin typeface="Gill Sans MT" panose="020B0502020104020203" pitchFamily="34" charset="77"/>
              <a:sym typeface="American Typewriter"/>
            </a:endParaRPr>
          </a:p>
        </p:txBody>
      </p:sp>
      <p:sp>
        <p:nvSpPr>
          <p:cNvPr id="134" name="office"/>
          <p:cNvSpPr txBox="1"/>
          <p:nvPr/>
        </p:nvSpPr>
        <p:spPr>
          <a:xfrm>
            <a:off x="5861859" y="3183419"/>
            <a:ext cx="13978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mist</a:t>
            </a:r>
            <a:endParaRPr dirty="0">
              <a:latin typeface="Gill Sans MT" panose="020B0502020104020203" pitchFamily="34" charset="77"/>
            </a:endParaRPr>
          </a:p>
        </p:txBody>
      </p:sp>
      <p:sp>
        <p:nvSpPr>
          <p:cNvPr id="135" name="spare"/>
          <p:cNvSpPr txBox="1"/>
          <p:nvPr/>
        </p:nvSpPr>
        <p:spPr>
          <a:xfrm>
            <a:off x="5826580" y="4033018"/>
            <a:ext cx="14683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little</a:t>
            </a:r>
            <a:endParaRPr b="1" dirty="0">
              <a:latin typeface="Gill Sans MT" panose="020B0502020104020203" pitchFamily="34" charset="77"/>
              <a:sym typeface="American Typewriter"/>
            </a:endParaRPr>
          </a:p>
        </p:txBody>
      </p:sp>
      <p:sp>
        <p:nvSpPr>
          <p:cNvPr id="136" name="chipped"/>
          <p:cNvSpPr txBox="1"/>
          <p:nvPr/>
        </p:nvSpPr>
        <p:spPr>
          <a:xfrm>
            <a:off x="5974071" y="4958818"/>
            <a:ext cx="11733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stiff</a:t>
            </a:r>
            <a:endParaRPr dirty="0">
              <a:latin typeface="Gill Sans MT" panose="020B0502020104020203" pitchFamily="34" charset="77"/>
            </a:endParaRPr>
          </a:p>
        </p:txBody>
      </p:sp>
      <p:sp>
        <p:nvSpPr>
          <p:cNvPr id="137" name="lift"/>
          <p:cNvSpPr txBox="1"/>
          <p:nvPr/>
        </p:nvSpPr>
        <p:spPr>
          <a:xfrm>
            <a:off x="5837812" y="5829370"/>
            <a:ext cx="14459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mop</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0" y="305549"/>
            <a:ext cx="1014393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plump</a:t>
            </a:r>
            <a:endParaRPr sz="66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49163" y="5482905"/>
            <a:ext cx="985503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cavern</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EAF144D0-8F66-5C65-EACE-9287FBFE10A6}"/>
              </a:ext>
            </a:extLst>
          </p:cNvPr>
          <p:cNvPicPr>
            <a:picLocks noChangeAspect="1"/>
          </p:cNvPicPr>
          <p:nvPr/>
        </p:nvPicPr>
        <p:blipFill>
          <a:blip r:embed="rId4"/>
          <a:stretch>
            <a:fillRect/>
          </a:stretch>
        </p:blipFill>
        <p:spPr>
          <a:xfrm>
            <a:off x="8827248" y="547220"/>
            <a:ext cx="3251200" cy="3251200"/>
          </a:xfrm>
          <a:prstGeom prst="rect">
            <a:avLst/>
          </a:prstGeom>
        </p:spPr>
      </p:pic>
      <p:pic>
        <p:nvPicPr>
          <p:cNvPr id="4" name="Picture 3">
            <a:extLst>
              <a:ext uri="{FF2B5EF4-FFF2-40B4-BE49-F238E27FC236}">
                <a16:creationId xmlns:a16="http://schemas.microsoft.com/office/drawing/2014/main" id="{E0926FCB-9E9B-2D27-8FD3-CBED562CA744}"/>
              </a:ext>
            </a:extLst>
          </p:cNvPr>
          <p:cNvPicPr>
            <a:picLocks noChangeAspect="1"/>
          </p:cNvPicPr>
          <p:nvPr/>
        </p:nvPicPr>
        <p:blipFill>
          <a:blip r:embed="rId5"/>
          <a:stretch>
            <a:fillRect/>
          </a:stretch>
        </p:blipFill>
        <p:spPr>
          <a:xfrm>
            <a:off x="689837" y="5674057"/>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442497"/>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abyss</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12473" y="5287250"/>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row</a:t>
            </a:r>
            <a:endParaRPr sz="11500" dirty="0">
              <a:latin typeface="Futura Medium" panose="020B0602020204020303" pitchFamily="34" charset="-79"/>
              <a:cs typeface="Futura Medium" panose="020B0602020204020303" pitchFamily="34" charset="-79"/>
            </a:endParaRPr>
          </a:p>
        </p:txBody>
      </p:sp>
      <p:pic>
        <p:nvPicPr>
          <p:cNvPr id="7" name="Picture 6">
            <a:extLst>
              <a:ext uri="{FF2B5EF4-FFF2-40B4-BE49-F238E27FC236}">
                <a16:creationId xmlns:a16="http://schemas.microsoft.com/office/drawing/2014/main" id="{3100A008-2E8F-EB58-F77F-C5BD4659517B}"/>
              </a:ext>
            </a:extLst>
          </p:cNvPr>
          <p:cNvPicPr>
            <a:picLocks noChangeAspect="1"/>
          </p:cNvPicPr>
          <p:nvPr/>
        </p:nvPicPr>
        <p:blipFill>
          <a:blip r:embed="rId4"/>
          <a:stretch>
            <a:fillRect/>
          </a:stretch>
        </p:blipFill>
        <p:spPr>
          <a:xfrm>
            <a:off x="1416714" y="5715755"/>
            <a:ext cx="3251200" cy="3251200"/>
          </a:xfrm>
          <a:prstGeom prst="rect">
            <a:avLst/>
          </a:prstGeom>
        </p:spPr>
      </p:pic>
      <p:pic>
        <p:nvPicPr>
          <p:cNvPr id="8" name="Picture 7">
            <a:extLst>
              <a:ext uri="{FF2B5EF4-FFF2-40B4-BE49-F238E27FC236}">
                <a16:creationId xmlns:a16="http://schemas.microsoft.com/office/drawing/2014/main" id="{FCB5C159-3DE0-10EC-CB29-4C7B2818C368}"/>
              </a:ext>
            </a:extLst>
          </p:cNvPr>
          <p:cNvPicPr>
            <a:picLocks noChangeAspect="1"/>
          </p:cNvPicPr>
          <p:nvPr/>
        </p:nvPicPr>
        <p:blipFill>
          <a:blip r:embed="rId5"/>
          <a:stretch>
            <a:fillRect/>
          </a:stretch>
        </p:blipFill>
        <p:spPr>
          <a:xfrm>
            <a:off x="8603629" y="602862"/>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72560" y="3418118"/>
            <a:ext cx="19765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plump</a:t>
            </a:r>
            <a:endParaRPr b="1" dirty="0">
              <a:latin typeface="Gill Sans MT" panose="020B0502020104020203" pitchFamily="34" charset="77"/>
              <a:sym typeface="American Typewriter"/>
            </a:endParaRPr>
          </a:p>
        </p:txBody>
      </p:sp>
      <p:sp>
        <p:nvSpPr>
          <p:cNvPr id="140" name="tolerate"/>
          <p:cNvSpPr txBox="1"/>
          <p:nvPr/>
        </p:nvSpPr>
        <p:spPr>
          <a:xfrm>
            <a:off x="5150960" y="2522165"/>
            <a:ext cx="28196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scrumple</a:t>
            </a:r>
            <a:endParaRPr dirty="0">
              <a:latin typeface="Gill Sans MT" panose="020B0502020104020203" pitchFamily="34" charset="77"/>
            </a:endParaRPr>
          </a:p>
        </p:txBody>
      </p:sp>
      <p:sp>
        <p:nvSpPr>
          <p:cNvPr id="141" name="fixation"/>
          <p:cNvSpPr txBox="1"/>
          <p:nvPr/>
        </p:nvSpPr>
        <p:spPr>
          <a:xfrm>
            <a:off x="5527678" y="4280417"/>
            <a:ext cx="20662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cavern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672927" y="5188117"/>
            <a:ext cx="16591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abyss</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878127" y="5996646"/>
            <a:ext cx="12487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row</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9785" y="1309202"/>
            <a:ext cx="18787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night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3997165"/>
            <a:ext cx="641905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The night is the part of each day when the sun has set and it is dark outside, especially the time when people are sleeping.</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Jim thought that it was </a:t>
            </a:r>
            <a:r>
              <a:rPr lang="en-GB" sz="4000" b="1" dirty="0">
                <a:latin typeface="Gill Sans MT" panose="020B0502020104020203" pitchFamily="34" charset="77"/>
              </a:rPr>
              <a:t>night</a:t>
            </a:r>
            <a:r>
              <a:rPr lang="en-GB" sz="4000" dirty="0">
                <a:latin typeface="Gill Sans MT" panose="020B0502020104020203" pitchFamily="34" charset="77"/>
              </a:rPr>
              <a:t> as it was so dark outside.</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night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152496314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darkness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following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9B88793C-577B-0064-099E-231418995297}"/>
              </a:ext>
            </a:extLst>
          </p:cNvPr>
          <p:cNvPicPr>
            <a:picLocks noChangeAspect="1"/>
          </p:cNvPicPr>
          <p:nvPr/>
        </p:nvPicPr>
        <p:blipFill>
          <a:blip r:embed="rId3"/>
          <a:stretch>
            <a:fillRect/>
          </a:stretch>
        </p:blipFill>
        <p:spPr>
          <a:xfrm>
            <a:off x="8685992" y="2799396"/>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1616" y="1309202"/>
            <a:ext cx="163506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mist</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8522" y="4083791"/>
            <a:ext cx="632048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Mist consists of a large number of tiny drops of water in the air, which make it difficult to see very far.</a:t>
            </a:r>
          </a:p>
        </p:txBody>
      </p:sp>
      <p:sp>
        <p:nvSpPr>
          <p:cNvPr id="155" name="The was a tear in Freddie’s new school jumper."/>
          <p:cNvSpPr txBox="1"/>
          <p:nvPr/>
        </p:nvSpPr>
        <p:spPr>
          <a:xfrm>
            <a:off x="0" y="640237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thick </a:t>
            </a:r>
            <a:r>
              <a:rPr lang="en-GB" sz="4000" b="1" dirty="0">
                <a:latin typeface="Gill Sans MT" panose="020B0502020104020203" pitchFamily="34" charset="77"/>
              </a:rPr>
              <a:t>mist</a:t>
            </a:r>
            <a:r>
              <a:rPr lang="en-GB" sz="4000" dirty="0">
                <a:latin typeface="Gill Sans MT" panose="020B0502020104020203" pitchFamily="34" charset="77"/>
              </a:rPr>
              <a:t> outside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mist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189285220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haze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swirled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fog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903FA945-F4E8-CF88-355F-8907F6AEF5BE}"/>
              </a:ext>
            </a:extLst>
          </p:cNvPr>
          <p:cNvPicPr>
            <a:picLocks noChangeAspect="1"/>
          </p:cNvPicPr>
          <p:nvPr/>
        </p:nvPicPr>
        <p:blipFill>
          <a:blip r:embed="rId3"/>
          <a:stretch>
            <a:fillRect/>
          </a:stretch>
        </p:blipFill>
        <p:spPr>
          <a:xfrm>
            <a:off x="8348580" y="2995151"/>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4016" y="1339979"/>
            <a:ext cx="163025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little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adjective / determiner</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233359"/>
            <a:ext cx="599064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use little to indicate that there is only a very small amount of something. </a:t>
            </a:r>
          </a:p>
        </p:txBody>
      </p:sp>
      <p:sp>
        <p:nvSpPr>
          <p:cNvPr id="155" name="The was a tear in Freddie’s new school jumper."/>
          <p:cNvSpPr txBox="1"/>
          <p:nvPr/>
        </p:nvSpPr>
        <p:spPr>
          <a:xfrm>
            <a:off x="0" y="6102628"/>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Gibson needed a </a:t>
            </a:r>
            <a:r>
              <a:rPr lang="en-GB" sz="4000" b="1" dirty="0">
                <a:latin typeface="Gill Sans MT" panose="020B0502020104020203" pitchFamily="34" charset="77"/>
              </a:rPr>
              <a:t>little</a:t>
            </a:r>
            <a:r>
              <a:rPr lang="en-GB" sz="4000" dirty="0">
                <a:latin typeface="Gill Sans MT" panose="020B0502020104020203" pitchFamily="34" charset="77"/>
              </a:rPr>
              <a:t> help with handing out the class books.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lit-tle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344283795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small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mini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6B5A890C-344F-D8A6-93EE-44E7B725EC94}"/>
              </a:ext>
            </a:extLst>
          </p:cNvPr>
          <p:cNvPicPr>
            <a:picLocks noChangeAspect="1"/>
          </p:cNvPicPr>
          <p:nvPr/>
        </p:nvPicPr>
        <p:blipFill>
          <a:blip r:embed="rId4"/>
          <a:stretch>
            <a:fillRect/>
          </a:stretch>
        </p:blipFill>
        <p:spPr>
          <a:xfrm>
            <a:off x="8799568" y="2745579"/>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13450" y="1309202"/>
            <a:ext cx="139140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stiff</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72185" y="4396340"/>
            <a:ext cx="7059173"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stiff is firm or does not bend easily.</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The classroom door was very </a:t>
            </a:r>
            <a:r>
              <a:rPr lang="en-GB" b="1" i="0" dirty="0">
                <a:solidFill>
                  <a:schemeClr val="accent2"/>
                </a:solidFill>
                <a:effectLst/>
                <a:latin typeface="Gill Sans MT" panose="020B0502020104020203" pitchFamily="34" charset="77"/>
              </a:rPr>
              <a:t>stiff</a:t>
            </a:r>
            <a:r>
              <a:rPr lang="en-GB" b="0" i="0" dirty="0">
                <a:solidFill>
                  <a:schemeClr val="accent2"/>
                </a:solidFill>
                <a:effectLst/>
                <a:latin typeface="Gill Sans MT" panose="020B0502020104020203" pitchFamily="34" charset="77"/>
              </a:rPr>
              <a:t> to open</a:t>
            </a:r>
            <a:r>
              <a:rPr lang="en-GB" sz="3200" b="0" i="0" dirty="0">
                <a:solidFill>
                  <a:schemeClr val="accent2"/>
                </a:solidFill>
                <a:effectLst/>
                <a:latin typeface="Gill Sans MT" panose="020B0502020104020203" pitchFamily="34" charset="77"/>
              </a:rPr>
              <a:t>.</a:t>
            </a:r>
            <a:endParaRPr sz="32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stiff</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374001255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rigid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flexible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cliff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sniff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D43B67BC-1894-2FFA-9302-D1F96B156DD9}"/>
              </a:ext>
            </a:extLst>
          </p:cNvPr>
          <p:cNvPicPr>
            <a:picLocks noChangeAspect="1"/>
          </p:cNvPicPr>
          <p:nvPr/>
        </p:nvPicPr>
        <p:blipFill>
          <a:blip r:embed="rId4"/>
          <a:stretch>
            <a:fillRect/>
          </a:stretch>
        </p:blipFill>
        <p:spPr>
          <a:xfrm>
            <a:off x="8488856" y="2713059"/>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9535" y="1309202"/>
            <a:ext cx="173925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mop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4105" y="3934238"/>
            <a:ext cx="6032579"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mop is a piece of equipment for washing floors. It consists of a sponge or many pieces of string attached to a long handle.</a:t>
            </a:r>
          </a:p>
        </p:txBody>
      </p:sp>
      <p:sp>
        <p:nvSpPr>
          <p:cNvPr id="155" name="The was a tear in Freddie’s new school jumper."/>
          <p:cNvSpPr txBox="1"/>
          <p:nvPr/>
        </p:nvSpPr>
        <p:spPr>
          <a:xfrm>
            <a:off x="28351" y="64544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Horton used the </a:t>
            </a:r>
            <a:r>
              <a:rPr lang="en-GB" sz="4000" b="1" dirty="0">
                <a:latin typeface="Gill Sans MT" panose="020B0502020104020203" pitchFamily="34" charset="77"/>
              </a:rPr>
              <a:t>mop</a:t>
            </a:r>
            <a:r>
              <a:rPr lang="en-GB" sz="4000" dirty="0">
                <a:latin typeface="Gill Sans MT" panose="020B0502020104020203" pitchFamily="34" charset="77"/>
              </a:rPr>
              <a:t> to clean up the spill in the hall.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(mop)</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2924613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sponge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swished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5" name="Picture 4">
            <a:extLst>
              <a:ext uri="{FF2B5EF4-FFF2-40B4-BE49-F238E27FC236}">
                <a16:creationId xmlns:a16="http://schemas.microsoft.com/office/drawing/2014/main" id="{0F012765-CF52-D6AC-785C-516C238D5B76}"/>
              </a:ext>
            </a:extLst>
          </p:cNvPr>
          <p:cNvPicPr>
            <a:picLocks noChangeAspect="1"/>
          </p:cNvPicPr>
          <p:nvPr/>
        </p:nvPicPr>
        <p:blipFill>
          <a:blip r:embed="rId4"/>
          <a:stretch>
            <a:fillRect/>
          </a:stretch>
        </p:blipFill>
        <p:spPr>
          <a:xfrm>
            <a:off x="8848814" y="2755400"/>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24233</TotalTime>
  <Words>1318</Words>
  <Application>Microsoft Macintosh PowerPoint</Application>
  <PresentationFormat>Custom</PresentationFormat>
  <Paragraphs>351</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562</cp:revision>
  <dcterms:modified xsi:type="dcterms:W3CDTF">2023-09-27T10:37:53Z</dcterms:modified>
</cp:coreProperties>
</file>