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6"/>
  </p:notesMasterIdLst>
  <p:handoutMasterIdLst>
    <p:handoutMasterId r:id="rId37"/>
  </p:handoutMasterIdLst>
  <p:sldIdLst>
    <p:sldId id="459" r:id="rId2"/>
    <p:sldId id="460" r:id="rId3"/>
    <p:sldId id="258" r:id="rId4"/>
    <p:sldId id="259" r:id="rId5"/>
    <p:sldId id="461" r:id="rId6"/>
    <p:sldId id="471" r:id="rId7"/>
    <p:sldId id="472" r:id="rId8"/>
    <p:sldId id="462" r:id="rId9"/>
    <p:sldId id="473" r:id="rId10"/>
    <p:sldId id="474" r:id="rId11"/>
    <p:sldId id="463" r:id="rId12"/>
    <p:sldId id="475" r:id="rId13"/>
    <p:sldId id="476" r:id="rId14"/>
    <p:sldId id="464" r:id="rId15"/>
    <p:sldId id="477" r:id="rId16"/>
    <p:sldId id="478" r:id="rId17"/>
    <p:sldId id="465" r:id="rId18"/>
    <p:sldId id="479" r:id="rId19"/>
    <p:sldId id="480" r:id="rId20"/>
    <p:sldId id="466" r:id="rId21"/>
    <p:sldId id="481" r:id="rId22"/>
    <p:sldId id="482" r:id="rId23"/>
    <p:sldId id="467" r:id="rId24"/>
    <p:sldId id="483" r:id="rId25"/>
    <p:sldId id="484" r:id="rId26"/>
    <p:sldId id="468" r:id="rId27"/>
    <p:sldId id="485" r:id="rId28"/>
    <p:sldId id="486" r:id="rId29"/>
    <p:sldId id="469" r:id="rId30"/>
    <p:sldId id="487" r:id="rId31"/>
    <p:sldId id="488" r:id="rId32"/>
    <p:sldId id="470" r:id="rId33"/>
    <p:sldId id="489" r:id="rId34"/>
    <p:sldId id="490" r:id="rId3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850" autoAdjust="0"/>
    <p:restoredTop sz="94646"/>
  </p:normalViewPr>
  <p:slideViewPr>
    <p:cSldViewPr snapToGrid="0">
      <p:cViewPr varScale="1">
        <p:scale>
          <a:sx n="65" d="100"/>
          <a:sy n="65" d="100"/>
        </p:scale>
        <p:origin x="3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175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EF7E6A-66C6-D6FD-E4F2-010947DB88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5DC455-998D-9CB8-AE60-7CA35D2347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0AE66-7585-4276-B7D6-218D44DE5B82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0607D5-A05E-ACBE-F444-B4D4483441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2B3A8B-7BB3-DE18-47B4-FC5E4D34847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1F0B3-9D88-449D-8F35-DA55657B15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493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09EC3-3965-C746-B569-777F382DD608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7D81A-33A0-3946-A2FC-B224C5D3C6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58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81D79-7378-461E-B635-3DF9EB52FBAA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711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901-7C36-47AD-A51B-C3629B31606D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58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77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944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16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904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21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78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6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7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781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677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628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A4978-23CC-A54B-8C1D-AB83FFB4B744}" type="datetimeFigureOut">
              <a:rPr lang="en-GB" smtClean="0"/>
              <a:t>08/08/2023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F30BE-C586-C84F-BFE5-F7570E133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613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1063850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1145283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79512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D19F11-8C67-1DEE-266A-F39CB602AA18}"/>
              </a:ext>
            </a:extLst>
          </p:cNvPr>
          <p:cNvSpPr/>
          <p:nvPr/>
        </p:nvSpPr>
        <p:spPr>
          <a:xfrm>
            <a:off x="9725" y="4248774"/>
            <a:ext cx="6858000" cy="657951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13DF0E-FFD8-0F04-CD67-489E6B1CA04B}"/>
              </a:ext>
            </a:extLst>
          </p:cNvPr>
          <p:cNvSpPr/>
          <p:nvPr/>
        </p:nvSpPr>
        <p:spPr>
          <a:xfrm>
            <a:off x="523493" y="4316139"/>
            <a:ext cx="58110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8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HOW TO USE THIS RESOURCE: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3101709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81963" y="3076741"/>
            <a:ext cx="38940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SAMPLE PACK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168209-EC16-154A-7996-214467534A33}"/>
              </a:ext>
            </a:extLst>
          </p:cNvPr>
          <p:cNvSpPr/>
          <p:nvPr/>
        </p:nvSpPr>
        <p:spPr>
          <a:xfrm>
            <a:off x="0" y="8921567"/>
            <a:ext cx="6858000" cy="657951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33932"/>
            <a:ext cx="925797" cy="7088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46C0F1-BA9C-998F-AA64-6D1C53D30CE1}"/>
              </a:ext>
            </a:extLst>
          </p:cNvPr>
          <p:cNvSpPr txBox="1"/>
          <p:nvPr/>
        </p:nvSpPr>
        <p:spPr>
          <a:xfrm>
            <a:off x="429287" y="5136629"/>
            <a:ext cx="60188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/>
              <a:t>This pack contains one  days / pages of questions for all times table. </a:t>
            </a:r>
          </a:p>
          <a:p>
            <a:endParaRPr lang="en-GB" sz="1500" dirty="0"/>
          </a:p>
          <a:p>
            <a:r>
              <a:rPr lang="en-GB" sz="1500" dirty="0"/>
              <a:t>Use the daily sheet as a complete resource, or slice off the level that is appropriate for the child using it.</a:t>
            </a:r>
          </a:p>
          <a:p>
            <a:endParaRPr lang="en-GB" sz="1500" dirty="0"/>
          </a:p>
          <a:p>
            <a:r>
              <a:rPr lang="en-GB" sz="1500" dirty="0"/>
              <a:t>Each level contains 20 questions and progresses as outlined below:</a:t>
            </a:r>
          </a:p>
          <a:p>
            <a:endParaRPr lang="en-GB" sz="1500" dirty="0"/>
          </a:p>
          <a:p>
            <a:r>
              <a:rPr lang="en-GB" sz="1500" b="1" dirty="0">
                <a:solidFill>
                  <a:srgbClr val="7030A0"/>
                </a:solidFill>
              </a:rPr>
              <a:t>Level 1</a:t>
            </a:r>
            <a:r>
              <a:rPr lang="en-GB" sz="1500" dirty="0"/>
              <a:t>: Normal representation (x1 up to x6 questions)</a:t>
            </a:r>
          </a:p>
          <a:p>
            <a:r>
              <a:rPr lang="en-GB" sz="1500" b="1" dirty="0">
                <a:solidFill>
                  <a:srgbClr val="7030A0"/>
                </a:solidFill>
              </a:rPr>
              <a:t>Level 2</a:t>
            </a:r>
            <a:r>
              <a:rPr lang="en-GB" sz="1500" dirty="0"/>
              <a:t>: Normal representation (x7 up to x12 questions)</a:t>
            </a:r>
          </a:p>
          <a:p>
            <a:r>
              <a:rPr lang="en-GB" sz="1500" b="1" dirty="0">
                <a:solidFill>
                  <a:srgbClr val="7030A0"/>
                </a:solidFill>
              </a:rPr>
              <a:t>Level 3</a:t>
            </a:r>
            <a:r>
              <a:rPr lang="en-GB" sz="1500" dirty="0"/>
              <a:t>: Varied fluency representation (x1 up to x 12)</a:t>
            </a:r>
          </a:p>
          <a:p>
            <a:r>
              <a:rPr lang="en-GB" sz="1500" b="1" dirty="0">
                <a:solidFill>
                  <a:srgbClr val="7030A0"/>
                </a:solidFill>
              </a:rPr>
              <a:t>Level 4</a:t>
            </a:r>
            <a:r>
              <a:rPr lang="en-GB" sz="1500" dirty="0"/>
              <a:t>: Multiplying multiples of 10 (x1 to x 12 standard representation)</a:t>
            </a:r>
          </a:p>
          <a:p>
            <a:r>
              <a:rPr lang="en-GB" sz="1500" b="1" dirty="0">
                <a:solidFill>
                  <a:srgbClr val="7030A0"/>
                </a:solidFill>
              </a:rPr>
              <a:t>Level 5</a:t>
            </a:r>
            <a:r>
              <a:rPr lang="en-GB" sz="1500" dirty="0"/>
              <a:t>: Multiplying multiples of 10 &amp; 100  (x1 to x12 varied fluency)</a:t>
            </a:r>
          </a:p>
          <a:p>
            <a:endParaRPr lang="en-GB" sz="1500" dirty="0"/>
          </a:p>
          <a:p>
            <a:r>
              <a:rPr lang="en-GB" sz="1500" dirty="0"/>
              <a:t>Each page is followed by a page of answers.</a:t>
            </a:r>
          </a:p>
        </p:txBody>
      </p:sp>
    </p:spTree>
    <p:extLst>
      <p:ext uri="{BB962C8B-B14F-4D97-AF65-F5344CB8AC3E}">
        <p14:creationId xmlns:p14="http://schemas.microsoft.com/office/powerpoint/2010/main" val="3239754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baseline="0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baseline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r>
                        <a:rPr lang="en-GB" sz="1400" baseline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20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16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61447" y="5601280"/>
            <a:ext cx="39351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5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95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1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</a:t>
                      </a:r>
                      <a:r>
                        <a:rPr lang="en-GB" sz="1400">
                          <a:latin typeface="Gill Sans MT" panose="020B0502020104020203" pitchFamily="34" charset="77"/>
                        </a:rPr>
                        <a:t>x 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5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74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61447" y="5601280"/>
            <a:ext cx="39351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6</a:t>
            </a:r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22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106547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822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10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106547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6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67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61447" y="5601280"/>
            <a:ext cx="39351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7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779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309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7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4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61447" y="5601280"/>
            <a:ext cx="39351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2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996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61447" y="5601280"/>
            <a:ext cx="39351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8</a:t>
            </a:r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70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baseline="0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705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baseline="0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baseline="0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8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708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61447" y="5601280"/>
            <a:ext cx="39351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9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888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</a:t>
                      </a:r>
                      <a:r>
                        <a:rPr lang="en-GB" sz="1400">
                          <a:latin typeface="Gill Sans MT" panose="020B0502020104020203" pitchFamily="34" charset="77"/>
                        </a:rPr>
                        <a:t>x __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latin typeface="Gill Sans MT" panose="020B0502020104020203" pitchFamily="34" charset="77"/>
                        </a:rPr>
                        <a:t>90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639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9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90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9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663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319582" y="5601280"/>
            <a:ext cx="42188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10</a:t>
            </a:r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8962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9017" y="9659779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</a:t>
            </a:r>
            <a:r>
              <a:rPr lang="en-GB" sz="100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© 20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2</a:t>
            </a:r>
            <a:r>
              <a:rPr lang="en-GB" sz="100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3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Gill Sans MT" panose="020B0502020104020203" pitchFamily="34" charset="77"/>
            </a:endParaRP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 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 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 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 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___=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100=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100=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264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baseline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50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90=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7x10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baseline="0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100=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100=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Gill Sans MT" panose="020B0502020104020203" pitchFamily="34" charset="77"/>
              </a:rPr>
              <a:t>10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922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319582" y="5601280"/>
            <a:ext cx="42188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11</a:t>
            </a:r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94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425515"/>
              </p:ext>
            </p:extLst>
          </p:nvPr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620064"/>
              </p:ext>
            </p:extLst>
          </p:nvPr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35301"/>
              </p:ext>
            </p:extLst>
          </p:nvPr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19047"/>
              </p:ext>
            </p:extLst>
          </p:nvPr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85641"/>
              </p:ext>
            </p:extLst>
          </p:nvPr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587358"/>
              </p:ext>
            </p:extLst>
          </p:nvPr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972278"/>
              </p:ext>
            </p:extLst>
          </p:nvPr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671565"/>
              </p:ext>
            </p:extLst>
          </p:nvPr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334681"/>
              </p:ext>
            </p:extLst>
          </p:nvPr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52602"/>
              </p:ext>
            </p:extLst>
          </p:nvPr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679294"/>
              </p:ext>
            </p:extLst>
          </p:nvPr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419323"/>
              </p:ext>
            </p:extLst>
          </p:nvPr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352437"/>
              </p:ext>
            </p:extLst>
          </p:nvPr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588567"/>
              </p:ext>
            </p:extLst>
          </p:nvPr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573159"/>
              </p:ext>
            </p:extLst>
          </p:nvPr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00857"/>
              </p:ext>
            </p:extLst>
          </p:nvPr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915999"/>
              </p:ext>
            </p:extLst>
          </p:nvPr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224354"/>
              </p:ext>
            </p:extLst>
          </p:nvPr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530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282506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260204" y="235825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275073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260204" y="8022416"/>
          <a:ext cx="203532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109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911212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  <p:graphicFrame>
        <p:nvGraphicFramePr>
          <p:cNvPr id="2" name="Table 8">
            <a:extLst>
              <a:ext uri="{FF2B5EF4-FFF2-40B4-BE49-F238E27FC236}">
                <a16:creationId xmlns:a16="http://schemas.microsoft.com/office/drawing/2014/main" id="{22AF71D9-5AEE-A7BC-B42C-FB4746888BEA}"/>
              </a:ext>
            </a:extLst>
          </p:cNvPr>
          <p:cNvGraphicFramePr>
            <a:graphicFrameLocks noGrp="1"/>
          </p:cNvGraphicFramePr>
          <p:nvPr/>
        </p:nvGraphicFramePr>
        <p:xfrm>
          <a:off x="1919338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B632ABAB-0DC0-5EE2-905A-2833D5136AB5}"/>
              </a:ext>
            </a:extLst>
          </p:cNvPr>
          <p:cNvGraphicFramePr>
            <a:graphicFrameLocks noGrp="1"/>
          </p:cNvGraphicFramePr>
          <p:nvPr/>
        </p:nvGraphicFramePr>
        <p:xfrm>
          <a:off x="3556170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" name="Table 8">
            <a:extLst>
              <a:ext uri="{FF2B5EF4-FFF2-40B4-BE49-F238E27FC236}">
                <a16:creationId xmlns:a16="http://schemas.microsoft.com/office/drawing/2014/main" id="{FF66BAE1-F30D-EEB8-FB16-0EBF786D6386}"/>
              </a:ext>
            </a:extLst>
          </p:cNvPr>
          <p:cNvGraphicFramePr>
            <a:graphicFrameLocks noGrp="1"/>
          </p:cNvGraphicFramePr>
          <p:nvPr/>
        </p:nvGraphicFramePr>
        <p:xfrm>
          <a:off x="5171239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7FD86C0C-5903-8CDD-E6E4-9205D61A677B}"/>
              </a:ext>
            </a:extLst>
          </p:cNvPr>
          <p:cNvGraphicFramePr>
            <a:graphicFrameLocks noGrp="1"/>
          </p:cNvGraphicFramePr>
          <p:nvPr/>
        </p:nvGraphicFramePr>
        <p:xfrm>
          <a:off x="1878978" y="235825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14C04DDD-AB00-E1A0-45B3-6521DA046BE0}"/>
              </a:ext>
            </a:extLst>
          </p:cNvPr>
          <p:cNvGraphicFramePr>
            <a:graphicFrameLocks noGrp="1"/>
          </p:cNvGraphicFramePr>
          <p:nvPr/>
        </p:nvGraphicFramePr>
        <p:xfrm>
          <a:off x="3491517" y="235825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7F717BF-F3D3-11AB-4F47-F2196DC0B8DB}"/>
              </a:ext>
            </a:extLst>
          </p:cNvPr>
          <p:cNvGraphicFramePr>
            <a:graphicFrameLocks noGrp="1"/>
          </p:cNvGraphicFramePr>
          <p:nvPr/>
        </p:nvGraphicFramePr>
        <p:xfrm>
          <a:off x="5104056" y="235824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0" name="Table 8">
            <a:extLst>
              <a:ext uri="{FF2B5EF4-FFF2-40B4-BE49-F238E27FC236}">
                <a16:creationId xmlns:a16="http://schemas.microsoft.com/office/drawing/2014/main" id="{73AD2CE0-08ED-065D-13D3-EA5CA596EC4B}"/>
              </a:ext>
            </a:extLst>
          </p:cNvPr>
          <p:cNvGraphicFramePr>
            <a:graphicFrameLocks noGrp="1"/>
          </p:cNvGraphicFramePr>
          <p:nvPr/>
        </p:nvGraphicFramePr>
        <p:xfrm>
          <a:off x="2439999" y="8022416"/>
          <a:ext cx="203532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109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911212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1" name="Table 8">
            <a:extLst>
              <a:ext uri="{FF2B5EF4-FFF2-40B4-BE49-F238E27FC236}">
                <a16:creationId xmlns:a16="http://schemas.microsoft.com/office/drawing/2014/main" id="{343F0FBD-1EE5-FC36-6478-68A17CBB51C6}"/>
              </a:ext>
            </a:extLst>
          </p:cNvPr>
          <p:cNvGraphicFramePr>
            <a:graphicFrameLocks noGrp="1"/>
          </p:cNvGraphicFramePr>
          <p:nvPr/>
        </p:nvGraphicFramePr>
        <p:xfrm>
          <a:off x="4619794" y="8029850"/>
          <a:ext cx="203532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109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911212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2" name="Table 8">
            <a:extLst>
              <a:ext uri="{FF2B5EF4-FFF2-40B4-BE49-F238E27FC236}">
                <a16:creationId xmlns:a16="http://schemas.microsoft.com/office/drawing/2014/main" id="{C4A2F7ED-11B1-D871-25B4-2DC321208FB7}"/>
              </a:ext>
            </a:extLst>
          </p:cNvPr>
          <p:cNvGraphicFramePr>
            <a:graphicFrameLocks noGrp="1"/>
          </p:cNvGraphicFramePr>
          <p:nvPr/>
        </p:nvGraphicFramePr>
        <p:xfrm>
          <a:off x="1886412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21" name="Table 8">
            <a:extLst>
              <a:ext uri="{FF2B5EF4-FFF2-40B4-BE49-F238E27FC236}">
                <a16:creationId xmlns:a16="http://schemas.microsoft.com/office/drawing/2014/main" id="{04020B1D-C972-50FA-69CA-6271754B5247}"/>
              </a:ext>
            </a:extLst>
          </p:cNvPr>
          <p:cNvGraphicFramePr>
            <a:graphicFrameLocks noGrp="1"/>
          </p:cNvGraphicFramePr>
          <p:nvPr/>
        </p:nvGraphicFramePr>
        <p:xfrm>
          <a:off x="3491709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22" name="Table 8">
            <a:extLst>
              <a:ext uri="{FF2B5EF4-FFF2-40B4-BE49-F238E27FC236}">
                <a16:creationId xmlns:a16="http://schemas.microsoft.com/office/drawing/2014/main" id="{491EDC6C-5E3F-6DF6-823A-9DC4FFFCA8CF}"/>
              </a:ext>
            </a:extLst>
          </p:cNvPr>
          <p:cNvGraphicFramePr>
            <a:graphicFrameLocks noGrp="1"/>
          </p:cNvGraphicFramePr>
          <p:nvPr/>
        </p:nvGraphicFramePr>
        <p:xfrm>
          <a:off x="5093523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2199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282506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260204" y="235825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275073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260204" y="8022416"/>
          <a:ext cx="203532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109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911212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11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  <p:graphicFrame>
        <p:nvGraphicFramePr>
          <p:cNvPr id="2" name="Table 8">
            <a:extLst>
              <a:ext uri="{FF2B5EF4-FFF2-40B4-BE49-F238E27FC236}">
                <a16:creationId xmlns:a16="http://schemas.microsoft.com/office/drawing/2014/main" id="{22AF71D9-5AEE-A7BC-B42C-FB4746888BEA}"/>
              </a:ext>
            </a:extLst>
          </p:cNvPr>
          <p:cNvGraphicFramePr>
            <a:graphicFrameLocks noGrp="1"/>
          </p:cNvGraphicFramePr>
          <p:nvPr/>
        </p:nvGraphicFramePr>
        <p:xfrm>
          <a:off x="1919338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B632ABAB-0DC0-5EE2-905A-2833D5136AB5}"/>
              </a:ext>
            </a:extLst>
          </p:cNvPr>
          <p:cNvGraphicFramePr>
            <a:graphicFrameLocks noGrp="1"/>
          </p:cNvGraphicFramePr>
          <p:nvPr/>
        </p:nvGraphicFramePr>
        <p:xfrm>
          <a:off x="3556170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" name="Table 8">
            <a:extLst>
              <a:ext uri="{FF2B5EF4-FFF2-40B4-BE49-F238E27FC236}">
                <a16:creationId xmlns:a16="http://schemas.microsoft.com/office/drawing/2014/main" id="{FF66BAE1-F30D-EEB8-FB16-0EBF786D6386}"/>
              </a:ext>
            </a:extLst>
          </p:cNvPr>
          <p:cNvGraphicFramePr>
            <a:graphicFrameLocks noGrp="1"/>
          </p:cNvGraphicFramePr>
          <p:nvPr/>
        </p:nvGraphicFramePr>
        <p:xfrm>
          <a:off x="5171239" y="470200"/>
          <a:ext cx="147034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070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5827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6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7FD86C0C-5903-8CDD-E6E4-9205D61A677B}"/>
              </a:ext>
            </a:extLst>
          </p:cNvPr>
          <p:cNvGraphicFramePr>
            <a:graphicFrameLocks noGrp="1"/>
          </p:cNvGraphicFramePr>
          <p:nvPr/>
        </p:nvGraphicFramePr>
        <p:xfrm>
          <a:off x="1878978" y="235825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14C04DDD-AB00-E1A0-45B3-6521DA046BE0}"/>
              </a:ext>
            </a:extLst>
          </p:cNvPr>
          <p:cNvGraphicFramePr>
            <a:graphicFrameLocks noGrp="1"/>
          </p:cNvGraphicFramePr>
          <p:nvPr/>
        </p:nvGraphicFramePr>
        <p:xfrm>
          <a:off x="3491517" y="235825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7F717BF-F3D3-11AB-4F47-F2196DC0B8DB}"/>
              </a:ext>
            </a:extLst>
          </p:cNvPr>
          <p:cNvGraphicFramePr>
            <a:graphicFrameLocks noGrp="1"/>
          </p:cNvGraphicFramePr>
          <p:nvPr/>
        </p:nvGraphicFramePr>
        <p:xfrm>
          <a:off x="5104056" y="2358244"/>
          <a:ext cx="1551059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47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39584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0" name="Table 8">
            <a:extLst>
              <a:ext uri="{FF2B5EF4-FFF2-40B4-BE49-F238E27FC236}">
                <a16:creationId xmlns:a16="http://schemas.microsoft.com/office/drawing/2014/main" id="{73AD2CE0-08ED-065D-13D3-EA5CA596EC4B}"/>
              </a:ext>
            </a:extLst>
          </p:cNvPr>
          <p:cNvGraphicFramePr>
            <a:graphicFrameLocks noGrp="1"/>
          </p:cNvGraphicFramePr>
          <p:nvPr/>
        </p:nvGraphicFramePr>
        <p:xfrm>
          <a:off x="2439999" y="8022416"/>
          <a:ext cx="203532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109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911212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r>
                        <a:rPr lang="en-GB" sz="140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1" name="Table 8">
            <a:extLst>
              <a:ext uri="{FF2B5EF4-FFF2-40B4-BE49-F238E27FC236}">
                <a16:creationId xmlns:a16="http://schemas.microsoft.com/office/drawing/2014/main" id="{343F0FBD-1EE5-FC36-6478-68A17CBB51C6}"/>
              </a:ext>
            </a:extLst>
          </p:cNvPr>
          <p:cNvGraphicFramePr>
            <a:graphicFrameLocks noGrp="1"/>
          </p:cNvGraphicFramePr>
          <p:nvPr/>
        </p:nvGraphicFramePr>
        <p:xfrm>
          <a:off x="4619794" y="8029850"/>
          <a:ext cx="2035321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109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911212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110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2" name="Table 8">
            <a:extLst>
              <a:ext uri="{FF2B5EF4-FFF2-40B4-BE49-F238E27FC236}">
                <a16:creationId xmlns:a16="http://schemas.microsoft.com/office/drawing/2014/main" id="{C4A2F7ED-11B1-D871-25B4-2DC321208FB7}"/>
              </a:ext>
            </a:extLst>
          </p:cNvPr>
          <p:cNvGraphicFramePr>
            <a:graphicFrameLocks noGrp="1"/>
          </p:cNvGraphicFramePr>
          <p:nvPr/>
        </p:nvGraphicFramePr>
        <p:xfrm>
          <a:off x="1886412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21" name="Table 8">
            <a:extLst>
              <a:ext uri="{FF2B5EF4-FFF2-40B4-BE49-F238E27FC236}">
                <a16:creationId xmlns:a16="http://schemas.microsoft.com/office/drawing/2014/main" id="{04020B1D-C972-50FA-69CA-6271754B5247}"/>
              </a:ext>
            </a:extLst>
          </p:cNvPr>
          <p:cNvGraphicFramePr>
            <a:graphicFrameLocks noGrp="1"/>
          </p:cNvGraphicFramePr>
          <p:nvPr/>
        </p:nvGraphicFramePr>
        <p:xfrm>
          <a:off x="3491709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22" name="Table 8">
            <a:extLst>
              <a:ext uri="{FF2B5EF4-FFF2-40B4-BE49-F238E27FC236}">
                <a16:creationId xmlns:a16="http://schemas.microsoft.com/office/drawing/2014/main" id="{491EDC6C-5E3F-6DF6-823A-9DC4FFFCA8CF}"/>
              </a:ext>
            </a:extLst>
          </p:cNvPr>
          <p:cNvGraphicFramePr>
            <a:graphicFrameLocks noGrp="1"/>
          </p:cNvGraphicFramePr>
          <p:nvPr/>
        </p:nvGraphicFramePr>
        <p:xfrm>
          <a:off x="5093523" y="4246308"/>
          <a:ext cx="153619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653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03537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9200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319582" y="5601280"/>
            <a:ext cx="42188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12</a:t>
            </a:r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 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487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 10=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11x12=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12x__=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12x8=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120x___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1080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1320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621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5=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 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 10=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11x12=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600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8=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132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12x10=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84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12x8=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96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9x12=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108</a:t>
                      </a:r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720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1080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1320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 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960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</a:t>
                      </a:r>
                      <a:r>
                        <a:rPr lang="en-GB" sz="1400">
                          <a:latin typeface="Gill Sans MT" panose="020B0502020104020203" pitchFamily="34" charset="77"/>
                        </a:rPr>
                        <a:t>x 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12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31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482209"/>
              </p:ext>
            </p:extLst>
          </p:nvPr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86626"/>
              </p:ext>
            </p:extLst>
          </p:nvPr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219401"/>
              </p:ext>
            </p:extLst>
          </p:nvPr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198619"/>
              </p:ext>
            </p:extLst>
          </p:nvPr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409700"/>
              </p:ext>
            </p:extLst>
          </p:nvPr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972495"/>
              </p:ext>
            </p:extLst>
          </p:nvPr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134887"/>
              </p:ext>
            </p:extLst>
          </p:nvPr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158715"/>
              </p:ext>
            </p:extLst>
          </p:nvPr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200308"/>
              </p:ext>
            </p:extLst>
          </p:nvPr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209893"/>
              </p:ext>
            </p:extLst>
          </p:nvPr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266723"/>
              </p:ext>
            </p:extLst>
          </p:nvPr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649100"/>
              </p:ext>
            </p:extLst>
          </p:nvPr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550550"/>
              </p:ext>
            </p:extLst>
          </p:nvPr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909667"/>
              </p:ext>
            </p:extLst>
          </p:nvPr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73464"/>
              </p:ext>
            </p:extLst>
          </p:nvPr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930194"/>
              </p:ext>
            </p:extLst>
          </p:nvPr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042296"/>
              </p:ext>
            </p:extLst>
          </p:nvPr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087189"/>
              </p:ext>
            </p:extLst>
          </p:nvPr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ACFEB17-C720-AD79-C61C-1BA1361148A2}"/>
              </a:ext>
            </a:extLst>
          </p:cNvPr>
          <p:cNvSpPr txBox="1"/>
          <p:nvPr/>
        </p:nvSpPr>
        <p:spPr>
          <a:xfrm>
            <a:off x="5069104" y="7776178"/>
            <a:ext cx="1315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" name="Picture 1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F9A26101-05B0-C015-40FD-2ADE25B39A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EA6D5C1D-4605-4B0B-AE12-A68A091A86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259A338-5439-0DBF-F111-7B6A4833CD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39F3DAF-362D-F60B-9F07-27E95335E8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78E4E6-C1F6-3E30-AD0F-ABE40003E93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BA2A141-ACBD-D0B2-03AE-975F992DDAE7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32" name="Picture 31" descr="Logo, icon&#10;&#10;Description automatically generated">
            <a:extLst>
              <a:ext uri="{FF2B5EF4-FFF2-40B4-BE49-F238E27FC236}">
                <a16:creationId xmlns:a16="http://schemas.microsoft.com/office/drawing/2014/main" id="{3D900266-6E90-3096-AA51-BEA5462E38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74C7B4A-93A3-E23F-C985-4683C335D547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39" name="Picture 38" descr="Logo, icon&#10;&#10;Description automatically generated">
            <a:extLst>
              <a:ext uri="{FF2B5EF4-FFF2-40B4-BE49-F238E27FC236}">
                <a16:creationId xmlns:a16="http://schemas.microsoft.com/office/drawing/2014/main" id="{DA1A1C65-8112-2D61-E39B-76177BFCA7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B874D590-825F-D75B-A658-638EEFE2C5E6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68F63121-E24E-03E0-0DA0-17FB220FEE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3C41670A-49F9-B4A5-46B0-42C5C7F1CF4D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2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90A9F1EE-D792-673D-C450-2E6644BA27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pic>
        <p:nvPicPr>
          <p:cNvPr id="48" name="Picture 47" descr="Logo, icon&#10;&#10;Description automatically generated">
            <a:extLst>
              <a:ext uri="{FF2B5EF4-FFF2-40B4-BE49-F238E27FC236}">
                <a16:creationId xmlns:a16="http://schemas.microsoft.com/office/drawing/2014/main" id="{23D319BF-5726-4F93-0A6C-F3B39DDA4A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57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94341" y="5601280"/>
            <a:ext cx="38693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3TIMES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77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24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latin typeface="Gill Sans MT" panose="020B0502020104020203" pitchFamily="34" charset="77"/>
                        </a:rPr>
                        <a:t>3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9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 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50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270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50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70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12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7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8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40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60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12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110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330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30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100</a:t>
                      </a:r>
                      <a:r>
                        <a:rPr lang="en-GB" sz="1400" dirty="0">
                          <a:latin typeface="Gill Sans MT" panose="020B0502020104020203" pitchFamily="34" charset="77"/>
                        </a:rPr>
                        <a:t>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3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0C580E-7F5A-09D1-C711-93AB9CC23831}"/>
              </a:ext>
            </a:extLst>
          </p:cNvPr>
          <p:cNvSpPr/>
          <p:nvPr/>
        </p:nvSpPr>
        <p:spPr>
          <a:xfrm>
            <a:off x="0" y="3588389"/>
            <a:ext cx="6858000" cy="1446550"/>
          </a:xfrm>
          <a:prstGeom prst="rect">
            <a:avLst/>
          </a:prstGeom>
          <a:solidFill>
            <a:srgbClr val="7030A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83D1F-C9B0-21F0-6A31-57D0D48E8CF0}"/>
              </a:ext>
            </a:extLst>
          </p:cNvPr>
          <p:cNvSpPr/>
          <p:nvPr/>
        </p:nvSpPr>
        <p:spPr>
          <a:xfrm>
            <a:off x="140391" y="3669822"/>
            <a:ext cx="497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MULTIPLICATION </a:t>
            </a:r>
          </a:p>
          <a:p>
            <a:pPr algn="ctr"/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rial Black" panose="020B0604020202020204" pitchFamily="34" charset="0"/>
              </a:rPr>
              <a:t>MASTER</a:t>
            </a:r>
          </a:p>
        </p:txBody>
      </p:sp>
      <p:pic>
        <p:nvPicPr>
          <p:cNvPr id="7" name="Picture 6" descr="Cartoon character in a garment&#10;&#10;Description automatically generated">
            <a:extLst>
              <a:ext uri="{FF2B5EF4-FFF2-40B4-BE49-F238E27FC236}">
                <a16:creationId xmlns:a16="http://schemas.microsoft.com/office/drawing/2014/main" id="{EA5950A8-7FEC-FA6E-BDF0-033825D981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2" t="18163" r="31405" b="19390"/>
          <a:stretch/>
        </p:blipFill>
        <p:spPr>
          <a:xfrm>
            <a:off x="4591878" y="2604051"/>
            <a:ext cx="2266122" cy="3004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FE7D3B-6BE5-D5A6-02A2-EE246002B366}"/>
              </a:ext>
            </a:extLst>
          </p:cNvPr>
          <p:cNvSpPr txBox="1"/>
          <p:nvPr/>
        </p:nvSpPr>
        <p:spPr>
          <a:xfrm>
            <a:off x="2731803" y="9624512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© 2023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BCD906-1214-516E-EE72-BEFB48A721E2}"/>
              </a:ext>
            </a:extLst>
          </p:cNvPr>
          <p:cNvSpPr/>
          <p:nvPr/>
        </p:nvSpPr>
        <p:spPr>
          <a:xfrm>
            <a:off x="0" y="5626248"/>
            <a:ext cx="6858000" cy="65795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FEB70-2795-A6DF-C16F-9FE3B1046BF6}"/>
              </a:ext>
            </a:extLst>
          </p:cNvPr>
          <p:cNvSpPr/>
          <p:nvPr/>
        </p:nvSpPr>
        <p:spPr>
          <a:xfrm>
            <a:off x="1461447" y="5601280"/>
            <a:ext cx="39351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1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4 </a:t>
            </a:r>
            <a:r>
              <a:rPr lang="en-GB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ill Sans MT" panose="020B0502020104020203" pitchFamily="34" charset="77"/>
                <a:cs typeface="ADLaM Display" panose="020F0502020204030204" pitchFamily="34" charset="0"/>
              </a:rPr>
              <a:t>TIMES TABLE</a:t>
            </a:r>
          </a:p>
        </p:txBody>
      </p:sp>
      <p:pic>
        <p:nvPicPr>
          <p:cNvPr id="17" name="Picture 16" descr="A logo with a cartoon character&#10;&#10;Description automatically generated">
            <a:extLst>
              <a:ext uri="{FF2B5EF4-FFF2-40B4-BE49-F238E27FC236}">
                <a16:creationId xmlns:a16="http://schemas.microsoft.com/office/drawing/2014/main" id="{AC2F25D2-2349-A5F3-82DA-0ECCC846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01" y="2758471"/>
            <a:ext cx="925797" cy="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438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E55C9E-120E-1C20-A445-00D702EC5AF9}"/>
              </a:ext>
            </a:extLst>
          </p:cNvPr>
          <p:cNvSpPr txBox="1"/>
          <p:nvPr/>
        </p:nvSpPr>
        <p:spPr>
          <a:xfrm>
            <a:off x="2731803" y="9644390"/>
            <a:ext cx="1627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Vocabulary Ninja </a:t>
            </a:r>
            <a:r>
              <a:rPr lang="en-GB" sz="110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© 2023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Gill Sans MT" panose="020B0502020104020203" pitchFamily="34" charset="77"/>
            </a:endParaRP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770C2273-F832-2AFD-6FB7-5F3DEFB5CB12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5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5" name="Table 8">
            <a:extLst>
              <a:ext uri="{FF2B5EF4-FFF2-40B4-BE49-F238E27FC236}">
                <a16:creationId xmlns:a16="http://schemas.microsoft.com/office/drawing/2014/main" id="{D9596FBB-8CA3-6697-63C0-58F49792D1FD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6" name="Table 8">
            <a:extLst>
              <a:ext uri="{FF2B5EF4-FFF2-40B4-BE49-F238E27FC236}">
                <a16:creationId xmlns:a16="http://schemas.microsoft.com/office/drawing/2014/main" id="{622A09D5-4CB7-EE5A-FA00-669011CD8341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3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7" name="Table 8">
            <a:extLst>
              <a:ext uri="{FF2B5EF4-FFF2-40B4-BE49-F238E27FC236}">
                <a16:creationId xmlns:a16="http://schemas.microsoft.com/office/drawing/2014/main" id="{E940391A-F33C-7F10-F96B-90A1E3D74830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70200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6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19" name="Table 8">
            <a:extLst>
              <a:ext uri="{FF2B5EF4-FFF2-40B4-BE49-F238E27FC236}">
                <a16:creationId xmlns:a16="http://schemas.microsoft.com/office/drawing/2014/main" id="{F0543E48-04F8-3EBD-4E5A-A0BCD68C8560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2358254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3" name="Table 8">
            <a:extLst>
              <a:ext uri="{FF2B5EF4-FFF2-40B4-BE49-F238E27FC236}">
                <a16:creationId xmlns:a16="http://schemas.microsoft.com/office/drawing/2014/main" id="{113CFB85-5681-5B9B-A895-E59C59F0EF9F}"/>
              </a:ext>
            </a:extLst>
          </p:cNvPr>
          <p:cNvGraphicFramePr>
            <a:graphicFrameLocks noGrp="1"/>
          </p:cNvGraphicFramePr>
          <p:nvPr/>
        </p:nvGraphicFramePr>
        <p:xfrm>
          <a:off x="324505" y="4246308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694E2784-CB3C-89B0-35BA-733001287239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5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6" name="Table 8">
            <a:extLst>
              <a:ext uri="{FF2B5EF4-FFF2-40B4-BE49-F238E27FC236}">
                <a16:creationId xmlns:a16="http://schemas.microsoft.com/office/drawing/2014/main" id="{59744A08-1CEC-0EAA-5D98-5255F08A7F13}"/>
              </a:ext>
            </a:extLst>
          </p:cNvPr>
          <p:cNvGraphicFramePr>
            <a:graphicFrameLocks noGrp="1"/>
          </p:cNvGraphicFramePr>
          <p:nvPr/>
        </p:nvGraphicFramePr>
        <p:xfrm>
          <a:off x="1937402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28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7" name="Table 8">
            <a:extLst>
              <a:ext uri="{FF2B5EF4-FFF2-40B4-BE49-F238E27FC236}">
                <a16:creationId xmlns:a16="http://schemas.microsoft.com/office/drawing/2014/main" id="{5596FD86-277C-3EDA-B33D-41A1732470D8}"/>
              </a:ext>
            </a:extLst>
          </p:cNvPr>
          <p:cNvGraphicFramePr>
            <a:graphicFrameLocks noGrp="1"/>
          </p:cNvGraphicFramePr>
          <p:nvPr/>
        </p:nvGraphicFramePr>
        <p:xfrm>
          <a:off x="3550299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44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38" name="Table 8">
            <a:extLst>
              <a:ext uri="{FF2B5EF4-FFF2-40B4-BE49-F238E27FC236}">
                <a16:creationId xmlns:a16="http://schemas.microsoft.com/office/drawing/2014/main" id="{E2E1999C-2D0E-254A-1879-63F72F4943D3}"/>
              </a:ext>
            </a:extLst>
          </p:cNvPr>
          <p:cNvGraphicFramePr>
            <a:graphicFrameLocks noGrp="1"/>
          </p:cNvGraphicFramePr>
          <p:nvPr/>
        </p:nvGraphicFramePr>
        <p:xfrm>
          <a:off x="5163196" y="4246289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895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979D05F9-2E11-3FF8-B14B-D0F90A2409C2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613864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60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120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2" name="Table 8">
            <a:extLst>
              <a:ext uri="{FF2B5EF4-FFF2-40B4-BE49-F238E27FC236}">
                <a16:creationId xmlns:a16="http://schemas.microsoft.com/office/drawing/2014/main" id="{78FC228A-0DA6-38C8-F42D-A8AE3E1341BE}"/>
              </a:ext>
            </a:extLst>
          </p:cNvPr>
          <p:cNvGraphicFramePr>
            <a:graphicFrameLocks noGrp="1"/>
          </p:cNvGraphicFramePr>
          <p:nvPr/>
        </p:nvGraphicFramePr>
        <p:xfrm>
          <a:off x="4655196" y="6134362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9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60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0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FED8DFE3-B9EB-63E5-0481-F2DE5FF5BFF5}"/>
              </a:ext>
            </a:extLst>
          </p:cNvPr>
          <p:cNvGraphicFramePr>
            <a:graphicFrameLocks noGrp="1"/>
          </p:cNvGraphicFramePr>
          <p:nvPr/>
        </p:nvGraphicFramePr>
        <p:xfrm>
          <a:off x="324504" y="8022416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120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200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4" name="Table 8">
            <a:extLst>
              <a:ext uri="{FF2B5EF4-FFF2-40B4-BE49-F238E27FC236}">
                <a16:creationId xmlns:a16="http://schemas.microsoft.com/office/drawing/2014/main" id="{D95FB210-2B90-7D8D-0B7B-3FAF233F653E}"/>
              </a:ext>
            </a:extLst>
          </p:cNvPr>
          <p:cNvGraphicFramePr>
            <a:graphicFrameLocks noGrp="1"/>
          </p:cNvGraphicFramePr>
          <p:nvPr/>
        </p:nvGraphicFramePr>
        <p:xfrm>
          <a:off x="1937401" y="2358235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7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5" name="Table 8">
            <a:extLst>
              <a:ext uri="{FF2B5EF4-FFF2-40B4-BE49-F238E27FC236}">
                <a16:creationId xmlns:a16="http://schemas.microsoft.com/office/drawing/2014/main" id="{A9F7C99A-84E3-724D-CB8B-32766A954AED}"/>
              </a:ext>
            </a:extLst>
          </p:cNvPr>
          <p:cNvGraphicFramePr>
            <a:graphicFrameLocks noGrp="1"/>
          </p:cNvGraphicFramePr>
          <p:nvPr/>
        </p:nvGraphicFramePr>
        <p:xfrm>
          <a:off x="3550297" y="2358216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10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11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56" name="Table 8">
            <a:extLst>
              <a:ext uri="{FF2B5EF4-FFF2-40B4-BE49-F238E27FC236}">
                <a16:creationId xmlns:a16="http://schemas.microsoft.com/office/drawing/2014/main" id="{313BB239-7215-FB0F-841E-23DD3F26285E}"/>
              </a:ext>
            </a:extLst>
          </p:cNvPr>
          <p:cNvGraphicFramePr>
            <a:graphicFrameLocks noGrp="1"/>
          </p:cNvGraphicFramePr>
          <p:nvPr/>
        </p:nvGraphicFramePr>
        <p:xfrm>
          <a:off x="5163193" y="2358197"/>
          <a:ext cx="1389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6826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573169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10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12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8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9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B3D425-C2A8-AFE3-0F96-F147F4E9E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5" t="9133" r="79732" b="73957"/>
          <a:stretch/>
        </p:blipFill>
        <p:spPr>
          <a:xfrm>
            <a:off x="260204" y="198410"/>
            <a:ext cx="1085186" cy="289931"/>
          </a:xfrm>
          <a:prstGeom prst="rect">
            <a:avLst/>
          </a:prstGeom>
        </p:spPr>
      </p:pic>
      <p:pic>
        <p:nvPicPr>
          <p:cNvPr id="59" name="Picture 5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6A8A05-778A-8FE0-167B-32C1D679D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26043" r="80382" b="57046"/>
          <a:stretch/>
        </p:blipFill>
        <p:spPr>
          <a:xfrm>
            <a:off x="275072" y="2121024"/>
            <a:ext cx="1020886" cy="289931"/>
          </a:xfrm>
          <a:prstGeom prst="rect">
            <a:avLst/>
          </a:prstGeom>
        </p:spPr>
      </p:pic>
      <p:pic>
        <p:nvPicPr>
          <p:cNvPr id="60" name="Picture 59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32145D-D7A1-BD40-2436-0A4BEC15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55528" r="80383" b="27561"/>
          <a:stretch/>
        </p:blipFill>
        <p:spPr>
          <a:xfrm>
            <a:off x="282506" y="5889034"/>
            <a:ext cx="1020886" cy="289932"/>
          </a:xfrm>
          <a:prstGeom prst="rect">
            <a:avLst/>
          </a:prstGeom>
        </p:spPr>
      </p:pic>
      <p:pic>
        <p:nvPicPr>
          <p:cNvPr id="61" name="Picture 60" descr="Shape&#10;&#10;Description automatically generated with medium confidence">
            <a:extLst>
              <a:ext uri="{FF2B5EF4-FFF2-40B4-BE49-F238E27FC236}">
                <a16:creationId xmlns:a16="http://schemas.microsoft.com/office/drawing/2014/main" id="{7107E8D4-8150-7F05-AF97-80F3A1EC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2" t="42087" r="81102" b="45339"/>
          <a:stretch/>
        </p:blipFill>
        <p:spPr>
          <a:xfrm>
            <a:off x="282506" y="4032558"/>
            <a:ext cx="971454" cy="215590"/>
          </a:xfrm>
          <a:prstGeom prst="rect">
            <a:avLst/>
          </a:prstGeom>
        </p:spPr>
      </p:pic>
      <p:pic>
        <p:nvPicPr>
          <p:cNvPr id="62" name="Picture 61" descr="Shape&#10;&#10;Description automatically generated with medium confidence">
            <a:extLst>
              <a:ext uri="{FF2B5EF4-FFF2-40B4-BE49-F238E27FC236}">
                <a16:creationId xmlns:a16="http://schemas.microsoft.com/office/drawing/2014/main" id="{EC954C7F-1D6F-40A9-14C3-C2E56E7B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3" t="72947" r="81031" b="14478"/>
          <a:stretch/>
        </p:blipFill>
        <p:spPr>
          <a:xfrm>
            <a:off x="292354" y="7814259"/>
            <a:ext cx="971454" cy="215591"/>
          </a:xfrm>
          <a:prstGeom prst="rect">
            <a:avLst/>
          </a:prstGeom>
        </p:spPr>
      </p:pic>
      <p:graphicFrame>
        <p:nvGraphicFramePr>
          <p:cNvPr id="63" name="Table 8">
            <a:extLst>
              <a:ext uri="{FF2B5EF4-FFF2-40B4-BE49-F238E27FC236}">
                <a16:creationId xmlns:a16="http://schemas.microsoft.com/office/drawing/2014/main" id="{3CEFEFB6-09DF-6082-6A17-2D0328D54B11}"/>
              </a:ext>
            </a:extLst>
          </p:cNvPr>
          <p:cNvGraphicFramePr>
            <a:graphicFrameLocks noGrp="1"/>
          </p:cNvGraphicFramePr>
          <p:nvPr/>
        </p:nvGraphicFramePr>
        <p:xfrm>
          <a:off x="2480000" y="8029850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320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360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40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480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graphicFrame>
        <p:nvGraphicFramePr>
          <p:cNvPr id="64" name="Table 8">
            <a:extLst>
              <a:ext uri="{FF2B5EF4-FFF2-40B4-BE49-F238E27FC236}">
                <a16:creationId xmlns:a16="http://schemas.microsoft.com/office/drawing/2014/main" id="{57952E38-F6A0-0DD3-5D67-139044D39DBC}"/>
              </a:ext>
            </a:extLst>
          </p:cNvPr>
          <p:cNvGraphicFramePr>
            <a:graphicFrameLocks noGrp="1"/>
          </p:cNvGraphicFramePr>
          <p:nvPr/>
        </p:nvGraphicFramePr>
        <p:xfrm>
          <a:off x="4654074" y="8022359"/>
          <a:ext cx="1897995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264">
                  <a:extLst>
                    <a:ext uri="{9D8B030D-6E8A-4147-A177-3AD203B41FA5}">
                      <a16:colId xmlns:a16="http://schemas.microsoft.com/office/drawing/2014/main" val="1654381628"/>
                    </a:ext>
                  </a:extLst>
                </a:gridCol>
                <a:gridCol w="849731">
                  <a:extLst>
                    <a:ext uri="{9D8B030D-6E8A-4147-A177-3AD203B41FA5}">
                      <a16:colId xmlns:a16="http://schemas.microsoft.com/office/drawing/2014/main" val="3062344421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0777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400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668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___ x 4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382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43198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4 x ___ =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Gill Sans MT" panose="020B0502020104020203" pitchFamily="34" charset="77"/>
                        </a:rPr>
                        <a:t>280</a:t>
                      </a:r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85054"/>
                  </a:ext>
                </a:extLst>
              </a:tr>
            </a:tbl>
          </a:graphicData>
        </a:graphic>
      </p:graphicFrame>
      <p:sp>
        <p:nvSpPr>
          <p:cNvPr id="65" name="TextBox 64">
            <a:extLst>
              <a:ext uri="{FF2B5EF4-FFF2-40B4-BE49-F238E27FC236}">
                <a16:creationId xmlns:a16="http://schemas.microsoft.com/office/drawing/2014/main" id="{65138826-F1AB-6EE4-F062-5B5848720E29}"/>
              </a:ext>
            </a:extLst>
          </p:cNvPr>
          <p:cNvSpPr txBox="1"/>
          <p:nvPr/>
        </p:nvSpPr>
        <p:spPr>
          <a:xfrm>
            <a:off x="5069104" y="229292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B18A19-2D41-87BF-3E5E-4BB82AD57410}"/>
              </a:ext>
            </a:extLst>
          </p:cNvPr>
          <p:cNvCxnSpPr/>
          <p:nvPr/>
        </p:nvCxnSpPr>
        <p:spPr>
          <a:xfrm>
            <a:off x="0" y="2075845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CD415-49D5-2ABD-258F-6C36D2E83871}"/>
              </a:ext>
            </a:extLst>
          </p:cNvPr>
          <p:cNvCxnSpPr/>
          <p:nvPr/>
        </p:nvCxnSpPr>
        <p:spPr>
          <a:xfrm>
            <a:off x="-3" y="3971402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FF3000-7B91-8CEC-2FD5-2581666AAFD3}"/>
              </a:ext>
            </a:extLst>
          </p:cNvPr>
          <p:cNvCxnSpPr/>
          <p:nvPr/>
        </p:nvCxnSpPr>
        <p:spPr>
          <a:xfrm>
            <a:off x="0" y="5851934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3B4AA1-F65A-DAFC-8CD2-7E2F96EED97E}"/>
              </a:ext>
            </a:extLst>
          </p:cNvPr>
          <p:cNvCxnSpPr/>
          <p:nvPr/>
        </p:nvCxnSpPr>
        <p:spPr>
          <a:xfrm>
            <a:off x="3" y="7732466"/>
            <a:ext cx="68580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3" name="Picture 22" descr="A cartoon character holding a sword&#10;&#10;Description automatically generated with low confidence">
            <a:extLst>
              <a:ext uri="{FF2B5EF4-FFF2-40B4-BE49-F238E27FC236}">
                <a16:creationId xmlns:a16="http://schemas.microsoft.com/office/drawing/2014/main" id="{E34EBDFE-6311-9214-4DB3-B41CF1D76A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50" t="18962" r="29130" b="19275"/>
          <a:stretch/>
        </p:blipFill>
        <p:spPr>
          <a:xfrm>
            <a:off x="1303391" y="224264"/>
            <a:ext cx="226553" cy="253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A48DAE8-AA37-3BD8-79BC-88207AD3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66" t="19150" r="35370" b="19838"/>
          <a:stretch/>
        </p:blipFill>
        <p:spPr>
          <a:xfrm>
            <a:off x="1337233" y="2115937"/>
            <a:ext cx="158867" cy="2522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600395-8B42-AE34-A43A-585195691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21" t="19269" r="32407" b="19427"/>
          <a:stretch/>
        </p:blipFill>
        <p:spPr>
          <a:xfrm>
            <a:off x="1302536" y="4000518"/>
            <a:ext cx="227408" cy="257029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FD637E-FA92-2F67-C6E1-5831AC1D08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835" t="19533" r="35370" b="17928"/>
          <a:stretch/>
        </p:blipFill>
        <p:spPr>
          <a:xfrm>
            <a:off x="1368425" y="5873647"/>
            <a:ext cx="161519" cy="2617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0CC8B6-3983-0F6D-A5EE-40313D766F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20" t="20822" r="33735" b="20456"/>
          <a:stretch/>
        </p:blipFill>
        <p:spPr>
          <a:xfrm>
            <a:off x="1337233" y="7774043"/>
            <a:ext cx="192674" cy="255808"/>
          </a:xfrm>
          <a:prstGeom prst="rect">
            <a:avLst/>
          </a:prstGeom>
        </p:spPr>
      </p:pic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C7084227-3660-335A-90F0-44D1BECDD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291979"/>
            <a:ext cx="216582" cy="1658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08AE260-3253-CC23-F076-1329B718EB4A}"/>
              </a:ext>
            </a:extLst>
          </p:cNvPr>
          <p:cNvSpPr txBox="1"/>
          <p:nvPr/>
        </p:nvSpPr>
        <p:spPr>
          <a:xfrm>
            <a:off x="5056587" y="2106547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C84EE2E0-3608-8450-3F05-5E85A62BA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244" y="2169234"/>
            <a:ext cx="216582" cy="1658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392ED40-5818-2EE7-82EC-90D675CBDD14}"/>
              </a:ext>
            </a:extLst>
          </p:cNvPr>
          <p:cNvSpPr txBox="1"/>
          <p:nvPr/>
        </p:nvSpPr>
        <p:spPr>
          <a:xfrm>
            <a:off x="5046738" y="3998705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49" name="Picture 48" descr="Logo, icon&#10;&#10;Description automatically generated">
            <a:extLst>
              <a:ext uri="{FF2B5EF4-FFF2-40B4-BE49-F238E27FC236}">
                <a16:creationId xmlns:a16="http://schemas.microsoft.com/office/drawing/2014/main" id="{0C5A04D4-093D-F156-AAFF-EED99CF589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395" y="4061392"/>
            <a:ext cx="216582" cy="16583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FD6C605-7C30-E31C-E1AC-04A744FC5932}"/>
              </a:ext>
            </a:extLst>
          </p:cNvPr>
          <p:cNvSpPr txBox="1"/>
          <p:nvPr/>
        </p:nvSpPr>
        <p:spPr>
          <a:xfrm>
            <a:off x="5036889" y="5893884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A7669F42-BB9D-F560-971C-51060EBE9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4546" y="5956571"/>
            <a:ext cx="216582" cy="16583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175ABCC-23D5-AB7D-DF65-01931004C693}"/>
              </a:ext>
            </a:extLst>
          </p:cNvPr>
          <p:cNvSpPr txBox="1"/>
          <p:nvPr/>
        </p:nvSpPr>
        <p:spPr>
          <a:xfrm>
            <a:off x="5069104" y="7778670"/>
            <a:ext cx="1404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4 x Tables – Day 1</a:t>
            </a:r>
          </a:p>
        </p:txBody>
      </p: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4673583A-2724-CFAD-3049-A27645DFF2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761" y="7841357"/>
            <a:ext cx="216582" cy="1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75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11161</TotalTime>
  <Words>10039</Words>
  <Application>Microsoft Macintosh PowerPoint</Application>
  <PresentationFormat>A4 Paper (210x297 mm)</PresentationFormat>
  <Paragraphs>3551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56</cp:revision>
  <dcterms:created xsi:type="dcterms:W3CDTF">2023-02-03T09:32:07Z</dcterms:created>
  <dcterms:modified xsi:type="dcterms:W3CDTF">2023-08-08T08:55:48Z</dcterms:modified>
</cp:coreProperties>
</file>