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82" r:id="rId4"/>
    <p:sldId id="281" r:id="rId5"/>
    <p:sldId id="271" r:id="rId6"/>
    <p:sldId id="273" r:id="rId7"/>
    <p:sldId id="275" r:id="rId8"/>
    <p:sldId id="276" r:id="rId9"/>
    <p:sldId id="272" r:id="rId10"/>
    <p:sldId id="277" r:id="rId11"/>
    <p:sldId id="278" r:id="rId12"/>
    <p:sldId id="274" r:id="rId13"/>
    <p:sldId id="279" r:id="rId14"/>
    <p:sldId id="280" r:id="rId15"/>
    <p:sldId id="289" r:id="rId16"/>
    <p:sldId id="291" r:id="rId17"/>
    <p:sldId id="290" r:id="rId18"/>
    <p:sldId id="292" r:id="rId19"/>
    <p:sldId id="293" r:id="rId20"/>
    <p:sldId id="284" r:id="rId21"/>
    <p:sldId id="294" r:id="rId22"/>
    <p:sldId id="285" r:id="rId23"/>
    <p:sldId id="286" r:id="rId24"/>
    <p:sldId id="288" r:id="rId25"/>
    <p:sldId id="287" r:id="rId26"/>
    <p:sldId id="300" r:id="rId27"/>
    <p:sldId id="295" r:id="rId28"/>
    <p:sldId id="296" r:id="rId29"/>
    <p:sldId id="297" r:id="rId30"/>
    <p:sldId id="298" r:id="rId31"/>
    <p:sldId id="299"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02"/>
    <p:restoredTop sz="94623"/>
  </p:normalViewPr>
  <p:slideViewPr>
    <p:cSldViewPr snapToGrid="0" snapToObjects="1">
      <p:cViewPr varScale="1">
        <p:scale>
          <a:sx n="71" d="100"/>
          <a:sy n="71" d="100"/>
        </p:scale>
        <p:origin x="6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238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83559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a:p>
        </p:txBody>
      </p:sp>
    </p:spTree>
    <p:extLst>
      <p:ext uri="{BB962C8B-B14F-4D97-AF65-F5344CB8AC3E}">
        <p14:creationId xmlns:p14="http://schemas.microsoft.com/office/powerpoint/2010/main" val="3785953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32669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34577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750027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5647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05063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a:p>
        </p:txBody>
      </p:sp>
    </p:spTree>
    <p:extLst>
      <p:ext uri="{BB962C8B-B14F-4D97-AF65-F5344CB8AC3E}">
        <p14:creationId xmlns:p14="http://schemas.microsoft.com/office/powerpoint/2010/main" val="293280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4087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3752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308633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898335" y="3226831"/>
            <a:ext cx="759182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1</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4th September </a:t>
            </a:r>
            <a:r>
              <a:rPr dirty="0">
                <a:latin typeface="Gill Sans MT" panose="020B0502020104020203" pitchFamily="34" charset="77"/>
              </a:rPr>
              <a:t>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68264" y="1309202"/>
            <a:ext cx="268182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surface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4243251"/>
            <a:ext cx="629577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The surface of something is the flat top part of it or the outside of it.</a:t>
            </a:r>
          </a:p>
        </p:txBody>
      </p:sp>
      <p:sp>
        <p:nvSpPr>
          <p:cNvPr id="155" name="The was a tear in Freddie’s new school jumper."/>
          <p:cNvSpPr txBox="1"/>
          <p:nvPr/>
        </p:nvSpPr>
        <p:spPr>
          <a:xfrm>
            <a:off x="0" y="6050775"/>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Mr Dickens used a marker to write on the </a:t>
            </a:r>
            <a:r>
              <a:rPr lang="en-GB" b="1" dirty="0">
                <a:latin typeface="Gill Sans MT" panose="020B0502020104020203" pitchFamily="34" charset="77"/>
              </a:rPr>
              <a:t>surface</a:t>
            </a:r>
            <a:r>
              <a:rPr lang="en-GB" dirty="0">
                <a:latin typeface="Gill Sans MT" panose="020B0502020104020203" pitchFamily="34" charset="77"/>
              </a:rPr>
              <a:t> of the wipe board.</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sur-face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94428742"/>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inside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exterior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interior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building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DDBEB451-7B61-AE74-034B-16FED66006C5}"/>
              </a:ext>
            </a:extLst>
          </p:cNvPr>
          <p:cNvPicPr>
            <a:picLocks noChangeAspect="1"/>
          </p:cNvPicPr>
          <p:nvPr/>
        </p:nvPicPr>
        <p:blipFill>
          <a:blip r:embed="rId4"/>
          <a:stretch>
            <a:fillRect/>
          </a:stretch>
        </p:blipFill>
        <p:spPr>
          <a:xfrm>
            <a:off x="8451283" y="2773788"/>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70479" y="1309202"/>
            <a:ext cx="287739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activate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3" y="4353864"/>
            <a:ext cx="8076099"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a device or process is activated, something causes it to start working.</a:t>
            </a:r>
          </a:p>
        </p:txBody>
      </p:sp>
      <p:sp>
        <p:nvSpPr>
          <p:cNvPr id="155" name="The was a tear in Freddie’s new school jumper."/>
          <p:cNvSpPr txBox="1"/>
          <p:nvPr/>
        </p:nvSpPr>
        <p:spPr>
          <a:xfrm>
            <a:off x="0" y="6049801"/>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Lines used pictures to </a:t>
            </a:r>
            <a:r>
              <a:rPr lang="en-GB" sz="4000" b="1" dirty="0">
                <a:latin typeface="Gill Sans MT" panose="020B0502020104020203" pitchFamily="34" charset="77"/>
              </a:rPr>
              <a:t>activate</a:t>
            </a:r>
            <a:r>
              <a:rPr lang="en-GB" sz="4000" dirty="0">
                <a:latin typeface="Gill Sans MT" panose="020B0502020104020203" pitchFamily="34" charset="77"/>
              </a:rPr>
              <a:t> the children’s imaginations.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ac-</a:t>
            </a:r>
            <a:r>
              <a:rPr lang="en-GB" dirty="0" err="1">
                <a:latin typeface="Gill Sans MT" panose="020B0502020104020203" pitchFamily="34" charset="77"/>
              </a:rPr>
              <a:t>ti</a:t>
            </a:r>
            <a:r>
              <a:rPr lang="en-GB" dirty="0">
                <a:latin typeface="Gill Sans MT" panose="020B0502020104020203" pitchFamily="34" charset="77"/>
              </a:rPr>
              <a:t>-</a:t>
            </a:r>
            <a:r>
              <a:rPr lang="en-GB" dirty="0" err="1">
                <a:latin typeface="Gill Sans MT" panose="020B0502020104020203" pitchFamily="34" charset="77"/>
              </a:rPr>
              <a:t>vate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73318174"/>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operate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switch off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computer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start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deactivate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movement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5F8B9571-91AE-528A-CAA1-BF3DF3671421}"/>
              </a:ext>
            </a:extLst>
          </p:cNvPr>
          <p:cNvPicPr>
            <a:picLocks noChangeAspect="1"/>
          </p:cNvPicPr>
          <p:nvPr/>
        </p:nvPicPr>
        <p:blipFill>
          <a:blip r:embed="rId4"/>
          <a:stretch>
            <a:fillRect/>
          </a:stretch>
        </p:blipFill>
        <p:spPr>
          <a:xfrm>
            <a:off x="8711712" y="2768079"/>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069790" y="1309202"/>
            <a:ext cx="18787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litter</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(verb / noun)</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587477" y="4253562"/>
            <a:ext cx="608348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a number of things litter a place, they are scattered untidily around it or over it.</a:t>
            </a:r>
          </a:p>
        </p:txBody>
      </p:sp>
      <p:sp>
        <p:nvSpPr>
          <p:cNvPr id="155" name="The was a tear in Freddie’s new school jumper."/>
          <p:cNvSpPr txBox="1"/>
          <p:nvPr/>
        </p:nvSpPr>
        <p:spPr>
          <a:xfrm>
            <a:off x="0" y="663820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classroom was </a:t>
            </a:r>
            <a:r>
              <a:rPr lang="en-GB" sz="4000" b="1" dirty="0">
                <a:latin typeface="Gill Sans MT" panose="020B0502020104020203" pitchFamily="34" charset="77"/>
              </a:rPr>
              <a:t>littered</a:t>
            </a:r>
            <a:r>
              <a:rPr lang="en-GB" sz="4000" dirty="0">
                <a:latin typeface="Gill Sans MT" panose="020B0502020104020203" pitchFamily="34" charset="77"/>
              </a:rPr>
              <a:t> with pieces of paper.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lit-</a:t>
            </a:r>
            <a:r>
              <a:rPr lang="en-GB" dirty="0" err="1">
                <a:latin typeface="Gill Sans MT" panose="020B0502020104020203" pitchFamily="34" charset="77"/>
              </a:rPr>
              <a:t>ter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1741997348"/>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make untidy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bitter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pavement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twitter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toys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Grasshopper Word of the Day">
            <a:extLst>
              <a:ext uri="{FF2B5EF4-FFF2-40B4-BE49-F238E27FC236}">
                <a16:creationId xmlns:a16="http://schemas.microsoft.com/office/drawing/2014/main" id="{A7C45D5F-2BE5-F24B-6766-14BF74A509EA}"/>
              </a:ext>
            </a:extLst>
          </p:cNvPr>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pic>
        <p:nvPicPr>
          <p:cNvPr id="4" name="Picture 3">
            <a:extLst>
              <a:ext uri="{FF2B5EF4-FFF2-40B4-BE49-F238E27FC236}">
                <a16:creationId xmlns:a16="http://schemas.microsoft.com/office/drawing/2014/main" id="{8E7D2DDB-E9AB-F498-8E40-22EF028D04D0}"/>
              </a:ext>
            </a:extLst>
          </p:cNvPr>
          <p:cNvPicPr>
            <a:picLocks noChangeAspect="1"/>
          </p:cNvPicPr>
          <p:nvPr/>
        </p:nvPicPr>
        <p:blipFill>
          <a:blip r:embed="rId4"/>
          <a:stretch>
            <a:fillRect/>
          </a:stretch>
        </p:blipFill>
        <p:spPr>
          <a:xfrm>
            <a:off x="8336145" y="2768079"/>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149160" y="1309202"/>
            <a:ext cx="172002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urge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4231723"/>
            <a:ext cx="6119260"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urge someone to do something, you try hard to persuade them to do it.</a:t>
            </a:r>
          </a:p>
        </p:txBody>
      </p:sp>
      <p:sp>
        <p:nvSpPr>
          <p:cNvPr id="155" name="The was a tear in Freddie’s new school jumper."/>
          <p:cNvSpPr txBox="1"/>
          <p:nvPr/>
        </p:nvSpPr>
        <p:spPr>
          <a:xfrm>
            <a:off x="0" y="6010644"/>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Sharma </a:t>
            </a:r>
            <a:r>
              <a:rPr lang="en-GB" sz="4000" b="1" dirty="0">
                <a:latin typeface="Gill Sans MT" panose="020B0502020104020203" pitchFamily="34" charset="77"/>
              </a:rPr>
              <a:t>urged</a:t>
            </a:r>
            <a:r>
              <a:rPr lang="en-GB" sz="4000" dirty="0">
                <a:latin typeface="Gill Sans MT" panose="020B0502020104020203" pitchFamily="34" charset="77"/>
              </a:rPr>
              <a:t> the children to come away from the window.</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urge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79139047"/>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advise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discourage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council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nt</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verge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a:extLst>
              <a:ext uri="{FF2B5EF4-FFF2-40B4-BE49-F238E27FC236}">
                <a16:creationId xmlns:a16="http://schemas.microsoft.com/office/drawing/2014/main" id="{B5023919-FDCD-5C99-DF18-95CCE2BDC531}"/>
              </a:ext>
            </a:extLst>
          </p:cNvPr>
          <p:cNvPicPr>
            <a:picLocks noChangeAspect="1"/>
          </p:cNvPicPr>
          <p:nvPr/>
        </p:nvPicPr>
        <p:blipFill>
          <a:blip r:embed="rId4"/>
          <a:stretch>
            <a:fillRect/>
          </a:stretch>
        </p:blipFill>
        <p:spPr>
          <a:xfrm>
            <a:off x="8232392" y="2641919"/>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814425" y="1339979"/>
            <a:ext cx="276357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method</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9311" y="4498543"/>
            <a:ext cx="5813089"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method is a particular way of doing something.</a:t>
            </a:r>
          </a:p>
        </p:txBody>
      </p:sp>
      <p:sp>
        <p:nvSpPr>
          <p:cNvPr id="155" name="The was a tear in Freddie’s new school jumper."/>
          <p:cNvSpPr txBox="1"/>
          <p:nvPr/>
        </p:nvSpPr>
        <p:spPr>
          <a:xfrm>
            <a:off x="0" y="6208947"/>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a:t>
            </a:r>
            <a:r>
              <a:rPr lang="en-GB" sz="4000" dirty="0" err="1">
                <a:latin typeface="Gill Sans MT" panose="020B0502020104020203" pitchFamily="34" charset="77"/>
              </a:rPr>
              <a:t>Lampton</a:t>
            </a:r>
            <a:r>
              <a:rPr lang="en-GB" sz="4000" dirty="0">
                <a:latin typeface="Gill Sans MT" panose="020B0502020104020203" pitchFamily="34" charset="77"/>
              </a:rPr>
              <a:t> showed the class a new </a:t>
            </a:r>
            <a:r>
              <a:rPr lang="en-GB" sz="4000" b="1" dirty="0">
                <a:latin typeface="Gill Sans MT" panose="020B0502020104020203" pitchFamily="34" charset="77"/>
              </a:rPr>
              <a:t>method</a:t>
            </a:r>
            <a:r>
              <a:rPr lang="en-GB" sz="4000" dirty="0">
                <a:latin typeface="Gill Sans MT" panose="020B0502020104020203" pitchFamily="34" charset="77"/>
              </a:rPr>
              <a:t> to divide numbers.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meth-od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65533572"/>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procedure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practice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ist</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unusual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AB1BADE7-C7DD-769C-E506-5D7F621A729C}"/>
              </a:ext>
            </a:extLst>
          </p:cNvPr>
          <p:cNvPicPr>
            <a:picLocks noChangeAspect="1"/>
          </p:cNvPicPr>
          <p:nvPr/>
        </p:nvPicPr>
        <p:blipFill>
          <a:blip r:embed="rId4"/>
          <a:stretch>
            <a:fillRect/>
          </a:stretch>
        </p:blipFill>
        <p:spPr>
          <a:xfrm>
            <a:off x="8205284" y="2669426"/>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a:latin typeface="Gill Sans MT" panose="020B0502020104020203" pitchFamily="34" charset="77"/>
              </a:rPr>
              <a:t>Focus Word </a:t>
            </a:r>
            <a:r>
              <a:rPr lang="en-GB" sz="1800">
                <a:latin typeface="Gill Sans MT" panose="020B0502020104020203" pitchFamily="34" charset="77"/>
              </a:rPr>
              <a:t>(write below)</a:t>
            </a:r>
            <a:r>
              <a:rPr sz="180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a:latin typeface="Gill Sans MT" panose="020B0502020104020203" pitchFamily="34" charset="77"/>
              </a:rPr>
              <a:t>Describe / Definition</a:t>
            </a:r>
            <a:r>
              <a:rPr sz="280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a:solidFill>
                  <a:srgbClr val="C92405"/>
                </a:solidFill>
                <a:latin typeface="Gill Sans MT" panose="020B0502020104020203" pitchFamily="34" charset="77"/>
              </a:rPr>
              <a:t>Word Class</a:t>
            </a:r>
            <a:r>
              <a:rPr lang="en-GB" sz="2800">
                <a:solidFill>
                  <a:srgbClr val="C92405"/>
                </a:solidFill>
                <a:latin typeface="Gill Sans MT" panose="020B0502020104020203" pitchFamily="34" charset="77"/>
              </a:rPr>
              <a:t>:</a:t>
            </a:r>
            <a:endParaRPr sz="280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Antonyms:</a:t>
                      </a:r>
                    </a:p>
                    <a:p>
                      <a:r>
                        <a:rPr lang="en-GB" sz="1400" b="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a:solidFill>
                  <a:srgbClr val="C92405"/>
                </a:solidFill>
                <a:latin typeface="Gill Sans MT" panose="020B0502020104020203" pitchFamily="34" charset="77"/>
              </a:rPr>
              <a:t>Draw your sentence:</a:t>
            </a:r>
            <a:endParaRPr sz="280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a:solidFill>
                  <a:srgbClr val="C92405"/>
                </a:solidFill>
                <a:latin typeface="Gill Sans MT" panose="020B0502020104020203" pitchFamily="34" charset="77"/>
              </a:rPr>
              <a:t>Use it in a sentence:</a:t>
            </a:r>
            <a:endParaRPr sz="280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Laboratory</a:t>
            </a:r>
            <a:endParaRPr sz="700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01151808"/>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tear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pay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different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speck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Visualiser</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43813247"/>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surface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urge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litter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method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Visualiser</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Matching Meanings</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a:latin typeface="Gill Sans MT" panose="020B0502020104020203" pitchFamily="34" charset="77"/>
              </a:rPr>
              <a:t>Draw lines </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535121497"/>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tear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rear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different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pay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speck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242227464"/>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The *** of something such as a building or vehicle is the back part of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When you *** an amount of money to someone, you give it to them because you are buying something from them or because you owe it to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paper, cloth, or another material, or if it ***, you pull it into two pieces or you pull it so that a hole appears in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is a very small stain, mark, or shape.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two people or things are ***, they are not like each other in one or more ways.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8" name="Picture 7">
            <a:extLst>
              <a:ext uri="{FF2B5EF4-FFF2-40B4-BE49-F238E27FC236}">
                <a16:creationId xmlns:a16="http://schemas.microsoft.com/office/drawing/2014/main" id="{A5F7D49C-C920-8CA9-D972-A6FA38E9127A}"/>
              </a:ext>
            </a:extLst>
          </p:cNvPr>
          <p:cNvPicPr>
            <a:picLocks noChangeAspect="1"/>
          </p:cNvPicPr>
          <p:nvPr/>
        </p:nvPicPr>
        <p:blipFill>
          <a:blip r:embed="rId5"/>
          <a:stretch>
            <a:fillRect/>
          </a:stretch>
        </p:blipFill>
        <p:spPr>
          <a:xfrm>
            <a:off x="10954905" y="5103448"/>
            <a:ext cx="1160236" cy="1160236"/>
          </a:xfrm>
          <a:prstGeom prst="rect">
            <a:avLst/>
          </a:prstGeom>
        </p:spPr>
      </p:pic>
      <p:pic>
        <p:nvPicPr>
          <p:cNvPr id="10" name="Picture 9">
            <a:extLst>
              <a:ext uri="{FF2B5EF4-FFF2-40B4-BE49-F238E27FC236}">
                <a16:creationId xmlns:a16="http://schemas.microsoft.com/office/drawing/2014/main" id="{B4DB9B7E-DCEB-7D09-31A4-3218AA831252}"/>
              </a:ext>
            </a:extLst>
          </p:cNvPr>
          <p:cNvPicPr>
            <a:picLocks noChangeAspect="1"/>
          </p:cNvPicPr>
          <p:nvPr/>
        </p:nvPicPr>
        <p:blipFill>
          <a:blip r:embed="rId6"/>
          <a:stretch>
            <a:fillRect/>
          </a:stretch>
        </p:blipFill>
        <p:spPr>
          <a:xfrm>
            <a:off x="10963084" y="2706965"/>
            <a:ext cx="1103745" cy="1103745"/>
          </a:xfrm>
          <a:prstGeom prst="rect">
            <a:avLst/>
          </a:prstGeom>
        </p:spPr>
      </p:pic>
      <p:pic>
        <p:nvPicPr>
          <p:cNvPr id="11" name="Picture 10">
            <a:extLst>
              <a:ext uri="{FF2B5EF4-FFF2-40B4-BE49-F238E27FC236}">
                <a16:creationId xmlns:a16="http://schemas.microsoft.com/office/drawing/2014/main" id="{5A4D1824-4356-AD73-D497-72FC2DEC6614}"/>
              </a:ext>
            </a:extLst>
          </p:cNvPr>
          <p:cNvPicPr>
            <a:picLocks noChangeAspect="1"/>
          </p:cNvPicPr>
          <p:nvPr/>
        </p:nvPicPr>
        <p:blipFill>
          <a:blip r:embed="rId7"/>
          <a:stretch>
            <a:fillRect/>
          </a:stretch>
        </p:blipFill>
        <p:spPr>
          <a:xfrm>
            <a:off x="10934838" y="7780571"/>
            <a:ext cx="1160236" cy="1160236"/>
          </a:xfrm>
          <a:prstGeom prst="rect">
            <a:avLst/>
          </a:prstGeom>
        </p:spPr>
      </p:pic>
      <p:pic>
        <p:nvPicPr>
          <p:cNvPr id="12" name="Picture 11">
            <a:extLst>
              <a:ext uri="{FF2B5EF4-FFF2-40B4-BE49-F238E27FC236}">
                <a16:creationId xmlns:a16="http://schemas.microsoft.com/office/drawing/2014/main" id="{A5E67CAA-4A18-9EAB-C7C3-FB3AC32E5524}"/>
              </a:ext>
            </a:extLst>
          </p:cNvPr>
          <p:cNvPicPr>
            <a:picLocks noChangeAspect="1"/>
          </p:cNvPicPr>
          <p:nvPr/>
        </p:nvPicPr>
        <p:blipFill>
          <a:blip r:embed="rId8"/>
          <a:stretch>
            <a:fillRect/>
          </a:stretch>
        </p:blipFill>
        <p:spPr>
          <a:xfrm>
            <a:off x="10963084" y="3895475"/>
            <a:ext cx="1166091" cy="1166091"/>
          </a:xfrm>
          <a:prstGeom prst="rect">
            <a:avLst/>
          </a:prstGeom>
        </p:spPr>
      </p:pic>
      <p:pic>
        <p:nvPicPr>
          <p:cNvPr id="15" name="Picture 14">
            <a:extLst>
              <a:ext uri="{FF2B5EF4-FFF2-40B4-BE49-F238E27FC236}">
                <a16:creationId xmlns:a16="http://schemas.microsoft.com/office/drawing/2014/main" id="{E26F34FC-DDF1-0179-7231-11F4C315E679}"/>
              </a:ext>
            </a:extLst>
          </p:cNvPr>
          <p:cNvPicPr>
            <a:picLocks noChangeAspect="1"/>
          </p:cNvPicPr>
          <p:nvPr/>
        </p:nvPicPr>
        <p:blipFill>
          <a:blip r:embed="rId9"/>
          <a:stretch>
            <a:fillRect/>
          </a:stretch>
        </p:blipFill>
        <p:spPr>
          <a:xfrm>
            <a:off x="10949765" y="6411113"/>
            <a:ext cx="1145309" cy="1145309"/>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Matching Meanings</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a:latin typeface="Gill Sans MT" panose="020B0502020104020203" pitchFamily="34" charset="77"/>
              </a:rPr>
              <a:t>Draw lines </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408428126"/>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surface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activate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litter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urge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method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719317722"/>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is a particular way of doing something.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someone to do something, you try hard to persuade them to do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a device or process is ***, something causes it to start working.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a number of things *** a place, they are scattered untidily around it or over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The *** of something is the flat top part of it or the outside of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8" name="Picture 7">
            <a:extLst>
              <a:ext uri="{FF2B5EF4-FFF2-40B4-BE49-F238E27FC236}">
                <a16:creationId xmlns:a16="http://schemas.microsoft.com/office/drawing/2014/main" id="{526F36D8-6BC8-6F9B-EE60-466D6B278449}"/>
              </a:ext>
            </a:extLst>
          </p:cNvPr>
          <p:cNvPicPr>
            <a:picLocks noChangeAspect="1"/>
          </p:cNvPicPr>
          <p:nvPr/>
        </p:nvPicPr>
        <p:blipFill>
          <a:blip r:embed="rId5"/>
          <a:stretch>
            <a:fillRect/>
          </a:stretch>
        </p:blipFill>
        <p:spPr>
          <a:xfrm>
            <a:off x="10839413" y="7739121"/>
            <a:ext cx="1207655" cy="1207655"/>
          </a:xfrm>
          <a:prstGeom prst="rect">
            <a:avLst/>
          </a:prstGeom>
        </p:spPr>
      </p:pic>
      <p:pic>
        <p:nvPicPr>
          <p:cNvPr id="10" name="Picture 9">
            <a:extLst>
              <a:ext uri="{FF2B5EF4-FFF2-40B4-BE49-F238E27FC236}">
                <a16:creationId xmlns:a16="http://schemas.microsoft.com/office/drawing/2014/main" id="{CF1F62C0-8ABD-0235-A287-C3FC600C7363}"/>
              </a:ext>
            </a:extLst>
          </p:cNvPr>
          <p:cNvPicPr>
            <a:picLocks noChangeAspect="1"/>
          </p:cNvPicPr>
          <p:nvPr/>
        </p:nvPicPr>
        <p:blipFill>
          <a:blip r:embed="rId6"/>
          <a:stretch>
            <a:fillRect/>
          </a:stretch>
        </p:blipFill>
        <p:spPr>
          <a:xfrm>
            <a:off x="10880900" y="5109757"/>
            <a:ext cx="1207656" cy="1207656"/>
          </a:xfrm>
          <a:prstGeom prst="rect">
            <a:avLst/>
          </a:prstGeom>
        </p:spPr>
      </p:pic>
      <p:pic>
        <p:nvPicPr>
          <p:cNvPr id="11" name="Picture 10">
            <a:extLst>
              <a:ext uri="{FF2B5EF4-FFF2-40B4-BE49-F238E27FC236}">
                <a16:creationId xmlns:a16="http://schemas.microsoft.com/office/drawing/2014/main" id="{6C85EB26-4A17-96C5-BA6E-31385DF349D7}"/>
              </a:ext>
            </a:extLst>
          </p:cNvPr>
          <p:cNvPicPr>
            <a:picLocks noChangeAspect="1"/>
          </p:cNvPicPr>
          <p:nvPr/>
        </p:nvPicPr>
        <p:blipFill>
          <a:blip r:embed="rId7"/>
          <a:stretch>
            <a:fillRect/>
          </a:stretch>
        </p:blipFill>
        <p:spPr>
          <a:xfrm>
            <a:off x="10669216" y="6265870"/>
            <a:ext cx="1508473" cy="1508473"/>
          </a:xfrm>
          <a:prstGeom prst="rect">
            <a:avLst/>
          </a:prstGeom>
        </p:spPr>
      </p:pic>
      <p:pic>
        <p:nvPicPr>
          <p:cNvPr id="12" name="Picture 11">
            <a:extLst>
              <a:ext uri="{FF2B5EF4-FFF2-40B4-BE49-F238E27FC236}">
                <a16:creationId xmlns:a16="http://schemas.microsoft.com/office/drawing/2014/main" id="{E2C2CB26-FD9E-77FF-4FAA-C3F1FFE76DF4}"/>
              </a:ext>
            </a:extLst>
          </p:cNvPr>
          <p:cNvPicPr>
            <a:picLocks noChangeAspect="1"/>
          </p:cNvPicPr>
          <p:nvPr/>
        </p:nvPicPr>
        <p:blipFill>
          <a:blip r:embed="rId8"/>
          <a:stretch>
            <a:fillRect/>
          </a:stretch>
        </p:blipFill>
        <p:spPr>
          <a:xfrm>
            <a:off x="11034964" y="3832764"/>
            <a:ext cx="975827" cy="975827"/>
          </a:xfrm>
          <a:prstGeom prst="rect">
            <a:avLst/>
          </a:prstGeom>
        </p:spPr>
      </p:pic>
      <p:pic>
        <p:nvPicPr>
          <p:cNvPr id="15" name="Picture 14">
            <a:extLst>
              <a:ext uri="{FF2B5EF4-FFF2-40B4-BE49-F238E27FC236}">
                <a16:creationId xmlns:a16="http://schemas.microsoft.com/office/drawing/2014/main" id="{92D4F6ED-EAF5-5908-D329-E9361879FD05}"/>
              </a:ext>
            </a:extLst>
          </p:cNvPr>
          <p:cNvPicPr>
            <a:picLocks noChangeAspect="1"/>
          </p:cNvPicPr>
          <p:nvPr/>
        </p:nvPicPr>
        <p:blipFill>
          <a:blip r:embed="rId9"/>
          <a:stretch>
            <a:fillRect/>
          </a:stretch>
        </p:blipFill>
        <p:spPr>
          <a:xfrm>
            <a:off x="10812976" y="2289700"/>
            <a:ext cx="1340431" cy="1340431"/>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4" name="office"/>
          <p:cNvSpPr txBox="1"/>
          <p:nvPr/>
        </p:nvSpPr>
        <p:spPr>
          <a:xfrm>
            <a:off x="3125799" y="3993661"/>
            <a:ext cx="134652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rear</a:t>
            </a:r>
            <a:endParaRPr dirty="0">
              <a:latin typeface="Gill Sans MT" panose="020B0502020104020203" pitchFamily="34" charset="77"/>
            </a:endParaRPr>
          </a:p>
        </p:txBody>
      </p:sp>
      <p:sp>
        <p:nvSpPr>
          <p:cNvPr id="135" name="spare"/>
          <p:cNvSpPr txBox="1"/>
          <p:nvPr/>
        </p:nvSpPr>
        <p:spPr>
          <a:xfrm>
            <a:off x="2571126" y="4824209"/>
            <a:ext cx="261449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different</a:t>
            </a:r>
            <a:endParaRPr b="1" dirty="0">
              <a:latin typeface="Gill Sans MT" panose="020B0502020104020203" pitchFamily="34" charset="77"/>
              <a:sym typeface="American Typewriter"/>
            </a:endParaRPr>
          </a:p>
        </p:txBody>
      </p:sp>
      <p:sp>
        <p:nvSpPr>
          <p:cNvPr id="136" name="chipped"/>
          <p:cNvSpPr txBox="1"/>
          <p:nvPr/>
        </p:nvSpPr>
        <p:spPr>
          <a:xfrm>
            <a:off x="3237208" y="5769060"/>
            <a:ext cx="112370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pay</a:t>
            </a:r>
            <a:endParaRPr dirty="0">
              <a:latin typeface="Gill Sans MT" panose="020B0502020104020203" pitchFamily="34" charset="77"/>
            </a:endParaRPr>
          </a:p>
        </p:txBody>
      </p:sp>
      <p:sp>
        <p:nvSpPr>
          <p:cNvPr id="137" name="lift"/>
          <p:cNvSpPr txBox="1"/>
          <p:nvPr/>
        </p:nvSpPr>
        <p:spPr>
          <a:xfrm>
            <a:off x="2927031" y="6639612"/>
            <a:ext cx="174406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speck</a:t>
            </a:r>
            <a:endParaRPr dirty="0">
              <a:latin typeface="Gill Sans MT" panose="020B0502020104020203" pitchFamily="34" charset="77"/>
            </a:endParaRPr>
          </a:p>
        </p:txBody>
      </p:sp>
      <p:sp>
        <p:nvSpPr>
          <p:cNvPr id="138" name="mutter"/>
          <p:cNvSpPr txBox="1"/>
          <p:nvPr/>
        </p:nvSpPr>
        <p:spPr>
          <a:xfrm>
            <a:off x="8001101" y="3961911"/>
            <a:ext cx="243015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activate</a:t>
            </a:r>
            <a:endParaRPr b="1" dirty="0">
              <a:latin typeface="Gill Sans MT" panose="020B0502020104020203" pitchFamily="34" charset="77"/>
              <a:sym typeface="American Typewriter"/>
            </a:endParaRPr>
          </a:p>
        </p:txBody>
      </p:sp>
      <p:sp>
        <p:nvSpPr>
          <p:cNvPr id="139" name="unveil"/>
          <p:cNvSpPr txBox="1"/>
          <p:nvPr/>
        </p:nvSpPr>
        <p:spPr>
          <a:xfrm>
            <a:off x="8484854" y="5755144"/>
            <a:ext cx="143789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urge</a:t>
            </a:r>
            <a:endParaRPr dirty="0">
              <a:latin typeface="Gill Sans MT" panose="020B0502020104020203" pitchFamily="34" charset="77"/>
              <a:sym typeface="American Typewriter"/>
            </a:endParaRPr>
          </a:p>
        </p:txBody>
      </p:sp>
      <p:sp>
        <p:nvSpPr>
          <p:cNvPr id="140" name="tolerate"/>
          <p:cNvSpPr txBox="1"/>
          <p:nvPr/>
        </p:nvSpPr>
        <p:spPr>
          <a:xfrm>
            <a:off x="8114909" y="3065958"/>
            <a:ext cx="220252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surface</a:t>
            </a:r>
            <a:endParaRPr dirty="0">
              <a:latin typeface="Gill Sans MT" panose="020B0502020104020203" pitchFamily="34" charset="77"/>
            </a:endParaRPr>
          </a:p>
        </p:txBody>
      </p:sp>
      <p:sp>
        <p:nvSpPr>
          <p:cNvPr id="141" name="fixation"/>
          <p:cNvSpPr txBox="1"/>
          <p:nvPr/>
        </p:nvSpPr>
        <p:spPr>
          <a:xfrm>
            <a:off x="8425898" y="4824210"/>
            <a:ext cx="158056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litter</a:t>
            </a:r>
            <a:endParaRPr dirty="0">
              <a:latin typeface="Gill Sans MT" panose="020B0502020104020203" pitchFamily="34" charset="77"/>
            </a:endParaRPr>
          </a:p>
        </p:txBody>
      </p:sp>
      <p:sp>
        <p:nvSpPr>
          <p:cNvPr id="142" name="rustle"/>
          <p:cNvSpPr txBox="1"/>
          <p:nvPr/>
        </p:nvSpPr>
        <p:spPr>
          <a:xfrm>
            <a:off x="8009120" y="6620562"/>
            <a:ext cx="241412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method</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 name="TextBox 1">
            <a:extLst>
              <a:ext uri="{FF2B5EF4-FFF2-40B4-BE49-F238E27FC236}">
                <a16:creationId xmlns:a16="http://schemas.microsoft.com/office/drawing/2014/main" id="{E41E4F8A-CB54-74F8-D306-DF03A6306862}"/>
              </a:ext>
            </a:extLst>
          </p:cNvPr>
          <p:cNvSpPr txBox="1"/>
          <p:nvPr/>
        </p:nvSpPr>
        <p:spPr>
          <a:xfrm>
            <a:off x="2779812" y="3081109"/>
            <a:ext cx="2072592" cy="8566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900" b="1" i="0" u="none" strike="noStrike" cap="none" spc="0" normalizeH="0" baseline="0" dirty="0">
                <a:ln>
                  <a:noFill/>
                </a:ln>
                <a:solidFill>
                  <a:srgbClr val="000000"/>
                </a:solidFill>
                <a:effectLst/>
                <a:uFillTx/>
                <a:latin typeface="Gill Sans MT" panose="020B0502020104020203" pitchFamily="34" charset="77"/>
                <a:sym typeface="Helvetica Light"/>
              </a:rPr>
              <a:t>tear</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a:latin typeface="Gill Sans MT" panose="020B0502020104020203" pitchFamily="34" charset="77"/>
              </a:rPr>
              <a:t>Display Slips</a:t>
            </a:r>
            <a:endParaRPr sz="2870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28387" y="-240334"/>
            <a:ext cx="6120265"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tear</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481462" y="4850811"/>
            <a:ext cx="10244333"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rear</a:t>
            </a:r>
            <a:endParaRPr sz="28700" dirty="0">
              <a:latin typeface="Gill Sans MT" panose="020B0502020104020203" pitchFamily="34" charset="77"/>
            </a:endParaRPr>
          </a:p>
        </p:txBody>
      </p:sp>
      <p:pic>
        <p:nvPicPr>
          <p:cNvPr id="2" name="Picture 1">
            <a:extLst>
              <a:ext uri="{FF2B5EF4-FFF2-40B4-BE49-F238E27FC236}">
                <a16:creationId xmlns:a16="http://schemas.microsoft.com/office/drawing/2014/main" id="{CE51DAC4-1BDD-7CCC-815E-33FB03620745}"/>
              </a:ext>
            </a:extLst>
          </p:cNvPr>
          <p:cNvPicPr>
            <a:picLocks noChangeAspect="1"/>
          </p:cNvPicPr>
          <p:nvPr/>
        </p:nvPicPr>
        <p:blipFill>
          <a:blip r:embed="rId4"/>
          <a:stretch>
            <a:fillRect/>
          </a:stretch>
        </p:blipFill>
        <p:spPr>
          <a:xfrm>
            <a:off x="8603628" y="602862"/>
            <a:ext cx="3251200" cy="3251200"/>
          </a:xfrm>
          <a:prstGeom prst="rect">
            <a:avLst/>
          </a:prstGeom>
        </p:spPr>
      </p:pic>
      <p:pic>
        <p:nvPicPr>
          <p:cNvPr id="4" name="Picture 3">
            <a:extLst>
              <a:ext uri="{FF2B5EF4-FFF2-40B4-BE49-F238E27FC236}">
                <a16:creationId xmlns:a16="http://schemas.microsoft.com/office/drawing/2014/main" id="{E29219CE-648E-9E40-D964-FE3719528DD4}"/>
              </a:ext>
            </a:extLst>
          </p:cNvPr>
          <p:cNvPicPr>
            <a:picLocks noChangeAspect="1"/>
          </p:cNvPicPr>
          <p:nvPr/>
        </p:nvPicPr>
        <p:blipFill>
          <a:blip r:embed="rId5"/>
          <a:stretch>
            <a:fillRect/>
          </a:stretch>
        </p:blipFill>
        <p:spPr>
          <a:xfrm>
            <a:off x="1416714" y="5724319"/>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635958" y="652017"/>
            <a:ext cx="8821326"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different</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781267" y="4196305"/>
            <a:ext cx="10419220"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pay</a:t>
            </a:r>
            <a:endParaRPr sz="19900" dirty="0">
              <a:latin typeface="Gill Sans MT" panose="020B0502020104020203" pitchFamily="34" charset="77"/>
            </a:endParaRPr>
          </a:p>
        </p:txBody>
      </p:sp>
      <p:pic>
        <p:nvPicPr>
          <p:cNvPr id="4" name="Picture 3">
            <a:extLst>
              <a:ext uri="{FF2B5EF4-FFF2-40B4-BE49-F238E27FC236}">
                <a16:creationId xmlns:a16="http://schemas.microsoft.com/office/drawing/2014/main" id="{EB98A4E9-50B8-45CE-D6E1-8D3F1B2B59DB}"/>
              </a:ext>
            </a:extLst>
          </p:cNvPr>
          <p:cNvPicPr>
            <a:picLocks noChangeAspect="1"/>
          </p:cNvPicPr>
          <p:nvPr/>
        </p:nvPicPr>
        <p:blipFill>
          <a:blip r:embed="rId4"/>
          <a:stretch>
            <a:fillRect/>
          </a:stretch>
        </p:blipFill>
        <p:spPr>
          <a:xfrm>
            <a:off x="9620807" y="793132"/>
            <a:ext cx="2870660" cy="2870660"/>
          </a:xfrm>
          <a:prstGeom prst="rect">
            <a:avLst/>
          </a:prstGeom>
        </p:spPr>
      </p:pic>
      <p:pic>
        <p:nvPicPr>
          <p:cNvPr id="5" name="Picture 4">
            <a:extLst>
              <a:ext uri="{FF2B5EF4-FFF2-40B4-BE49-F238E27FC236}">
                <a16:creationId xmlns:a16="http://schemas.microsoft.com/office/drawing/2014/main" id="{9C752497-1DAE-9DFC-E1CE-08CE9C531BB8}"/>
              </a:ext>
            </a:extLst>
          </p:cNvPr>
          <p:cNvPicPr>
            <a:picLocks noChangeAspect="1"/>
          </p:cNvPicPr>
          <p:nvPr/>
        </p:nvPicPr>
        <p:blipFill>
          <a:blip r:embed="rId5"/>
          <a:stretch>
            <a:fillRect/>
          </a:stretch>
        </p:blipFill>
        <p:spPr>
          <a:xfrm>
            <a:off x="1929383" y="5376427"/>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33155" y="0"/>
            <a:ext cx="709328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speck</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544784" y="5322485"/>
            <a:ext cx="1234608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surface</a:t>
            </a:r>
            <a:endParaRPr sz="23900" dirty="0">
              <a:latin typeface="Gill Sans MT" panose="020B0502020104020203" pitchFamily="34" charset="77"/>
            </a:endParaRPr>
          </a:p>
        </p:txBody>
      </p:sp>
      <p:pic>
        <p:nvPicPr>
          <p:cNvPr id="2" name="Picture 1">
            <a:extLst>
              <a:ext uri="{FF2B5EF4-FFF2-40B4-BE49-F238E27FC236}">
                <a16:creationId xmlns:a16="http://schemas.microsoft.com/office/drawing/2014/main" id="{E47D339B-81B2-5839-AF03-2116EBAAB6A2}"/>
              </a:ext>
            </a:extLst>
          </p:cNvPr>
          <p:cNvPicPr>
            <a:picLocks noChangeAspect="1"/>
          </p:cNvPicPr>
          <p:nvPr/>
        </p:nvPicPr>
        <p:blipFill>
          <a:blip r:embed="rId4"/>
          <a:stretch>
            <a:fillRect/>
          </a:stretch>
        </p:blipFill>
        <p:spPr>
          <a:xfrm>
            <a:off x="8915116" y="487041"/>
            <a:ext cx="3251200" cy="3251200"/>
          </a:xfrm>
          <a:prstGeom prst="rect">
            <a:avLst/>
          </a:prstGeom>
        </p:spPr>
      </p:pic>
      <p:pic>
        <p:nvPicPr>
          <p:cNvPr id="4" name="Picture 3">
            <a:extLst>
              <a:ext uri="{FF2B5EF4-FFF2-40B4-BE49-F238E27FC236}">
                <a16:creationId xmlns:a16="http://schemas.microsoft.com/office/drawing/2014/main" id="{9A2147DE-BC93-E03D-6545-B3A7FBFE0E6C}"/>
              </a:ext>
            </a:extLst>
          </p:cNvPr>
          <p:cNvPicPr>
            <a:picLocks noChangeAspect="1"/>
          </p:cNvPicPr>
          <p:nvPr/>
        </p:nvPicPr>
        <p:blipFill>
          <a:blip r:embed="rId5"/>
          <a:stretch>
            <a:fillRect/>
          </a:stretch>
        </p:blipFill>
        <p:spPr>
          <a:xfrm>
            <a:off x="397857" y="5897972"/>
            <a:ext cx="2806005" cy="2806005"/>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97551" y="465802"/>
            <a:ext cx="799578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activate</a:t>
            </a:r>
            <a:endParaRPr sz="72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536036" y="5203194"/>
            <a:ext cx="985503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litter</a:t>
            </a:r>
            <a:endParaRPr sz="16600" dirty="0">
              <a:latin typeface="Gill Sans MT" panose="020B0502020104020203" pitchFamily="34" charset="77"/>
            </a:endParaRPr>
          </a:p>
        </p:txBody>
      </p:sp>
      <p:pic>
        <p:nvPicPr>
          <p:cNvPr id="2" name="Picture 1">
            <a:extLst>
              <a:ext uri="{FF2B5EF4-FFF2-40B4-BE49-F238E27FC236}">
                <a16:creationId xmlns:a16="http://schemas.microsoft.com/office/drawing/2014/main" id="{DA68CA7B-9211-B337-E839-69E9EAF9EEF0}"/>
              </a:ext>
            </a:extLst>
          </p:cNvPr>
          <p:cNvPicPr>
            <a:picLocks noChangeAspect="1"/>
          </p:cNvPicPr>
          <p:nvPr/>
        </p:nvPicPr>
        <p:blipFill>
          <a:blip r:embed="rId4"/>
          <a:stretch>
            <a:fillRect/>
          </a:stretch>
        </p:blipFill>
        <p:spPr>
          <a:xfrm>
            <a:off x="8893331" y="738799"/>
            <a:ext cx="3251200" cy="3251200"/>
          </a:xfrm>
          <a:prstGeom prst="rect">
            <a:avLst/>
          </a:prstGeom>
        </p:spPr>
      </p:pic>
      <p:pic>
        <p:nvPicPr>
          <p:cNvPr id="4" name="Picture 3">
            <a:extLst>
              <a:ext uri="{FF2B5EF4-FFF2-40B4-BE49-F238E27FC236}">
                <a16:creationId xmlns:a16="http://schemas.microsoft.com/office/drawing/2014/main" id="{81E0470C-C0D7-B629-56F9-22F18DD1A39B}"/>
              </a:ext>
            </a:extLst>
          </p:cNvPr>
          <p:cNvPicPr>
            <a:picLocks noChangeAspect="1"/>
          </p:cNvPicPr>
          <p:nvPr/>
        </p:nvPicPr>
        <p:blipFill>
          <a:blip r:embed="rId5"/>
          <a:stretch>
            <a:fillRect/>
          </a:stretch>
        </p:blipFill>
        <p:spPr>
          <a:xfrm>
            <a:off x="1084854" y="5724319"/>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74276" y="42942"/>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urge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66400" y="5613965"/>
            <a:ext cx="10288591"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method</a:t>
            </a:r>
            <a:endParaRPr sz="11500" dirty="0">
              <a:latin typeface="Gill Sans MT" panose="020B0502020104020203" pitchFamily="34" charset="77"/>
            </a:endParaRPr>
          </a:p>
        </p:txBody>
      </p:sp>
      <p:pic>
        <p:nvPicPr>
          <p:cNvPr id="2" name="Picture 1">
            <a:extLst>
              <a:ext uri="{FF2B5EF4-FFF2-40B4-BE49-F238E27FC236}">
                <a16:creationId xmlns:a16="http://schemas.microsoft.com/office/drawing/2014/main" id="{25A7B91A-0CC5-FDEB-E037-5E2614FF2DD9}"/>
              </a:ext>
            </a:extLst>
          </p:cNvPr>
          <p:cNvPicPr>
            <a:picLocks noChangeAspect="1"/>
          </p:cNvPicPr>
          <p:nvPr/>
        </p:nvPicPr>
        <p:blipFill>
          <a:blip r:embed="rId4"/>
          <a:stretch>
            <a:fillRect/>
          </a:stretch>
        </p:blipFill>
        <p:spPr>
          <a:xfrm>
            <a:off x="8450528" y="572264"/>
            <a:ext cx="3251200" cy="3251200"/>
          </a:xfrm>
          <a:prstGeom prst="rect">
            <a:avLst/>
          </a:prstGeom>
        </p:spPr>
      </p:pic>
      <p:pic>
        <p:nvPicPr>
          <p:cNvPr id="4" name="Picture 3">
            <a:extLst>
              <a:ext uri="{FF2B5EF4-FFF2-40B4-BE49-F238E27FC236}">
                <a16:creationId xmlns:a16="http://schemas.microsoft.com/office/drawing/2014/main" id="{353F80E3-3ACF-BFC3-478E-FCE513AEE9AC}"/>
              </a:ext>
            </a:extLst>
          </p:cNvPr>
          <p:cNvPicPr>
            <a:picLocks noChangeAspect="1"/>
          </p:cNvPicPr>
          <p:nvPr/>
        </p:nvPicPr>
        <p:blipFill>
          <a:blip r:embed="rId5"/>
          <a:stretch>
            <a:fillRect/>
          </a:stretch>
        </p:blipFill>
        <p:spPr>
          <a:xfrm>
            <a:off x="329360" y="5613965"/>
            <a:ext cx="3251200" cy="32512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4" y="1481621"/>
            <a:ext cx="10875989"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Font Variation</a:t>
            </a:r>
            <a:endParaRPr sz="239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4" y="3607454"/>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display slips contain the same words, but have a more regular font, which have a more regular formation of ‘a’ and ‘g’. Futura is the name of the font.</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132072441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57851" y="365542"/>
            <a:ext cx="5620128"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ea typeface="Ayuthaya" pitchFamily="2" charset="-34"/>
                <a:cs typeface="Futura Medium" panose="020B0602020204020303" pitchFamily="34" charset="-79"/>
              </a:rPr>
              <a:t>tear</a:t>
            </a:r>
            <a:endParaRPr sz="13800" dirty="0">
              <a:latin typeface="Futura Medium" panose="020B0602020204020303" pitchFamily="34" charset="-79"/>
              <a:ea typeface="Ayuthaya" pitchFamily="2" charset="-34"/>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322700" y="5362300"/>
            <a:ext cx="1024433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rear</a:t>
            </a:r>
            <a:endParaRPr sz="287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E852DC2F-A9BE-A628-CDE8-8FD8CFCD9D53}"/>
              </a:ext>
            </a:extLst>
          </p:cNvPr>
          <p:cNvPicPr>
            <a:picLocks noChangeAspect="1"/>
          </p:cNvPicPr>
          <p:nvPr/>
        </p:nvPicPr>
        <p:blipFill>
          <a:blip r:embed="rId4"/>
          <a:stretch>
            <a:fillRect/>
          </a:stretch>
        </p:blipFill>
        <p:spPr>
          <a:xfrm>
            <a:off x="8542485" y="630203"/>
            <a:ext cx="3251200" cy="3251200"/>
          </a:xfrm>
          <a:prstGeom prst="rect">
            <a:avLst/>
          </a:prstGeom>
        </p:spPr>
      </p:pic>
      <p:pic>
        <p:nvPicPr>
          <p:cNvPr id="4" name="Picture 3">
            <a:extLst>
              <a:ext uri="{FF2B5EF4-FFF2-40B4-BE49-F238E27FC236}">
                <a16:creationId xmlns:a16="http://schemas.microsoft.com/office/drawing/2014/main" id="{89E5269F-9B86-F697-8389-743C2A8DA9E1}"/>
              </a:ext>
            </a:extLst>
          </p:cNvPr>
          <p:cNvPicPr>
            <a:picLocks noChangeAspect="1"/>
          </p:cNvPicPr>
          <p:nvPr/>
        </p:nvPicPr>
        <p:blipFill>
          <a:blip r:embed="rId5"/>
          <a:stretch>
            <a:fillRect/>
          </a:stretch>
        </p:blipFill>
        <p:spPr>
          <a:xfrm>
            <a:off x="1416714" y="5724319"/>
            <a:ext cx="3251200" cy="3251200"/>
          </a:xfrm>
          <a:prstGeom prst="rect">
            <a:avLst/>
          </a:prstGeom>
        </p:spPr>
      </p:pic>
    </p:spTree>
    <p:extLst>
      <p:ext uri="{BB962C8B-B14F-4D97-AF65-F5344CB8AC3E}">
        <p14:creationId xmlns:p14="http://schemas.microsoft.com/office/powerpoint/2010/main" val="352936899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58275" y="1054984"/>
            <a:ext cx="8074325"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different</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640880" y="4680062"/>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pay</a:t>
            </a:r>
            <a:endParaRPr sz="19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86A6609A-8156-9CCD-008E-46E86A3D25A6}"/>
              </a:ext>
            </a:extLst>
          </p:cNvPr>
          <p:cNvPicPr>
            <a:picLocks noChangeAspect="1"/>
          </p:cNvPicPr>
          <p:nvPr/>
        </p:nvPicPr>
        <p:blipFill>
          <a:blip r:embed="rId4"/>
          <a:stretch>
            <a:fillRect/>
          </a:stretch>
        </p:blipFill>
        <p:spPr>
          <a:xfrm>
            <a:off x="9097351" y="602862"/>
            <a:ext cx="3251200" cy="3251200"/>
          </a:xfrm>
          <a:prstGeom prst="rect">
            <a:avLst/>
          </a:prstGeom>
        </p:spPr>
      </p:pic>
      <p:pic>
        <p:nvPicPr>
          <p:cNvPr id="4" name="Picture 3">
            <a:extLst>
              <a:ext uri="{FF2B5EF4-FFF2-40B4-BE49-F238E27FC236}">
                <a16:creationId xmlns:a16="http://schemas.microsoft.com/office/drawing/2014/main" id="{D30B92D3-534E-CA7C-1476-08EEA92C9438}"/>
              </a:ext>
            </a:extLst>
          </p:cNvPr>
          <p:cNvPicPr>
            <a:picLocks noChangeAspect="1"/>
          </p:cNvPicPr>
          <p:nvPr/>
        </p:nvPicPr>
        <p:blipFill>
          <a:blip r:embed="rId5"/>
          <a:stretch>
            <a:fillRect/>
          </a:stretch>
        </p:blipFill>
        <p:spPr>
          <a:xfrm>
            <a:off x="1644237" y="5406436"/>
            <a:ext cx="3251200" cy="3251200"/>
          </a:xfrm>
          <a:prstGeom prst="rect">
            <a:avLst/>
          </a:prstGeom>
        </p:spPr>
      </p:pic>
    </p:spTree>
    <p:extLst>
      <p:ext uri="{BB962C8B-B14F-4D97-AF65-F5344CB8AC3E}">
        <p14:creationId xmlns:p14="http://schemas.microsoft.com/office/powerpoint/2010/main" val="417310495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46831" y="190285"/>
            <a:ext cx="7865936"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speck</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522709" y="5482904"/>
            <a:ext cx="1234608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surface</a:t>
            </a:r>
            <a:endParaRPr sz="23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9B2CEE9E-E5C0-1726-7A51-0BE3D0610883}"/>
              </a:ext>
            </a:extLst>
          </p:cNvPr>
          <p:cNvPicPr>
            <a:picLocks noChangeAspect="1"/>
          </p:cNvPicPr>
          <p:nvPr/>
        </p:nvPicPr>
        <p:blipFill>
          <a:blip r:embed="rId4"/>
          <a:stretch>
            <a:fillRect/>
          </a:stretch>
        </p:blipFill>
        <p:spPr>
          <a:xfrm>
            <a:off x="9011915" y="480767"/>
            <a:ext cx="3251200" cy="3251200"/>
          </a:xfrm>
          <a:prstGeom prst="rect">
            <a:avLst/>
          </a:prstGeom>
        </p:spPr>
      </p:pic>
      <p:pic>
        <p:nvPicPr>
          <p:cNvPr id="4" name="Picture 3">
            <a:extLst>
              <a:ext uri="{FF2B5EF4-FFF2-40B4-BE49-F238E27FC236}">
                <a16:creationId xmlns:a16="http://schemas.microsoft.com/office/drawing/2014/main" id="{211E5FFB-E998-CC84-E145-6B17DAD07678}"/>
              </a:ext>
            </a:extLst>
          </p:cNvPr>
          <p:cNvPicPr>
            <a:picLocks noChangeAspect="1"/>
          </p:cNvPicPr>
          <p:nvPr/>
        </p:nvPicPr>
        <p:blipFill>
          <a:blip r:embed="rId5"/>
          <a:stretch>
            <a:fillRect/>
          </a:stretch>
        </p:blipFill>
        <p:spPr>
          <a:xfrm>
            <a:off x="372150" y="5724319"/>
            <a:ext cx="3251200" cy="3251200"/>
          </a:xfrm>
          <a:prstGeom prst="rect">
            <a:avLst/>
          </a:prstGeom>
        </p:spPr>
      </p:pic>
    </p:spTree>
    <p:extLst>
      <p:ext uri="{BB962C8B-B14F-4D97-AF65-F5344CB8AC3E}">
        <p14:creationId xmlns:p14="http://schemas.microsoft.com/office/powerpoint/2010/main" val="2807757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901098" y="2274766"/>
            <a:ext cx="131927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tear	</a:t>
            </a:r>
            <a:endParaRPr b="1" dirty="0">
              <a:latin typeface="Gill Sans MT" panose="020B0502020104020203" pitchFamily="34" charset="77"/>
              <a:sym typeface="American Typewriter"/>
            </a:endParaRPr>
          </a:p>
        </p:txBody>
      </p:sp>
      <p:sp>
        <p:nvSpPr>
          <p:cNvPr id="134" name="office"/>
          <p:cNvSpPr txBox="1"/>
          <p:nvPr/>
        </p:nvSpPr>
        <p:spPr>
          <a:xfrm>
            <a:off x="5887505" y="3183419"/>
            <a:ext cx="134652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rear</a:t>
            </a:r>
            <a:endParaRPr dirty="0">
              <a:latin typeface="Gill Sans MT" panose="020B0502020104020203" pitchFamily="34" charset="77"/>
            </a:endParaRPr>
          </a:p>
        </p:txBody>
      </p:sp>
      <p:sp>
        <p:nvSpPr>
          <p:cNvPr id="135" name="spare"/>
          <p:cNvSpPr txBox="1"/>
          <p:nvPr/>
        </p:nvSpPr>
        <p:spPr>
          <a:xfrm>
            <a:off x="5253506" y="4033018"/>
            <a:ext cx="261449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different</a:t>
            </a:r>
            <a:endParaRPr b="1" dirty="0">
              <a:latin typeface="Gill Sans MT" panose="020B0502020104020203" pitchFamily="34" charset="77"/>
              <a:sym typeface="American Typewriter"/>
            </a:endParaRPr>
          </a:p>
        </p:txBody>
      </p:sp>
      <p:sp>
        <p:nvSpPr>
          <p:cNvPr id="136" name="chipped"/>
          <p:cNvSpPr txBox="1"/>
          <p:nvPr/>
        </p:nvSpPr>
        <p:spPr>
          <a:xfrm>
            <a:off x="5998914" y="4958818"/>
            <a:ext cx="112370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pay</a:t>
            </a:r>
            <a:endParaRPr dirty="0">
              <a:latin typeface="Gill Sans MT" panose="020B0502020104020203" pitchFamily="34" charset="77"/>
            </a:endParaRPr>
          </a:p>
        </p:txBody>
      </p:sp>
      <p:sp>
        <p:nvSpPr>
          <p:cNvPr id="137" name="lift"/>
          <p:cNvSpPr txBox="1"/>
          <p:nvPr/>
        </p:nvSpPr>
        <p:spPr>
          <a:xfrm>
            <a:off x="5688733" y="5829370"/>
            <a:ext cx="174406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speck</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425460" y="595734"/>
            <a:ext cx="9105058"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activate</a:t>
            </a:r>
            <a:endParaRPr sz="72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712000" y="5492311"/>
            <a:ext cx="985503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litter</a:t>
            </a:r>
            <a:endParaRPr sz="19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9466256A-1778-21DA-4A32-BA2269647D7E}"/>
              </a:ext>
            </a:extLst>
          </p:cNvPr>
          <p:cNvPicPr>
            <a:picLocks noChangeAspect="1"/>
          </p:cNvPicPr>
          <p:nvPr/>
        </p:nvPicPr>
        <p:blipFill>
          <a:blip r:embed="rId4"/>
          <a:stretch>
            <a:fillRect/>
          </a:stretch>
        </p:blipFill>
        <p:spPr>
          <a:xfrm>
            <a:off x="9530518" y="849303"/>
            <a:ext cx="2982189" cy="2982189"/>
          </a:xfrm>
          <a:prstGeom prst="rect">
            <a:avLst/>
          </a:prstGeom>
        </p:spPr>
      </p:pic>
      <p:pic>
        <p:nvPicPr>
          <p:cNvPr id="4" name="Picture 3">
            <a:extLst>
              <a:ext uri="{FF2B5EF4-FFF2-40B4-BE49-F238E27FC236}">
                <a16:creationId xmlns:a16="http://schemas.microsoft.com/office/drawing/2014/main" id="{E0249ECB-87B4-8F34-05BD-9126B0B91025}"/>
              </a:ext>
            </a:extLst>
          </p:cNvPr>
          <p:cNvPicPr>
            <a:picLocks noChangeAspect="1"/>
          </p:cNvPicPr>
          <p:nvPr/>
        </p:nvPicPr>
        <p:blipFill>
          <a:blip r:embed="rId5"/>
          <a:stretch>
            <a:fillRect/>
          </a:stretch>
        </p:blipFill>
        <p:spPr>
          <a:xfrm>
            <a:off x="1281015" y="5557298"/>
            <a:ext cx="3251200" cy="3251200"/>
          </a:xfrm>
          <a:prstGeom prst="rect">
            <a:avLst/>
          </a:prstGeom>
        </p:spPr>
      </p:pic>
    </p:spTree>
    <p:extLst>
      <p:ext uri="{BB962C8B-B14F-4D97-AF65-F5344CB8AC3E}">
        <p14:creationId xmlns:p14="http://schemas.microsoft.com/office/powerpoint/2010/main" val="377708898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0"/>
            <a:ext cx="1199989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urge</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64424" y="5651746"/>
            <a:ext cx="10288591"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method</a:t>
            </a:r>
            <a:endParaRPr sz="115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C6ADE501-54C6-D51E-3083-06A1B09A0A3C}"/>
              </a:ext>
            </a:extLst>
          </p:cNvPr>
          <p:cNvPicPr>
            <a:picLocks noChangeAspect="1"/>
          </p:cNvPicPr>
          <p:nvPr/>
        </p:nvPicPr>
        <p:blipFill>
          <a:blip r:embed="rId4"/>
          <a:stretch>
            <a:fillRect/>
          </a:stretch>
        </p:blipFill>
        <p:spPr>
          <a:xfrm>
            <a:off x="8559756" y="602862"/>
            <a:ext cx="3251200" cy="3251200"/>
          </a:xfrm>
          <a:prstGeom prst="rect">
            <a:avLst/>
          </a:prstGeom>
        </p:spPr>
      </p:pic>
      <p:pic>
        <p:nvPicPr>
          <p:cNvPr id="4" name="Picture 3">
            <a:extLst>
              <a:ext uri="{FF2B5EF4-FFF2-40B4-BE49-F238E27FC236}">
                <a16:creationId xmlns:a16="http://schemas.microsoft.com/office/drawing/2014/main" id="{33E05D6A-A887-CE88-0AE6-3313D43A06C9}"/>
              </a:ext>
            </a:extLst>
          </p:cNvPr>
          <p:cNvPicPr>
            <a:picLocks noChangeAspect="1"/>
          </p:cNvPicPr>
          <p:nvPr/>
        </p:nvPicPr>
        <p:blipFill>
          <a:blip r:embed="rId5"/>
          <a:stretch>
            <a:fillRect/>
          </a:stretch>
        </p:blipFill>
        <p:spPr>
          <a:xfrm>
            <a:off x="463237" y="6095173"/>
            <a:ext cx="2713325" cy="2713325"/>
          </a:xfrm>
          <a:prstGeom prst="rect">
            <a:avLst/>
          </a:prstGeom>
        </p:spPr>
      </p:pic>
    </p:spTree>
    <p:extLst>
      <p:ext uri="{BB962C8B-B14F-4D97-AF65-F5344CB8AC3E}">
        <p14:creationId xmlns:p14="http://schemas.microsoft.com/office/powerpoint/2010/main" val="20644417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345734" y="3418118"/>
            <a:ext cx="243015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activate</a:t>
            </a:r>
            <a:endParaRPr b="1" dirty="0">
              <a:latin typeface="Gill Sans MT" panose="020B0502020104020203" pitchFamily="34" charset="77"/>
              <a:sym typeface="American Typewriter"/>
            </a:endParaRPr>
          </a:p>
        </p:txBody>
      </p:sp>
      <p:sp>
        <p:nvSpPr>
          <p:cNvPr id="140" name="tolerate"/>
          <p:cNvSpPr txBox="1"/>
          <p:nvPr/>
        </p:nvSpPr>
        <p:spPr>
          <a:xfrm>
            <a:off x="5459537" y="2522165"/>
            <a:ext cx="220252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surface</a:t>
            </a:r>
            <a:endParaRPr dirty="0">
              <a:latin typeface="Gill Sans MT" panose="020B0502020104020203" pitchFamily="34" charset="77"/>
            </a:endParaRPr>
          </a:p>
        </p:txBody>
      </p:sp>
      <p:sp>
        <p:nvSpPr>
          <p:cNvPr id="141" name="fixation"/>
          <p:cNvSpPr txBox="1"/>
          <p:nvPr/>
        </p:nvSpPr>
        <p:spPr>
          <a:xfrm>
            <a:off x="5770531" y="4280417"/>
            <a:ext cx="158056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litter</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783530" y="5188117"/>
            <a:ext cx="143789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urge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295434" y="5996646"/>
            <a:ext cx="241412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method</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24473" y="1309202"/>
            <a:ext cx="15693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tear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3997164"/>
            <a:ext cx="6419050"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tear paper, cloth, or another material, or if it tears, you pull it into two pieces or you pull it so that a hole appears in it.</a:t>
            </a:r>
          </a:p>
        </p:txBody>
      </p:sp>
      <p:sp>
        <p:nvSpPr>
          <p:cNvPr id="155" name="The was a tear in Freddie’s new school jumper."/>
          <p:cNvSpPr txBox="1"/>
          <p:nvPr/>
        </p:nvSpPr>
        <p:spPr>
          <a:xfrm>
            <a:off x="0" y="650000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Mark wanted to </a:t>
            </a:r>
            <a:r>
              <a:rPr lang="en-GB" sz="4000" b="1" dirty="0">
                <a:latin typeface="Gill Sans MT" panose="020B0502020104020203" pitchFamily="34" charset="77"/>
              </a:rPr>
              <a:t>tear</a:t>
            </a:r>
            <a:r>
              <a:rPr lang="en-GB" sz="4000" dirty="0">
                <a:latin typeface="Gill Sans MT" panose="020B0502020104020203" pitchFamily="34" charset="77"/>
              </a:rPr>
              <a:t> up his work.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tear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30825766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shred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apart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rip 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angrily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8" name="Picture 7">
            <a:extLst>
              <a:ext uri="{FF2B5EF4-FFF2-40B4-BE49-F238E27FC236}">
                <a16:creationId xmlns:a16="http://schemas.microsoft.com/office/drawing/2014/main" id="{B9D484E4-A122-4EA8-23B1-BADE589F0329}"/>
              </a:ext>
            </a:extLst>
          </p:cNvPr>
          <p:cNvPicPr>
            <a:picLocks noChangeAspect="1"/>
          </p:cNvPicPr>
          <p:nvPr/>
        </p:nvPicPr>
        <p:blipFill>
          <a:blip r:embed="rId3"/>
          <a:stretch>
            <a:fillRect/>
          </a:stretch>
        </p:blipFill>
        <p:spPr>
          <a:xfrm>
            <a:off x="8569627" y="2924772"/>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195623" y="1309202"/>
            <a:ext cx="162704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rear</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12821" y="4374060"/>
            <a:ext cx="632048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The rear of something such as a building or vehicle is the back part of it.</a:t>
            </a:r>
          </a:p>
        </p:txBody>
      </p:sp>
      <p:sp>
        <p:nvSpPr>
          <p:cNvPr id="155" name="The was a tear in Freddie’s new school jumper."/>
          <p:cNvSpPr txBox="1"/>
          <p:nvPr/>
        </p:nvSpPr>
        <p:spPr>
          <a:xfrm>
            <a:off x="0" y="663011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Nicola wanted to sit at the </a:t>
            </a:r>
            <a:r>
              <a:rPr lang="en-GB" sz="4000" b="1" dirty="0">
                <a:latin typeface="Gill Sans MT" panose="020B0502020104020203" pitchFamily="34" charset="77"/>
              </a:rPr>
              <a:t>rear</a:t>
            </a:r>
            <a:r>
              <a:rPr lang="en-GB" sz="4000" dirty="0">
                <a:latin typeface="Gill Sans MT" panose="020B0502020104020203" pitchFamily="34" charset="77"/>
              </a:rPr>
              <a:t> of the classroom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rear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250644263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front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building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-ranged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year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taxi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D975997E-ACE1-4283-62AE-AD05FF0B4EE4}"/>
              </a:ext>
            </a:extLst>
          </p:cNvPr>
          <p:cNvPicPr>
            <a:picLocks noChangeAspect="1"/>
          </p:cNvPicPr>
          <p:nvPr/>
        </p:nvPicPr>
        <p:blipFill>
          <a:blip r:embed="rId3"/>
          <a:stretch>
            <a:fillRect/>
          </a:stretch>
        </p:blipFill>
        <p:spPr>
          <a:xfrm>
            <a:off x="8711712" y="2877194"/>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511937" y="1339979"/>
            <a:ext cx="2994409"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different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7" y="4325692"/>
            <a:ext cx="5990647"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two people or things are different, they are not like each other in one or more ways.</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Hana and Leah wore </a:t>
            </a:r>
            <a:r>
              <a:rPr lang="en-GB" sz="4000" b="1" dirty="0">
                <a:latin typeface="Gill Sans MT" panose="020B0502020104020203" pitchFamily="34" charset="77"/>
              </a:rPr>
              <a:t>different</a:t>
            </a:r>
            <a:r>
              <a:rPr lang="en-GB" sz="4000" dirty="0">
                <a:latin typeface="Gill Sans MT" panose="020B0502020104020203" pitchFamily="34" charset="77"/>
              </a:rPr>
              <a:t> shoes for school.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dif</a:t>
            </a:r>
            <a:r>
              <a:rPr lang="en-GB" dirty="0">
                <a:latin typeface="Gill Sans MT" panose="020B0502020104020203" pitchFamily="34" charset="77"/>
              </a:rPr>
              <a:t>-fer-</a:t>
            </a:r>
            <a:r>
              <a:rPr lang="en-GB" dirty="0" err="1">
                <a:latin typeface="Gill Sans MT" panose="020B0502020104020203" pitchFamily="34" charset="77"/>
              </a:rPr>
              <a:t>ent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253595917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dissimilar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view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unalike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similar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totally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EF83088E-92C0-F37B-2BBD-52F4E2F8A7C4}"/>
              </a:ext>
            </a:extLst>
          </p:cNvPr>
          <p:cNvPicPr>
            <a:picLocks noChangeAspect="1"/>
          </p:cNvPicPr>
          <p:nvPr/>
        </p:nvPicPr>
        <p:blipFill>
          <a:blip r:embed="rId4"/>
          <a:stretch>
            <a:fillRect/>
          </a:stretch>
        </p:blipFill>
        <p:spPr>
          <a:xfrm>
            <a:off x="8585837" y="2952391"/>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345509" y="1309202"/>
            <a:ext cx="132728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pay</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024907"/>
            <a:ext cx="7059173"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pay an amount of money to someone, you give it to them because you are buying something from them or because you owe it to them.</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Jay needed to </a:t>
            </a:r>
            <a:r>
              <a:rPr lang="en-GB" sz="4000" b="1" dirty="0">
                <a:latin typeface="Gill Sans MT" panose="020B0502020104020203" pitchFamily="34" charset="77"/>
              </a:rPr>
              <a:t>pay</a:t>
            </a:r>
            <a:r>
              <a:rPr lang="en-GB" sz="4000" dirty="0">
                <a:latin typeface="Gill Sans MT" panose="020B0502020104020203" pitchFamily="34" charset="77"/>
              </a:rPr>
              <a:t> the teacher for the school trip.</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pay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1403457178"/>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reimburse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little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ment</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a:extLst>
              <a:ext uri="{FF2B5EF4-FFF2-40B4-BE49-F238E27FC236}">
                <a16:creationId xmlns:a16="http://schemas.microsoft.com/office/drawing/2014/main" id="{9DF42F1D-6CD7-74D2-A15C-D9491A3B87A6}"/>
              </a:ext>
            </a:extLst>
          </p:cNvPr>
          <p:cNvPicPr>
            <a:picLocks noChangeAspect="1"/>
          </p:cNvPicPr>
          <p:nvPr/>
        </p:nvPicPr>
        <p:blipFill>
          <a:blip r:embed="rId4"/>
          <a:stretch>
            <a:fillRect/>
          </a:stretch>
        </p:blipFill>
        <p:spPr>
          <a:xfrm>
            <a:off x="8492220" y="2710765"/>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935152" y="1309202"/>
            <a:ext cx="214802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speck</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3077" y="4573185"/>
            <a:ext cx="5689323"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speck is a very small stain, mark, or shape.</a:t>
            </a:r>
          </a:p>
        </p:txBody>
      </p:sp>
      <p:sp>
        <p:nvSpPr>
          <p:cNvPr id="155" name="The was a tear in Freddie’s new school jumper."/>
          <p:cNvSpPr txBox="1"/>
          <p:nvPr/>
        </p:nvSpPr>
        <p:spPr>
          <a:xfrm>
            <a:off x="0" y="652651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Louise dropped a </a:t>
            </a:r>
            <a:r>
              <a:rPr lang="en-GB" sz="4000" b="1" dirty="0">
                <a:latin typeface="Gill Sans MT" panose="020B0502020104020203" pitchFamily="34" charset="77"/>
              </a:rPr>
              <a:t>speck</a:t>
            </a:r>
            <a:r>
              <a:rPr lang="en-GB" sz="4000" dirty="0">
                <a:latin typeface="Gill Sans MT" panose="020B0502020104020203" pitchFamily="34" charset="77"/>
              </a:rPr>
              <a:t> of paint on her jumper.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lang="en-GB" dirty="0">
                <a:latin typeface="Gill Sans MT" panose="020B0502020104020203" pitchFamily="34" charset="77"/>
              </a:rPr>
              <a:t>(speck)</a:t>
            </a:r>
            <a:endParaRPr dirty="0">
              <a:latin typeface="Gill Sans MT" panose="020B0502020104020203" pitchFamily="34" charset="77"/>
            </a:endParaRP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8210172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dot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blood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spot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dust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sp>
        <p:nvSpPr>
          <p:cNvPr id="4" name="Grasshopper Word of the Day">
            <a:extLst>
              <a:ext uri="{FF2B5EF4-FFF2-40B4-BE49-F238E27FC236}">
                <a16:creationId xmlns:a16="http://schemas.microsoft.com/office/drawing/2014/main" id="{A2BAA8F9-5573-68DB-17C4-ED4683636EDC}"/>
              </a:ext>
            </a:extLst>
          </p:cNvPr>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pic>
        <p:nvPicPr>
          <p:cNvPr id="5" name="Picture 4">
            <a:extLst>
              <a:ext uri="{FF2B5EF4-FFF2-40B4-BE49-F238E27FC236}">
                <a16:creationId xmlns:a16="http://schemas.microsoft.com/office/drawing/2014/main" id="{184F60F9-5266-3BCE-478A-619587DCEB2B}"/>
              </a:ext>
            </a:extLst>
          </p:cNvPr>
          <p:cNvPicPr>
            <a:picLocks noChangeAspect="1"/>
          </p:cNvPicPr>
          <p:nvPr/>
        </p:nvPicPr>
        <p:blipFill>
          <a:blip r:embed="rId4"/>
          <a:stretch>
            <a:fillRect/>
          </a:stretch>
        </p:blipFill>
        <p:spPr>
          <a:xfrm>
            <a:off x="8451283" y="2688290"/>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23679</TotalTime>
  <Words>1272</Words>
  <Application>Microsoft Macintosh PowerPoint</Application>
  <PresentationFormat>Custom</PresentationFormat>
  <Paragraphs>337</Paragraphs>
  <Slides>31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Futura Medium</vt: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435</cp:revision>
  <dcterms:modified xsi:type="dcterms:W3CDTF">2023-08-30T07:25:31Z</dcterms:modified>
</cp:coreProperties>
</file>