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63"/>
    <p:restoredTop sz="94646"/>
  </p:normalViewPr>
  <p:slideViewPr>
    <p:cSldViewPr snapToGrid="0" snapToObjects="1">
      <p:cViewPr varScale="1">
        <p:scale>
          <a:sx n="62" d="100"/>
          <a:sy n="62" d="100"/>
        </p:scale>
        <p:origin x="10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378595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538734" y="3226831"/>
            <a:ext cx="631102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38</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10th July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7492" y="1309202"/>
            <a:ext cx="222336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intent</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243251"/>
            <a:ext cx="629577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intent on doing something, you are eager and determined to do it.</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Jemma was </a:t>
            </a:r>
            <a:r>
              <a:rPr lang="en-GB" b="1" dirty="0">
                <a:latin typeface="Gill Sans MT" panose="020B0502020104020203" pitchFamily="34" charset="77"/>
              </a:rPr>
              <a:t>intent</a:t>
            </a:r>
            <a:r>
              <a:rPr lang="en-GB" dirty="0">
                <a:latin typeface="Gill Sans MT" panose="020B0502020104020203" pitchFamily="34" charset="77"/>
              </a:rPr>
              <a:t> on getting all her spellings correct.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in-tent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82437511"/>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half-hearted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objective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reluctant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B368C231-A039-CE86-4068-36809F9F7023}"/>
              </a:ext>
            </a:extLst>
          </p:cNvPr>
          <p:cNvPicPr>
            <a:picLocks noChangeAspect="1"/>
          </p:cNvPicPr>
          <p:nvPr/>
        </p:nvPicPr>
        <p:blipFill>
          <a:blip r:embed="rId4"/>
          <a:stretch>
            <a:fillRect/>
          </a:stretch>
        </p:blipFill>
        <p:spPr>
          <a:xfrm>
            <a:off x="8330597" y="2866429"/>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53831" y="1309202"/>
            <a:ext cx="271067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solemn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3" y="4237497"/>
            <a:ext cx="807609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or something that is solemn is very serious rather than cheerful or humorous.</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Jamie felt </a:t>
            </a:r>
            <a:r>
              <a:rPr lang="en-GB" sz="4000" b="1" dirty="0">
                <a:latin typeface="Gill Sans MT" panose="020B0502020104020203" pitchFamily="34" charset="77"/>
              </a:rPr>
              <a:t>solemn</a:t>
            </a:r>
            <a:r>
              <a:rPr lang="en-GB" sz="4000" dirty="0">
                <a:latin typeface="Gill Sans MT" panose="020B0502020104020203" pitchFamily="34" charset="77"/>
              </a:rPr>
              <a:t> because he lost his pencil.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sol-</a:t>
            </a:r>
            <a:r>
              <a:rPr lang="en-GB" dirty="0" err="1">
                <a:latin typeface="Gill Sans MT" panose="020B0502020104020203" pitchFamily="34" charset="77"/>
              </a:rPr>
              <a:t>emn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99348082"/>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dignified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insincere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sul</a:t>
                      </a:r>
                      <a:r>
                        <a:rPr lang="en-GB" sz="2600" dirty="0">
                          <a:latin typeface="Gill Sans MT" panose="020B0502020104020203" pitchFamily="34" charset="77"/>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column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formal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frivolous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ful</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looked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412CC4F0-3E9C-BC58-83DD-030FCCDC1F9D}"/>
              </a:ext>
            </a:extLst>
          </p:cNvPr>
          <p:cNvPicPr>
            <a:picLocks noChangeAspect="1"/>
          </p:cNvPicPr>
          <p:nvPr/>
        </p:nvPicPr>
        <p:blipFill>
          <a:blip r:embed="rId4"/>
          <a:stretch>
            <a:fillRect/>
          </a:stretch>
        </p:blipFill>
        <p:spPr>
          <a:xfrm>
            <a:off x="8937655" y="2928004"/>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069788" y="1309202"/>
            <a:ext cx="18787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thaw</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253562"/>
            <a:ext cx="608348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ice, snow, or something else that is frozen thaws, it melts.</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snow outside the classroom started to </a:t>
            </a:r>
            <a:r>
              <a:rPr lang="en-GB" sz="4000" b="1" dirty="0">
                <a:latin typeface="Gill Sans MT" panose="020B0502020104020203" pitchFamily="34" charset="77"/>
              </a:rPr>
              <a:t>thaw</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thaw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150785141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defrost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4" name="Picture 3">
            <a:extLst>
              <a:ext uri="{FF2B5EF4-FFF2-40B4-BE49-F238E27FC236}">
                <a16:creationId xmlns:a16="http://schemas.microsoft.com/office/drawing/2014/main" id="{FC12EC02-9F4E-5A5D-4717-80261837216B}"/>
              </a:ext>
            </a:extLst>
          </p:cNvPr>
          <p:cNvPicPr>
            <a:picLocks noChangeAspect="1"/>
          </p:cNvPicPr>
          <p:nvPr/>
        </p:nvPicPr>
        <p:blipFill>
          <a:blip r:embed="rId4"/>
          <a:stretch>
            <a:fillRect/>
          </a:stretch>
        </p:blipFill>
        <p:spPr>
          <a:xfrm>
            <a:off x="8196118" y="2907272"/>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307581" y="1309202"/>
            <a:ext cx="340317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replenish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477944"/>
            <a:ext cx="6119260"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replenish something, you make it full or complete again.</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Malik </a:t>
            </a:r>
            <a:r>
              <a:rPr lang="en-GB" sz="4000" b="1" dirty="0">
                <a:latin typeface="Gill Sans MT" panose="020B0502020104020203" pitchFamily="34" charset="77"/>
              </a:rPr>
              <a:t>replenished</a:t>
            </a:r>
            <a:r>
              <a:rPr lang="en-GB" sz="4000" dirty="0">
                <a:latin typeface="Gill Sans MT" panose="020B0502020104020203" pitchFamily="34" charset="77"/>
              </a:rPr>
              <a:t> the class glue sticks.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t>
            </a:r>
            <a:r>
              <a:rPr lang="en-GB" dirty="0" err="1">
                <a:latin typeface="Gill Sans MT" panose="020B0502020104020203" pitchFamily="34" charset="77"/>
              </a:rPr>
              <a:t>plen</a:t>
            </a:r>
            <a:r>
              <a:rPr lang="en-GB" dirty="0">
                <a:latin typeface="Gill Sans MT" panose="020B0502020104020203" pitchFamily="34" charset="77"/>
              </a:rPr>
              <a:t>-</a:t>
            </a:r>
            <a:r>
              <a:rPr lang="en-GB" dirty="0" err="1">
                <a:latin typeface="Gill Sans MT" panose="020B0502020104020203" pitchFamily="34" charset="77"/>
              </a:rPr>
              <a:t>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30223416"/>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refill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empty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ment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freshen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499AB497-D480-6AB7-3521-A46166F2E9B1}"/>
              </a:ext>
            </a:extLst>
          </p:cNvPr>
          <p:cNvPicPr>
            <a:picLocks noChangeAspect="1"/>
          </p:cNvPicPr>
          <p:nvPr/>
        </p:nvPicPr>
        <p:blipFill>
          <a:blip r:embed="rId4"/>
          <a:stretch>
            <a:fillRect/>
          </a:stretch>
        </p:blipFill>
        <p:spPr>
          <a:xfrm>
            <a:off x="8097076" y="2995406"/>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479671" y="1339979"/>
            <a:ext cx="1433085"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fool</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9311" y="4498543"/>
            <a:ext cx="581308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fools you, they deceive or trick you.</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Hunter </a:t>
            </a:r>
            <a:r>
              <a:rPr lang="en-GB" sz="4000" b="1" dirty="0">
                <a:latin typeface="Gill Sans MT" panose="020B0502020104020203" pitchFamily="34" charset="77"/>
              </a:rPr>
              <a:t>fooled</a:t>
            </a:r>
            <a:r>
              <a:rPr lang="en-GB" sz="4000" dirty="0">
                <a:latin typeface="Gill Sans MT" panose="020B0502020104020203" pitchFamily="34" charset="77"/>
              </a:rPr>
              <a:t> the class into thinking they had a test.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fool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9214371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trick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dupe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72914209-E02F-4900-A689-DD75A53F4222}"/>
              </a:ext>
            </a:extLst>
          </p:cNvPr>
          <p:cNvPicPr>
            <a:picLocks noChangeAspect="1"/>
          </p:cNvPicPr>
          <p:nvPr/>
        </p:nvPicPr>
        <p:blipFill>
          <a:blip r:embed="rId4"/>
          <a:stretch>
            <a:fillRect/>
          </a:stretch>
        </p:blipFill>
        <p:spPr>
          <a:xfrm>
            <a:off x="8451283" y="2872943"/>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3036181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old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nap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pure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4101837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solemn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replenish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thaw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fool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27993077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nap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840211744"/>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You use *** to talk about how many days, weeks, months, or years someone or something has lived or existed.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have a ***, you have a short sleep, usually during the 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Something that is *** is clean and does not contain any harmful substances.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You use *** when you are referring to two people or things and saying that something is true about each of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somewhere, you lower your body until you are *** on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71B5594D-5F99-A3CE-7075-BB72F518516B}"/>
              </a:ext>
            </a:extLst>
          </p:cNvPr>
          <p:cNvPicPr>
            <a:picLocks noChangeAspect="1"/>
          </p:cNvPicPr>
          <p:nvPr/>
        </p:nvPicPr>
        <p:blipFill>
          <a:blip r:embed="rId5"/>
          <a:stretch>
            <a:fillRect/>
          </a:stretch>
        </p:blipFill>
        <p:spPr>
          <a:xfrm>
            <a:off x="10869928" y="2605741"/>
            <a:ext cx="1063812" cy="1063812"/>
          </a:xfrm>
          <a:prstGeom prst="rect">
            <a:avLst/>
          </a:prstGeom>
        </p:spPr>
      </p:pic>
      <p:pic>
        <p:nvPicPr>
          <p:cNvPr id="10" name="Picture 9">
            <a:extLst>
              <a:ext uri="{FF2B5EF4-FFF2-40B4-BE49-F238E27FC236}">
                <a16:creationId xmlns:a16="http://schemas.microsoft.com/office/drawing/2014/main" id="{19E1797D-AAA4-35B2-0FC8-B7965E4F9DAD}"/>
              </a:ext>
            </a:extLst>
          </p:cNvPr>
          <p:cNvPicPr>
            <a:picLocks noChangeAspect="1"/>
          </p:cNvPicPr>
          <p:nvPr/>
        </p:nvPicPr>
        <p:blipFill>
          <a:blip r:embed="rId6"/>
          <a:stretch>
            <a:fillRect/>
          </a:stretch>
        </p:blipFill>
        <p:spPr>
          <a:xfrm>
            <a:off x="10888414" y="7758433"/>
            <a:ext cx="1063812" cy="1063812"/>
          </a:xfrm>
          <a:prstGeom prst="rect">
            <a:avLst/>
          </a:prstGeom>
        </p:spPr>
      </p:pic>
      <p:pic>
        <p:nvPicPr>
          <p:cNvPr id="11" name="Picture 10">
            <a:extLst>
              <a:ext uri="{FF2B5EF4-FFF2-40B4-BE49-F238E27FC236}">
                <a16:creationId xmlns:a16="http://schemas.microsoft.com/office/drawing/2014/main" id="{6E898F2E-C579-C8AA-4210-D5E897D15500}"/>
              </a:ext>
            </a:extLst>
          </p:cNvPr>
          <p:cNvPicPr>
            <a:picLocks noChangeAspect="1"/>
          </p:cNvPicPr>
          <p:nvPr/>
        </p:nvPicPr>
        <p:blipFill>
          <a:blip r:embed="rId7"/>
          <a:stretch>
            <a:fillRect/>
          </a:stretch>
        </p:blipFill>
        <p:spPr>
          <a:xfrm>
            <a:off x="10775310" y="5133289"/>
            <a:ext cx="1251619" cy="1251619"/>
          </a:xfrm>
          <a:prstGeom prst="rect">
            <a:avLst/>
          </a:prstGeom>
        </p:spPr>
      </p:pic>
      <p:pic>
        <p:nvPicPr>
          <p:cNvPr id="12" name="Picture 11">
            <a:extLst>
              <a:ext uri="{FF2B5EF4-FFF2-40B4-BE49-F238E27FC236}">
                <a16:creationId xmlns:a16="http://schemas.microsoft.com/office/drawing/2014/main" id="{9286DED5-D74A-5482-8029-964F1E1320D0}"/>
              </a:ext>
            </a:extLst>
          </p:cNvPr>
          <p:cNvPicPr>
            <a:picLocks noChangeAspect="1"/>
          </p:cNvPicPr>
          <p:nvPr/>
        </p:nvPicPr>
        <p:blipFill>
          <a:blip r:embed="rId8"/>
          <a:stretch>
            <a:fillRect/>
          </a:stretch>
        </p:blipFill>
        <p:spPr>
          <a:xfrm>
            <a:off x="10727130" y="6428356"/>
            <a:ext cx="1330077" cy="1330077"/>
          </a:xfrm>
          <a:prstGeom prst="rect">
            <a:avLst/>
          </a:prstGeom>
        </p:spPr>
      </p:pic>
      <p:pic>
        <p:nvPicPr>
          <p:cNvPr id="15" name="Picture 14">
            <a:extLst>
              <a:ext uri="{FF2B5EF4-FFF2-40B4-BE49-F238E27FC236}">
                <a16:creationId xmlns:a16="http://schemas.microsoft.com/office/drawing/2014/main" id="{ECC1B97F-0255-4D8E-D1E8-89697A466EB5}"/>
              </a:ext>
            </a:extLst>
          </p:cNvPr>
          <p:cNvPicPr>
            <a:picLocks noChangeAspect="1"/>
          </p:cNvPicPr>
          <p:nvPr/>
        </p:nvPicPr>
        <p:blipFill>
          <a:blip r:embed="rId9"/>
          <a:stretch>
            <a:fillRect/>
          </a:stretch>
        </p:blipFill>
        <p:spPr>
          <a:xfrm>
            <a:off x="10764624" y="3871516"/>
            <a:ext cx="1187602" cy="118760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19840916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intent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solemn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thaw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replenish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54913011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When ice, snow, or something else that is frozen ***, it melts.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br>
                        <a:rPr lang="en-GB" sz="2000" dirty="0">
                          <a:latin typeface="Gill Sans MT" panose="020B0502020104020203" pitchFamily="34" charset="77"/>
                        </a:rPr>
                      </a:br>
                      <a:r>
                        <a:rPr lang="en-GB" sz="2000" dirty="0">
                          <a:latin typeface="Gill Sans MT" panose="020B0502020104020203" pitchFamily="34" charset="77"/>
                        </a:rPr>
                        <a:t>If you are *** on doing something, you are eager and determined to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someone *** you, they deceive or trick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Someone or something that is *** is very serious rather than cheerful or humorous.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a:t>
                      </a:r>
                      <a:r>
                        <a:rPr lang="en-GB" sz="2000">
                          <a:latin typeface="Gill Sans MT" panose="020B0502020104020203" pitchFamily="34" charset="77"/>
                        </a:rPr>
                        <a:t>you *** </a:t>
                      </a:r>
                      <a:r>
                        <a:rPr lang="en-GB" sz="2000" dirty="0">
                          <a:latin typeface="Gill Sans MT" panose="020B0502020104020203" pitchFamily="34" charset="77"/>
                        </a:rPr>
                        <a:t>something, you make it full or complete 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a:extLst>
              <a:ext uri="{FF2B5EF4-FFF2-40B4-BE49-F238E27FC236}">
                <a16:creationId xmlns:a16="http://schemas.microsoft.com/office/drawing/2014/main" id="{FE209853-0E3C-34C1-A9B5-8E922C12F0ED}"/>
              </a:ext>
            </a:extLst>
          </p:cNvPr>
          <p:cNvPicPr>
            <a:picLocks noChangeAspect="1"/>
          </p:cNvPicPr>
          <p:nvPr/>
        </p:nvPicPr>
        <p:blipFill>
          <a:blip r:embed="rId5"/>
          <a:stretch>
            <a:fillRect/>
          </a:stretch>
        </p:blipFill>
        <p:spPr>
          <a:xfrm>
            <a:off x="10976446" y="4125598"/>
            <a:ext cx="933589" cy="933589"/>
          </a:xfrm>
          <a:prstGeom prst="rect">
            <a:avLst/>
          </a:prstGeom>
        </p:spPr>
      </p:pic>
      <p:pic>
        <p:nvPicPr>
          <p:cNvPr id="10" name="Picture 9">
            <a:extLst>
              <a:ext uri="{FF2B5EF4-FFF2-40B4-BE49-F238E27FC236}">
                <a16:creationId xmlns:a16="http://schemas.microsoft.com/office/drawing/2014/main" id="{D005E1D1-7E80-7701-E52B-59355EBB7DFD}"/>
              </a:ext>
            </a:extLst>
          </p:cNvPr>
          <p:cNvPicPr>
            <a:picLocks noChangeAspect="1"/>
          </p:cNvPicPr>
          <p:nvPr/>
        </p:nvPicPr>
        <p:blipFill>
          <a:blip r:embed="rId6"/>
          <a:stretch>
            <a:fillRect/>
          </a:stretch>
        </p:blipFill>
        <p:spPr>
          <a:xfrm>
            <a:off x="10816697" y="6410171"/>
            <a:ext cx="1135529" cy="1135529"/>
          </a:xfrm>
          <a:prstGeom prst="rect">
            <a:avLst/>
          </a:prstGeom>
        </p:spPr>
      </p:pic>
      <p:pic>
        <p:nvPicPr>
          <p:cNvPr id="11" name="Picture 10">
            <a:extLst>
              <a:ext uri="{FF2B5EF4-FFF2-40B4-BE49-F238E27FC236}">
                <a16:creationId xmlns:a16="http://schemas.microsoft.com/office/drawing/2014/main" id="{589C86CF-E707-B6CB-8D6B-144C9EF47D6E}"/>
              </a:ext>
            </a:extLst>
          </p:cNvPr>
          <p:cNvPicPr>
            <a:picLocks noChangeAspect="1"/>
          </p:cNvPicPr>
          <p:nvPr/>
        </p:nvPicPr>
        <p:blipFill>
          <a:blip r:embed="rId7"/>
          <a:stretch>
            <a:fillRect/>
          </a:stretch>
        </p:blipFill>
        <p:spPr>
          <a:xfrm>
            <a:off x="10762352" y="2517201"/>
            <a:ext cx="1278965" cy="1278965"/>
          </a:xfrm>
          <a:prstGeom prst="rect">
            <a:avLst/>
          </a:prstGeom>
        </p:spPr>
      </p:pic>
      <p:pic>
        <p:nvPicPr>
          <p:cNvPr id="12" name="Picture 11">
            <a:extLst>
              <a:ext uri="{FF2B5EF4-FFF2-40B4-BE49-F238E27FC236}">
                <a16:creationId xmlns:a16="http://schemas.microsoft.com/office/drawing/2014/main" id="{505F4710-F799-42F1-B102-AA8756BA92F2}"/>
              </a:ext>
            </a:extLst>
          </p:cNvPr>
          <p:cNvPicPr>
            <a:picLocks noChangeAspect="1"/>
          </p:cNvPicPr>
          <p:nvPr/>
        </p:nvPicPr>
        <p:blipFill>
          <a:blip r:embed="rId8"/>
          <a:stretch>
            <a:fillRect/>
          </a:stretch>
        </p:blipFill>
        <p:spPr>
          <a:xfrm>
            <a:off x="10798210" y="7730039"/>
            <a:ext cx="1207247" cy="1207247"/>
          </a:xfrm>
          <a:prstGeom prst="rect">
            <a:avLst/>
          </a:prstGeom>
        </p:spPr>
      </p:pic>
      <p:pic>
        <p:nvPicPr>
          <p:cNvPr id="15" name="Picture 14">
            <a:extLst>
              <a:ext uri="{FF2B5EF4-FFF2-40B4-BE49-F238E27FC236}">
                <a16:creationId xmlns:a16="http://schemas.microsoft.com/office/drawing/2014/main" id="{752F3757-E9FC-F4F6-4B1D-2872703D7E40}"/>
              </a:ext>
            </a:extLst>
          </p:cNvPr>
          <p:cNvPicPr>
            <a:picLocks noChangeAspect="1"/>
          </p:cNvPicPr>
          <p:nvPr/>
        </p:nvPicPr>
        <p:blipFill>
          <a:blip r:embed="rId9"/>
          <a:stretch>
            <a:fillRect/>
          </a:stretch>
        </p:blipFill>
        <p:spPr>
          <a:xfrm>
            <a:off x="10862538" y="5207481"/>
            <a:ext cx="1047497" cy="1047497"/>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66481" y="3085008"/>
            <a:ext cx="146514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both</a:t>
            </a:r>
            <a:endParaRPr dirty="0">
              <a:latin typeface="Gill Sans MT" panose="020B0502020104020203" pitchFamily="34" charset="77"/>
              <a:sym typeface="American Typewriter"/>
            </a:endParaRPr>
          </a:p>
        </p:txBody>
      </p:sp>
      <p:sp>
        <p:nvSpPr>
          <p:cNvPr id="134" name="office"/>
          <p:cNvSpPr txBox="1"/>
          <p:nvPr/>
        </p:nvSpPr>
        <p:spPr>
          <a:xfrm>
            <a:off x="3292509" y="3993661"/>
            <a:ext cx="101309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old</a:t>
            </a:r>
            <a:endParaRPr dirty="0">
              <a:latin typeface="Gill Sans MT" panose="020B0502020104020203" pitchFamily="34" charset="77"/>
            </a:endParaRPr>
          </a:p>
        </p:txBody>
      </p:sp>
      <p:sp>
        <p:nvSpPr>
          <p:cNvPr id="135" name="spare"/>
          <p:cNvSpPr txBox="1"/>
          <p:nvPr/>
        </p:nvSpPr>
        <p:spPr>
          <a:xfrm>
            <a:off x="3480828" y="4824209"/>
            <a:ext cx="79508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sit</a:t>
            </a:r>
            <a:endParaRPr b="1" dirty="0">
              <a:latin typeface="Gill Sans MT" panose="020B0502020104020203" pitchFamily="34" charset="77"/>
              <a:sym typeface="American Typewriter"/>
            </a:endParaRPr>
          </a:p>
        </p:txBody>
      </p:sp>
      <p:sp>
        <p:nvSpPr>
          <p:cNvPr id="136" name="chipped"/>
          <p:cNvSpPr txBox="1"/>
          <p:nvPr/>
        </p:nvSpPr>
        <p:spPr>
          <a:xfrm>
            <a:off x="3213963" y="5769060"/>
            <a:ext cx="11701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nap</a:t>
            </a:r>
            <a:endParaRPr dirty="0">
              <a:latin typeface="Gill Sans MT" panose="020B0502020104020203" pitchFamily="34" charset="77"/>
            </a:endParaRPr>
          </a:p>
        </p:txBody>
      </p:sp>
      <p:sp>
        <p:nvSpPr>
          <p:cNvPr id="137" name="lift"/>
          <p:cNvSpPr txBox="1"/>
          <p:nvPr/>
        </p:nvSpPr>
        <p:spPr>
          <a:xfrm>
            <a:off x="3066491" y="6639612"/>
            <a:ext cx="146514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pure</a:t>
            </a:r>
            <a:endParaRPr dirty="0">
              <a:latin typeface="Gill Sans MT" panose="020B0502020104020203" pitchFamily="34" charset="77"/>
            </a:endParaRPr>
          </a:p>
        </p:txBody>
      </p:sp>
      <p:sp>
        <p:nvSpPr>
          <p:cNvPr id="138" name="mutter"/>
          <p:cNvSpPr txBox="1"/>
          <p:nvPr/>
        </p:nvSpPr>
        <p:spPr>
          <a:xfrm>
            <a:off x="8101285" y="3961911"/>
            <a:ext cx="22297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solemn</a:t>
            </a:r>
            <a:endParaRPr b="1" dirty="0">
              <a:latin typeface="Gill Sans MT" panose="020B0502020104020203" pitchFamily="34" charset="77"/>
              <a:sym typeface="American Typewriter"/>
            </a:endParaRPr>
          </a:p>
        </p:txBody>
      </p:sp>
      <p:sp>
        <p:nvSpPr>
          <p:cNvPr id="139" name="unveil"/>
          <p:cNvSpPr txBox="1"/>
          <p:nvPr/>
        </p:nvSpPr>
        <p:spPr>
          <a:xfrm>
            <a:off x="7810790" y="5755144"/>
            <a:ext cx="278602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replenish</a:t>
            </a:r>
            <a:endParaRPr dirty="0">
              <a:latin typeface="Gill Sans MT" panose="020B0502020104020203" pitchFamily="34" charset="77"/>
              <a:sym typeface="American Typewriter"/>
            </a:endParaRPr>
          </a:p>
        </p:txBody>
      </p:sp>
      <p:sp>
        <p:nvSpPr>
          <p:cNvPr id="140" name="tolerate"/>
          <p:cNvSpPr txBox="1"/>
          <p:nvPr/>
        </p:nvSpPr>
        <p:spPr>
          <a:xfrm>
            <a:off x="8284824" y="3065958"/>
            <a:ext cx="18626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intent</a:t>
            </a:r>
            <a:endParaRPr dirty="0">
              <a:latin typeface="Gill Sans MT" panose="020B0502020104020203" pitchFamily="34" charset="77"/>
            </a:endParaRPr>
          </a:p>
        </p:txBody>
      </p:sp>
      <p:sp>
        <p:nvSpPr>
          <p:cNvPr id="141" name="fixation"/>
          <p:cNvSpPr txBox="1"/>
          <p:nvPr/>
        </p:nvSpPr>
        <p:spPr>
          <a:xfrm>
            <a:off x="8441927" y="4824210"/>
            <a:ext cx="154850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thaw</a:t>
            </a:r>
            <a:endParaRPr dirty="0">
              <a:latin typeface="Gill Sans MT" panose="020B0502020104020203" pitchFamily="34" charset="77"/>
            </a:endParaRPr>
          </a:p>
        </p:txBody>
      </p:sp>
      <p:sp>
        <p:nvSpPr>
          <p:cNvPr id="142" name="rustle"/>
          <p:cNvSpPr txBox="1"/>
          <p:nvPr/>
        </p:nvSpPr>
        <p:spPr>
          <a:xfrm>
            <a:off x="8611846" y="6620562"/>
            <a:ext cx="120866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fool</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28006" y="365542"/>
            <a:ext cx="587981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both</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54613" y="4928865"/>
            <a:ext cx="10244333"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old</a:t>
            </a:r>
            <a:endParaRPr sz="28700" dirty="0">
              <a:latin typeface="Gill Sans MT" panose="020B0502020104020203" pitchFamily="34" charset="77"/>
            </a:endParaRPr>
          </a:p>
        </p:txBody>
      </p:sp>
      <p:pic>
        <p:nvPicPr>
          <p:cNvPr id="6" name="Picture 5">
            <a:extLst>
              <a:ext uri="{FF2B5EF4-FFF2-40B4-BE49-F238E27FC236}">
                <a16:creationId xmlns:a16="http://schemas.microsoft.com/office/drawing/2014/main" id="{914BF546-D7BF-95D5-D555-4EE125AE4C19}"/>
              </a:ext>
            </a:extLst>
          </p:cNvPr>
          <p:cNvPicPr>
            <a:picLocks noChangeAspect="1"/>
          </p:cNvPicPr>
          <p:nvPr/>
        </p:nvPicPr>
        <p:blipFill>
          <a:blip r:embed="rId4"/>
          <a:stretch>
            <a:fillRect/>
          </a:stretch>
        </p:blipFill>
        <p:spPr>
          <a:xfrm>
            <a:off x="1416714" y="5685241"/>
            <a:ext cx="3251200" cy="3251200"/>
          </a:xfrm>
          <a:prstGeom prst="rect">
            <a:avLst/>
          </a:prstGeom>
        </p:spPr>
      </p:pic>
      <p:pic>
        <p:nvPicPr>
          <p:cNvPr id="7" name="Picture 6">
            <a:extLst>
              <a:ext uri="{FF2B5EF4-FFF2-40B4-BE49-F238E27FC236}">
                <a16:creationId xmlns:a16="http://schemas.microsoft.com/office/drawing/2014/main" id="{3877A2EC-6455-0066-A81B-60AEA50A3182}"/>
              </a:ext>
            </a:extLst>
          </p:cNvPr>
          <p:cNvPicPr>
            <a:picLocks noChangeAspect="1"/>
          </p:cNvPicPr>
          <p:nvPr/>
        </p:nvPicPr>
        <p:blipFill>
          <a:blip r:embed="rId5"/>
          <a:stretch>
            <a:fillRect/>
          </a:stretch>
        </p:blipFill>
        <p:spPr>
          <a:xfrm>
            <a:off x="8277048" y="673504"/>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78195" y="-372365"/>
            <a:ext cx="3550652"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sit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94019" y="4308603"/>
            <a:ext cx="10419220"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nap</a:t>
            </a:r>
            <a:endParaRPr sz="19900" dirty="0">
              <a:latin typeface="Gill Sans MT" panose="020B0502020104020203" pitchFamily="34" charset="77"/>
            </a:endParaRPr>
          </a:p>
        </p:txBody>
      </p:sp>
      <p:pic>
        <p:nvPicPr>
          <p:cNvPr id="5" name="Picture 4">
            <a:extLst>
              <a:ext uri="{FF2B5EF4-FFF2-40B4-BE49-F238E27FC236}">
                <a16:creationId xmlns:a16="http://schemas.microsoft.com/office/drawing/2014/main" id="{0F062FBC-0917-B2DB-65EC-80F86BEEA8E3}"/>
              </a:ext>
            </a:extLst>
          </p:cNvPr>
          <p:cNvPicPr>
            <a:picLocks noChangeAspect="1"/>
          </p:cNvPicPr>
          <p:nvPr/>
        </p:nvPicPr>
        <p:blipFill>
          <a:blip r:embed="rId4"/>
          <a:stretch>
            <a:fillRect/>
          </a:stretch>
        </p:blipFill>
        <p:spPr>
          <a:xfrm>
            <a:off x="1592567" y="5410545"/>
            <a:ext cx="3251200" cy="3251200"/>
          </a:xfrm>
          <a:prstGeom prst="rect">
            <a:avLst/>
          </a:prstGeom>
        </p:spPr>
      </p:pic>
      <p:pic>
        <p:nvPicPr>
          <p:cNvPr id="6" name="Picture 5">
            <a:extLst>
              <a:ext uri="{FF2B5EF4-FFF2-40B4-BE49-F238E27FC236}">
                <a16:creationId xmlns:a16="http://schemas.microsoft.com/office/drawing/2014/main" id="{6BE42777-B506-B09D-5353-6AED5549CAB9}"/>
              </a:ext>
            </a:extLst>
          </p:cNvPr>
          <p:cNvPicPr>
            <a:picLocks noChangeAspect="1"/>
          </p:cNvPicPr>
          <p:nvPr/>
        </p:nvPicPr>
        <p:blipFill>
          <a:blip r:embed="rId5"/>
          <a:stretch>
            <a:fillRect/>
          </a:stretch>
        </p:blipFill>
        <p:spPr>
          <a:xfrm>
            <a:off x="7224890" y="473186"/>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520672"/>
            <a:ext cx="700352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pure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44784" y="5322485"/>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intent</a:t>
            </a:r>
            <a:endParaRPr sz="23900" dirty="0">
              <a:latin typeface="Gill Sans MT" panose="020B0502020104020203" pitchFamily="34" charset="77"/>
            </a:endParaRPr>
          </a:p>
        </p:txBody>
      </p:sp>
      <p:pic>
        <p:nvPicPr>
          <p:cNvPr id="5" name="Picture 4">
            <a:extLst>
              <a:ext uri="{FF2B5EF4-FFF2-40B4-BE49-F238E27FC236}">
                <a16:creationId xmlns:a16="http://schemas.microsoft.com/office/drawing/2014/main" id="{32442927-2005-D337-0F95-4C9123DA58DE}"/>
              </a:ext>
            </a:extLst>
          </p:cNvPr>
          <p:cNvPicPr>
            <a:picLocks noChangeAspect="1"/>
          </p:cNvPicPr>
          <p:nvPr/>
        </p:nvPicPr>
        <p:blipFill>
          <a:blip r:embed="rId4"/>
          <a:stretch>
            <a:fillRect/>
          </a:stretch>
        </p:blipFill>
        <p:spPr>
          <a:xfrm>
            <a:off x="8476759" y="546072"/>
            <a:ext cx="3251200" cy="3251200"/>
          </a:xfrm>
          <a:prstGeom prst="rect">
            <a:avLst/>
          </a:prstGeom>
        </p:spPr>
      </p:pic>
      <p:pic>
        <p:nvPicPr>
          <p:cNvPr id="6" name="Picture 5">
            <a:extLst>
              <a:ext uri="{FF2B5EF4-FFF2-40B4-BE49-F238E27FC236}">
                <a16:creationId xmlns:a16="http://schemas.microsoft.com/office/drawing/2014/main" id="{A7816541-0CD0-D7E8-7DD6-C9988E7510C2}"/>
              </a:ext>
            </a:extLst>
          </p:cNvPr>
          <p:cNvPicPr>
            <a:picLocks noChangeAspect="1"/>
          </p:cNvPicPr>
          <p:nvPr/>
        </p:nvPicPr>
        <p:blipFill>
          <a:blip r:embed="rId5"/>
          <a:stretch>
            <a:fillRect/>
          </a:stretch>
        </p:blipFill>
        <p:spPr>
          <a:xfrm>
            <a:off x="887193" y="5659269"/>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36396" y="465802"/>
            <a:ext cx="751808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solemn</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429251" y="5328694"/>
            <a:ext cx="985503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thaw</a:t>
            </a:r>
            <a:endParaRPr sz="16600" dirty="0">
              <a:latin typeface="Gill Sans MT" panose="020B0502020104020203" pitchFamily="34" charset="77"/>
            </a:endParaRPr>
          </a:p>
        </p:txBody>
      </p:sp>
      <p:pic>
        <p:nvPicPr>
          <p:cNvPr id="5" name="Picture 4">
            <a:extLst>
              <a:ext uri="{FF2B5EF4-FFF2-40B4-BE49-F238E27FC236}">
                <a16:creationId xmlns:a16="http://schemas.microsoft.com/office/drawing/2014/main" id="{88157363-161F-376B-8068-85E288BE4887}"/>
              </a:ext>
            </a:extLst>
          </p:cNvPr>
          <p:cNvPicPr>
            <a:picLocks noChangeAspect="1"/>
          </p:cNvPicPr>
          <p:nvPr/>
        </p:nvPicPr>
        <p:blipFill>
          <a:blip r:embed="rId4"/>
          <a:stretch>
            <a:fillRect/>
          </a:stretch>
        </p:blipFill>
        <p:spPr>
          <a:xfrm>
            <a:off x="8892988" y="644384"/>
            <a:ext cx="3251200" cy="3251200"/>
          </a:xfrm>
          <a:prstGeom prst="rect">
            <a:avLst/>
          </a:prstGeom>
        </p:spPr>
      </p:pic>
      <p:pic>
        <p:nvPicPr>
          <p:cNvPr id="6" name="Picture 5">
            <a:extLst>
              <a:ext uri="{FF2B5EF4-FFF2-40B4-BE49-F238E27FC236}">
                <a16:creationId xmlns:a16="http://schemas.microsoft.com/office/drawing/2014/main" id="{9DA83E6C-A421-8238-96C3-DB79D3D3D126}"/>
              </a:ext>
            </a:extLst>
          </p:cNvPr>
          <p:cNvPicPr>
            <a:picLocks noChangeAspect="1"/>
          </p:cNvPicPr>
          <p:nvPr/>
        </p:nvPicPr>
        <p:blipFill>
          <a:blip r:embed="rId5"/>
          <a:stretch>
            <a:fillRect/>
          </a:stretch>
        </p:blipFill>
        <p:spPr>
          <a:xfrm>
            <a:off x="1377411" y="5766670"/>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905932"/>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replenish</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60692" y="5459658"/>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fool</a:t>
            </a:r>
            <a:endParaRPr sz="11500" dirty="0">
              <a:latin typeface="Gill Sans MT" panose="020B0502020104020203" pitchFamily="34" charset="77"/>
            </a:endParaRPr>
          </a:p>
        </p:txBody>
      </p:sp>
      <p:pic>
        <p:nvPicPr>
          <p:cNvPr id="5" name="Picture 4">
            <a:extLst>
              <a:ext uri="{FF2B5EF4-FFF2-40B4-BE49-F238E27FC236}">
                <a16:creationId xmlns:a16="http://schemas.microsoft.com/office/drawing/2014/main" id="{CD267205-1ADC-F2C6-E3D4-F689217CE91A}"/>
              </a:ext>
            </a:extLst>
          </p:cNvPr>
          <p:cNvPicPr>
            <a:picLocks noChangeAspect="1"/>
          </p:cNvPicPr>
          <p:nvPr/>
        </p:nvPicPr>
        <p:blipFill>
          <a:blip r:embed="rId4"/>
          <a:stretch>
            <a:fillRect/>
          </a:stretch>
        </p:blipFill>
        <p:spPr>
          <a:xfrm>
            <a:off x="9057608" y="602862"/>
            <a:ext cx="3251200" cy="3251200"/>
          </a:xfrm>
          <a:prstGeom prst="rect">
            <a:avLst/>
          </a:prstGeom>
        </p:spPr>
      </p:pic>
      <p:pic>
        <p:nvPicPr>
          <p:cNvPr id="6" name="Picture 5">
            <a:extLst>
              <a:ext uri="{FF2B5EF4-FFF2-40B4-BE49-F238E27FC236}">
                <a16:creationId xmlns:a16="http://schemas.microsoft.com/office/drawing/2014/main" id="{F862DD04-8202-57C7-CA9D-1D4ACB22B241}"/>
              </a:ext>
            </a:extLst>
          </p:cNvPr>
          <p:cNvPicPr>
            <a:picLocks noChangeAspect="1"/>
          </p:cNvPicPr>
          <p:nvPr/>
        </p:nvPicPr>
        <p:blipFill>
          <a:blip r:embed="rId5"/>
          <a:stretch>
            <a:fillRect/>
          </a:stretch>
        </p:blipFill>
        <p:spPr>
          <a:xfrm>
            <a:off x="1202506" y="5651480"/>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28161" y="2274766"/>
            <a:ext cx="146514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both	</a:t>
            </a:r>
            <a:endParaRPr b="1" dirty="0">
              <a:latin typeface="Gill Sans MT" panose="020B0502020104020203" pitchFamily="34" charset="77"/>
              <a:sym typeface="American Typewriter"/>
            </a:endParaRPr>
          </a:p>
        </p:txBody>
      </p:sp>
      <p:sp>
        <p:nvSpPr>
          <p:cNvPr id="134" name="office"/>
          <p:cNvSpPr txBox="1"/>
          <p:nvPr/>
        </p:nvSpPr>
        <p:spPr>
          <a:xfrm>
            <a:off x="6054215" y="3183419"/>
            <a:ext cx="101309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old</a:t>
            </a:r>
            <a:endParaRPr dirty="0">
              <a:latin typeface="Gill Sans MT" panose="020B0502020104020203" pitchFamily="34" charset="77"/>
            </a:endParaRPr>
          </a:p>
        </p:txBody>
      </p:sp>
      <p:sp>
        <p:nvSpPr>
          <p:cNvPr id="135" name="spare"/>
          <p:cNvSpPr txBox="1"/>
          <p:nvPr/>
        </p:nvSpPr>
        <p:spPr>
          <a:xfrm>
            <a:off x="6163208" y="4033018"/>
            <a:ext cx="79508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sit</a:t>
            </a:r>
            <a:endParaRPr b="1" dirty="0">
              <a:latin typeface="Gill Sans MT" panose="020B0502020104020203" pitchFamily="34" charset="77"/>
              <a:sym typeface="American Typewriter"/>
            </a:endParaRPr>
          </a:p>
        </p:txBody>
      </p:sp>
      <p:sp>
        <p:nvSpPr>
          <p:cNvPr id="136" name="chipped"/>
          <p:cNvSpPr txBox="1"/>
          <p:nvPr/>
        </p:nvSpPr>
        <p:spPr>
          <a:xfrm>
            <a:off x="5975669" y="4958818"/>
            <a:ext cx="11701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nap</a:t>
            </a:r>
            <a:endParaRPr dirty="0">
              <a:latin typeface="Gill Sans MT" panose="020B0502020104020203" pitchFamily="34" charset="77"/>
            </a:endParaRPr>
          </a:p>
        </p:txBody>
      </p:sp>
      <p:sp>
        <p:nvSpPr>
          <p:cNvPr id="137" name="lift"/>
          <p:cNvSpPr txBox="1"/>
          <p:nvPr/>
        </p:nvSpPr>
        <p:spPr>
          <a:xfrm>
            <a:off x="5828193" y="5829370"/>
            <a:ext cx="146514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pure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45918" y="3418118"/>
            <a:ext cx="22297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solemn</a:t>
            </a:r>
            <a:endParaRPr b="1" dirty="0">
              <a:latin typeface="Gill Sans MT" panose="020B0502020104020203" pitchFamily="34" charset="77"/>
              <a:sym typeface="American Typewriter"/>
            </a:endParaRPr>
          </a:p>
        </p:txBody>
      </p:sp>
      <p:sp>
        <p:nvSpPr>
          <p:cNvPr id="140" name="tolerate"/>
          <p:cNvSpPr txBox="1"/>
          <p:nvPr/>
        </p:nvSpPr>
        <p:spPr>
          <a:xfrm>
            <a:off x="5629452" y="2522165"/>
            <a:ext cx="18626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intent</a:t>
            </a:r>
            <a:endParaRPr dirty="0">
              <a:latin typeface="Gill Sans MT" panose="020B0502020104020203" pitchFamily="34" charset="77"/>
            </a:endParaRPr>
          </a:p>
        </p:txBody>
      </p:sp>
      <p:sp>
        <p:nvSpPr>
          <p:cNvPr id="141" name="fixation"/>
          <p:cNvSpPr txBox="1"/>
          <p:nvPr/>
        </p:nvSpPr>
        <p:spPr>
          <a:xfrm>
            <a:off x="5786560" y="4280417"/>
            <a:ext cx="154850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thaw</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109466" y="5188117"/>
            <a:ext cx="278602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replenish</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898160" y="5996646"/>
            <a:ext cx="120866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fool</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2261" y="1309202"/>
            <a:ext cx="179376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both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determiner</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997165"/>
            <a:ext cx="641905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use both when you are referring to two people or things and saying that something is true about each of them.</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Both</a:t>
            </a:r>
            <a:r>
              <a:rPr lang="en-GB" sz="4000" dirty="0">
                <a:latin typeface="Gill Sans MT" panose="020B0502020104020203" pitchFamily="34" charset="77"/>
              </a:rPr>
              <a:t> Henry and Charlie liked writing stories.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both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375292361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growth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3088D409-9A5D-F83A-87F2-60469771F390}"/>
              </a:ext>
            </a:extLst>
          </p:cNvPr>
          <p:cNvPicPr>
            <a:picLocks noChangeAspect="1"/>
          </p:cNvPicPr>
          <p:nvPr/>
        </p:nvPicPr>
        <p:blipFill>
          <a:blip r:embed="rId3"/>
          <a:stretch>
            <a:fillRect/>
          </a:stretch>
        </p:blipFill>
        <p:spPr>
          <a:xfrm>
            <a:off x="8451283" y="2940330"/>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383172" y="1309202"/>
            <a:ext cx="125194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old</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097062"/>
            <a:ext cx="632048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old to talk about how many days, weeks, months, or years someone or something has lived or existed.</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computer was very </a:t>
            </a:r>
            <a:r>
              <a:rPr lang="en-GB" sz="4000" b="1" dirty="0">
                <a:latin typeface="Gill Sans MT" panose="020B0502020104020203" pitchFamily="34" charset="77"/>
              </a:rPr>
              <a:t>old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old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133856800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elderly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young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woman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est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98549CD6-3272-C2E1-E58C-4718285BA513}"/>
              </a:ext>
            </a:extLst>
          </p:cNvPr>
          <p:cNvPicPr>
            <a:picLocks noChangeAspect="1"/>
          </p:cNvPicPr>
          <p:nvPr/>
        </p:nvPicPr>
        <p:blipFill>
          <a:blip r:embed="rId3"/>
          <a:stretch>
            <a:fillRect/>
          </a:stretch>
        </p:blipFill>
        <p:spPr>
          <a:xfrm>
            <a:off x="8215711" y="2958259"/>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561099" y="1339979"/>
            <a:ext cx="896079"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sit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325692"/>
            <a:ext cx="599064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sit somewhere, you lower your body until you are sitting on something.</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Richards told the class to </a:t>
            </a:r>
            <a:r>
              <a:rPr lang="en-GB" sz="4000" b="1" dirty="0">
                <a:latin typeface="Gill Sans MT" panose="020B0502020104020203" pitchFamily="34" charset="77"/>
              </a:rPr>
              <a:t>sit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417226473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perch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take a seat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uated</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77FB567B-F196-5C2D-28D3-1109A4BA48E7}"/>
              </a:ext>
            </a:extLst>
          </p:cNvPr>
          <p:cNvPicPr>
            <a:picLocks noChangeAspect="1"/>
          </p:cNvPicPr>
          <p:nvPr/>
        </p:nvPicPr>
        <p:blipFill>
          <a:blip r:embed="rId4"/>
          <a:stretch>
            <a:fillRect/>
          </a:stretch>
        </p:blipFill>
        <p:spPr>
          <a:xfrm>
            <a:off x="8164734" y="2898257"/>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317455" y="1309202"/>
            <a:ext cx="138339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nap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517349"/>
            <a:ext cx="705917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have a nap, you have a short sleep, usually during the day.</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Zane had a </a:t>
            </a:r>
            <a:r>
              <a:rPr lang="en-GB" sz="4000" b="1" dirty="0">
                <a:latin typeface="Gill Sans MT" panose="020B0502020104020203" pitchFamily="34" charset="77"/>
              </a:rPr>
              <a:t>nap</a:t>
            </a:r>
            <a:r>
              <a:rPr lang="en-GB" sz="4000" dirty="0">
                <a:latin typeface="Gill Sans MT" panose="020B0502020104020203" pitchFamily="34" charset="77"/>
              </a:rPr>
              <a:t> at his desk.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110252037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doze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874FF8F3-9045-3559-536C-493197F35238}"/>
              </a:ext>
            </a:extLst>
          </p:cNvPr>
          <p:cNvPicPr>
            <a:picLocks noChangeAspect="1"/>
          </p:cNvPicPr>
          <p:nvPr/>
        </p:nvPicPr>
        <p:blipFill>
          <a:blip r:embed="rId4"/>
          <a:stretch>
            <a:fillRect/>
          </a:stretch>
        </p:blipFill>
        <p:spPr>
          <a:xfrm>
            <a:off x="8711712" y="2950106"/>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116289" y="1309202"/>
            <a:ext cx="178574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pure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326964"/>
            <a:ext cx="5689323"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Something that is pure is clean and does not contain any harmful substances.</a:t>
            </a:r>
          </a:p>
        </p:txBody>
      </p:sp>
      <p:sp>
        <p:nvSpPr>
          <p:cNvPr id="155" name="The was a tear in Freddie’s new school jumper."/>
          <p:cNvSpPr txBox="1"/>
          <p:nvPr/>
        </p:nvSpPr>
        <p:spPr>
          <a:xfrm>
            <a:off x="0" y="652651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discussed how </a:t>
            </a:r>
            <a:r>
              <a:rPr lang="en-GB" sz="4000" b="1" dirty="0">
                <a:latin typeface="Gill Sans MT" panose="020B0502020104020203" pitchFamily="34" charset="77"/>
              </a:rPr>
              <a:t>pure</a:t>
            </a:r>
            <a:r>
              <a:rPr lang="en-GB" sz="4000" dirty="0">
                <a:latin typeface="Gill Sans MT" panose="020B0502020104020203" pitchFamily="34" charset="77"/>
              </a:rPr>
              <a:t> the tap water was.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(pure)</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6239232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clean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fresh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est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pic>
        <p:nvPicPr>
          <p:cNvPr id="5" name="Picture 4">
            <a:extLst>
              <a:ext uri="{FF2B5EF4-FFF2-40B4-BE49-F238E27FC236}">
                <a16:creationId xmlns:a16="http://schemas.microsoft.com/office/drawing/2014/main" id="{CE444846-121C-C8F2-347C-57AE2BF192E2}"/>
              </a:ext>
            </a:extLst>
          </p:cNvPr>
          <p:cNvPicPr>
            <a:picLocks noChangeAspect="1"/>
          </p:cNvPicPr>
          <p:nvPr/>
        </p:nvPicPr>
        <p:blipFill>
          <a:blip r:embed="rId4"/>
          <a:stretch>
            <a:fillRect/>
          </a:stretch>
        </p:blipFill>
        <p:spPr>
          <a:xfrm>
            <a:off x="8097076" y="2877194"/>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23084</TotalTime>
  <Words>1162</Words>
  <Application>Microsoft Macintosh PowerPoint</Application>
  <PresentationFormat>Custom</PresentationFormat>
  <Paragraphs>332</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373</cp:revision>
  <dcterms:modified xsi:type="dcterms:W3CDTF">2023-07-06T15:49:04Z</dcterms:modified>
</cp:coreProperties>
</file>