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45"/>
    <p:restoredTop sz="94646"/>
  </p:normalViewPr>
  <p:slideViewPr>
    <p:cSldViewPr snapToGrid="0" snapToObjects="1">
      <p:cViewPr varScale="1">
        <p:scale>
          <a:sx n="62" d="100"/>
          <a:sy n="62" d="100"/>
        </p:scale>
        <p:origin x="103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08633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4087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8549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61256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66022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9.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677395" y="3226831"/>
            <a:ext cx="603370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33</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5</a:t>
            </a:r>
            <a:r>
              <a:rPr lang="en-GB" baseline="30000" dirty="0">
                <a:latin typeface="Gill Sans MT" panose="020B0502020104020203" pitchFamily="34" charset="77"/>
              </a:rPr>
              <a:t>th</a:t>
            </a:r>
            <a:r>
              <a:rPr lang="en-GB" dirty="0">
                <a:latin typeface="Gill Sans MT" panose="020B0502020104020203" pitchFamily="34" charset="77"/>
              </a:rPr>
              <a:t> June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38403" y="1309202"/>
            <a:ext cx="294151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deserve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3077" y="3834521"/>
            <a:ext cx="5689323"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say that a person or thing deserves something, you mean that they should have it or receive it because of their actions or qualities.</a:t>
            </a:r>
          </a:p>
        </p:txBody>
      </p:sp>
      <p:sp>
        <p:nvSpPr>
          <p:cNvPr id="155" name="The was a tear in Freddie’s new school jumper."/>
          <p:cNvSpPr txBox="1"/>
          <p:nvPr/>
        </p:nvSpPr>
        <p:spPr>
          <a:xfrm>
            <a:off x="0" y="652651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Philip </a:t>
            </a:r>
            <a:r>
              <a:rPr lang="en-GB" sz="4000" b="1" dirty="0">
                <a:latin typeface="Gill Sans MT" panose="020B0502020104020203" pitchFamily="34" charset="77"/>
              </a:rPr>
              <a:t>deserved</a:t>
            </a:r>
            <a:r>
              <a:rPr lang="en-GB" sz="4000" dirty="0">
                <a:latin typeface="Gill Sans MT" panose="020B0502020104020203" pitchFamily="34" charset="77"/>
              </a:rPr>
              <a:t> the Family Award this week for good work.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de-serve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6114899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merit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undeserved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dly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curve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wholeheartedly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earn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
                      </a:r>
                      <a:r>
                        <a:rPr lang="en-GB" sz="2600" err="1">
                          <a:latin typeface="Gill Sans MT" panose="020B0502020104020203" pitchFamily="34" charset="77"/>
                        </a:rPr>
                        <a:t>dness</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nerve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2CDD11DC-4D4A-C6B9-ADD0-6CB096F3D4EB}"/>
              </a:ext>
            </a:extLst>
          </p:cNvPr>
          <p:cNvPicPr>
            <a:picLocks noChangeAspect="1"/>
          </p:cNvPicPr>
          <p:nvPr/>
        </p:nvPicPr>
        <p:blipFill>
          <a:blip r:embed="rId4"/>
          <a:stretch>
            <a:fillRect/>
          </a:stretch>
        </p:blipFill>
        <p:spPr>
          <a:xfrm>
            <a:off x="8585837" y="2877194"/>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943169" y="1309202"/>
            <a:ext cx="213199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comb</a:t>
            </a:r>
            <a:endParaRPr>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noun / verb</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3966253"/>
            <a:ext cx="629577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a:latin typeface="Gill Sans MT" panose="020B0502020104020203" pitchFamily="34" charset="77"/>
              </a:rPr>
              <a:t>A comb is a flat piece of plastic or metal with narrow pointed teeth along one side, which you use to tidy your hair.</a:t>
            </a:r>
          </a:p>
        </p:txBody>
      </p:sp>
      <p:sp>
        <p:nvSpPr>
          <p:cNvPr id="155" name="The was a tear in Freddie’s new school jumper."/>
          <p:cNvSpPr txBox="1"/>
          <p:nvPr/>
        </p:nvSpPr>
        <p:spPr>
          <a:xfrm>
            <a:off x="0" y="648471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Noah </a:t>
            </a:r>
            <a:r>
              <a:rPr lang="en-GB" b="1" dirty="0">
                <a:latin typeface="Gill Sans MT" panose="020B0502020104020203" pitchFamily="34" charset="77"/>
              </a:rPr>
              <a:t>combed</a:t>
            </a:r>
            <a:r>
              <a:rPr lang="en-GB" dirty="0">
                <a:latin typeface="Gill Sans MT" panose="020B0502020104020203" pitchFamily="34" charset="77"/>
              </a:rPr>
              <a:t> his messy hair.</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comb</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12666828"/>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honey-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
                      </a:r>
                      <a:r>
                        <a:rPr lang="en-GB" sz="2600" err="1">
                          <a:latin typeface="Gill Sans MT" panose="020B0502020104020203" pitchFamily="34" charset="77"/>
                        </a:rPr>
                        <a:t>ined</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dome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gently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244FD52E-229B-DD7C-C014-6AD17B7C96EA}"/>
              </a:ext>
            </a:extLst>
          </p:cNvPr>
          <p:cNvPicPr>
            <a:picLocks noChangeAspect="1"/>
          </p:cNvPicPr>
          <p:nvPr/>
        </p:nvPicPr>
        <p:blipFill>
          <a:blip r:embed="rId4"/>
          <a:stretch>
            <a:fillRect/>
          </a:stretch>
        </p:blipFill>
        <p:spPr>
          <a:xfrm>
            <a:off x="8569627" y="2940330"/>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154491" y="1309202"/>
            <a:ext cx="370934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confiscate</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adjective</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3" y="3960499"/>
            <a:ext cx="781566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confiscate something from someone, you take it away from them, usually as a punishment.</a:t>
            </a:r>
          </a:p>
        </p:txBody>
      </p:sp>
      <p:sp>
        <p:nvSpPr>
          <p:cNvPr id="155" name="The was a tear in Freddie’s new school jumper."/>
          <p:cNvSpPr txBox="1"/>
          <p:nvPr/>
        </p:nvSpPr>
        <p:spPr>
          <a:xfrm>
            <a:off x="0" y="654157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Alex had her toy </a:t>
            </a:r>
            <a:r>
              <a:rPr lang="en-GB" sz="4000" b="1" dirty="0">
                <a:latin typeface="Gill Sans MT" panose="020B0502020104020203" pitchFamily="34" charset="77"/>
              </a:rPr>
              <a:t>confiscated</a:t>
            </a:r>
            <a:r>
              <a:rPr lang="en-GB" sz="4000" dirty="0">
                <a:latin typeface="Gill Sans MT" panose="020B0502020104020203" pitchFamily="34" charset="77"/>
              </a:rPr>
              <a:t>.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con-</a:t>
            </a:r>
            <a:r>
              <a:rPr lang="en-GB" err="1">
                <a:latin typeface="Gill Sans MT" panose="020B0502020104020203" pitchFamily="34" charset="77"/>
              </a:rPr>
              <a:t>fis</a:t>
            </a:r>
            <a:r>
              <a:rPr lang="en-GB">
                <a:latin typeface="Gill Sans MT" panose="020B0502020104020203" pitchFamily="34" charset="77"/>
              </a:rPr>
              <a:t>-cate</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5251733"/>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impound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return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secretly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seize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angrily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2E5E0687-3AB7-D263-9B66-5E0F591EBD89}"/>
              </a:ext>
            </a:extLst>
          </p:cNvPr>
          <p:cNvPicPr>
            <a:picLocks noChangeAspect="1"/>
          </p:cNvPicPr>
          <p:nvPr/>
        </p:nvPicPr>
        <p:blipFill>
          <a:blip r:embed="rId4"/>
          <a:stretch>
            <a:fillRect/>
          </a:stretch>
        </p:blipFill>
        <p:spPr>
          <a:xfrm>
            <a:off x="10723745" y="4038379"/>
            <a:ext cx="1821132" cy="1821132"/>
          </a:xfrm>
          <a:prstGeom prst="rect">
            <a:avLst/>
          </a:prstGeom>
        </p:spPr>
      </p:pic>
      <p:pic>
        <p:nvPicPr>
          <p:cNvPr id="5" name="Picture 4">
            <a:extLst>
              <a:ext uri="{FF2B5EF4-FFF2-40B4-BE49-F238E27FC236}">
                <a16:creationId xmlns:a16="http://schemas.microsoft.com/office/drawing/2014/main" id="{27397222-AB98-C306-C466-1065566014E7}"/>
              </a:ext>
            </a:extLst>
          </p:cNvPr>
          <p:cNvPicPr>
            <a:picLocks noChangeAspect="1"/>
          </p:cNvPicPr>
          <p:nvPr/>
        </p:nvPicPr>
        <p:blipFill>
          <a:blip r:embed="rId5"/>
          <a:stretch>
            <a:fillRect/>
          </a:stretch>
        </p:blipFill>
        <p:spPr>
          <a:xfrm>
            <a:off x="8908876" y="4038379"/>
            <a:ext cx="1821132" cy="1821132"/>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661839" y="1309202"/>
            <a:ext cx="269464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wriggle</a:t>
            </a:r>
            <a:endParaRPr>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verb</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3739280"/>
            <a:ext cx="6119260"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a:latin typeface="Gill Sans MT" panose="020B0502020104020203" pitchFamily="34" charset="77"/>
              </a:rPr>
              <a:t>If you wriggle or wriggle part of your body, you twist and turn with quick movements, for example because you are uncomfortable.</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worm </a:t>
            </a:r>
            <a:r>
              <a:rPr lang="en-GB" sz="4000" b="1" dirty="0">
                <a:latin typeface="Gill Sans MT" panose="020B0502020104020203" pitchFamily="34" charset="77"/>
              </a:rPr>
              <a:t>wriggled</a:t>
            </a:r>
            <a:r>
              <a:rPr lang="en-GB" sz="4000" dirty="0">
                <a:latin typeface="Gill Sans MT" panose="020B0502020104020203" pitchFamily="34" charset="77"/>
              </a:rPr>
              <a:t> around in the playground.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err="1">
                <a:latin typeface="Gill Sans MT" panose="020B0502020104020203" pitchFamily="34" charset="77"/>
              </a:rPr>
              <a:t>wrig-gle</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04687936"/>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twist and turn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
                      </a:r>
                      <a:r>
                        <a:rPr lang="en-GB" sz="2600" err="1">
                          <a:latin typeface="Gill Sans MT" panose="020B0502020104020203" pitchFamily="34" charset="77"/>
                        </a:rPr>
                        <a:t>lers</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giggle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lively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jiggle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jiggle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ABF413BB-67A7-1CA2-E83C-5CE6256460F3}"/>
              </a:ext>
            </a:extLst>
          </p:cNvPr>
          <p:cNvPicPr>
            <a:picLocks noChangeAspect="1"/>
          </p:cNvPicPr>
          <p:nvPr/>
        </p:nvPicPr>
        <p:blipFill>
          <a:blip r:embed="rId4"/>
          <a:stretch>
            <a:fillRect/>
          </a:stretch>
        </p:blipFill>
        <p:spPr>
          <a:xfrm>
            <a:off x="8232392" y="3052885"/>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065291" y="1339979"/>
            <a:ext cx="226183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a:latin typeface="Gill Sans MT" panose="020B0502020104020203" pitchFamily="34" charset="77"/>
              </a:rPr>
              <a:t>appeal</a:t>
            </a:r>
            <a:endParaRPr sz="720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0664" y="4113781"/>
            <a:ext cx="594951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a:latin typeface="Gill Sans MT" panose="020B0502020104020203" pitchFamily="34" charset="77"/>
              </a:rPr>
              <a:t>If something appeals to you, you find it attractive or interesting.</a:t>
            </a:r>
          </a:p>
        </p:txBody>
      </p:sp>
      <p:sp>
        <p:nvSpPr>
          <p:cNvPr id="155" name="The was a tear in Freddie’s new school jumper."/>
          <p:cNvSpPr txBox="1"/>
          <p:nvPr/>
        </p:nvSpPr>
        <p:spPr>
          <a:xfrm>
            <a:off x="0" y="651672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Joanne thought the chocolate pudding looked </a:t>
            </a:r>
            <a:r>
              <a:rPr lang="en-GB" sz="4000" b="1" dirty="0">
                <a:latin typeface="Gill Sans MT" panose="020B0502020104020203" pitchFamily="34" charset="77"/>
              </a:rPr>
              <a:t>appealing</a:t>
            </a:r>
            <a:r>
              <a:rPr lang="en-GB" sz="4000" dirty="0">
                <a:latin typeface="Gill Sans MT" panose="020B0502020104020203" pitchFamily="34" charset="77"/>
              </a:rPr>
              <a:t>.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ap-peal</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7897139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 attract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bore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real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greatly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interest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
                      </a:r>
                      <a:r>
                        <a:rPr lang="en-GB" sz="2600" err="1">
                          <a:latin typeface="Gill Sans MT" panose="020B0502020104020203" pitchFamily="34" charset="77"/>
                        </a:rPr>
                        <a:t>ly</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feel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beautifully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ABC845D1-0AAB-AFD0-9F3F-195E619D4B0D}"/>
              </a:ext>
            </a:extLst>
          </p:cNvPr>
          <p:cNvPicPr>
            <a:picLocks noChangeAspect="1"/>
          </p:cNvPicPr>
          <p:nvPr/>
        </p:nvPicPr>
        <p:blipFill>
          <a:blip r:embed="rId4"/>
          <a:stretch>
            <a:fillRect/>
          </a:stretch>
        </p:blipFill>
        <p:spPr>
          <a:xfrm>
            <a:off x="8394523" y="2958216"/>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a:latin typeface="Gill Sans MT" panose="020B0502020104020203" pitchFamily="34" charset="77"/>
              </a:rPr>
              <a:t>Focus Word </a:t>
            </a:r>
            <a:r>
              <a:rPr lang="en-GB" sz="1800">
                <a:latin typeface="Gill Sans MT" panose="020B0502020104020203" pitchFamily="34" charset="77"/>
              </a:rPr>
              <a:t>(write below)</a:t>
            </a:r>
            <a:r>
              <a:rPr sz="180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a:latin typeface="Gill Sans MT" panose="020B0502020104020203" pitchFamily="34" charset="77"/>
              </a:rPr>
              <a:t>Describe / Definition</a:t>
            </a:r>
            <a:r>
              <a:rPr sz="280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a:solidFill>
                  <a:srgbClr val="C92405"/>
                </a:solidFill>
                <a:latin typeface="Gill Sans MT" panose="020B0502020104020203" pitchFamily="34" charset="77"/>
              </a:rPr>
              <a:t>Word Class</a:t>
            </a:r>
            <a:r>
              <a:rPr lang="en-GB" sz="2800">
                <a:solidFill>
                  <a:srgbClr val="C92405"/>
                </a:solidFill>
                <a:latin typeface="Gill Sans MT" panose="020B0502020104020203" pitchFamily="34" charset="77"/>
              </a:rPr>
              <a:t>:</a:t>
            </a:r>
            <a:endParaRPr sz="280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Antonyms:</a:t>
                      </a:r>
                    </a:p>
                    <a:p>
                      <a:r>
                        <a:rPr lang="en-GB" sz="1400" b="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a:solidFill>
                  <a:srgbClr val="C92405"/>
                </a:solidFill>
                <a:latin typeface="Gill Sans MT" panose="020B0502020104020203" pitchFamily="34" charset="77"/>
              </a:rPr>
              <a:t>Draw your sentence:</a:t>
            </a:r>
            <a:endParaRPr sz="280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a:solidFill>
                  <a:srgbClr val="C92405"/>
                </a:solidFill>
                <a:latin typeface="Gill Sans MT" panose="020B0502020104020203" pitchFamily="34" charset="77"/>
              </a:rPr>
              <a:t>Use it in a sentence:</a:t>
            </a:r>
            <a:endParaRPr sz="280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Laboratory</a:t>
            </a:r>
            <a:endParaRPr sz="700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2634736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a:solidFill>
                            <a:srgbClr val="0365C0"/>
                          </a:solidFill>
                          <a:latin typeface="Gill Sans MT" panose="020B0502020104020203" pitchFamily="34" charset="77"/>
                        </a:rPr>
                        <a:t>Word: </a:t>
                      </a:r>
                      <a:r>
                        <a:rPr lang="en-GB" sz="2600" b="0">
                          <a:solidFill>
                            <a:schemeClr val="tx1"/>
                          </a:solidFill>
                          <a:latin typeface="Gill Sans MT" panose="020B0502020104020203" pitchFamily="34" charset="77"/>
                        </a:rPr>
                        <a:t>bump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skin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hug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0365C0"/>
                          </a:solidFill>
                          <a:latin typeface="Gill Sans MT" panose="020B0502020104020203" pitchFamily="34" charset="77"/>
                        </a:rPr>
                        <a:t>Word: </a:t>
                      </a:r>
                      <a:r>
                        <a:rPr lang="en-GB" sz="2600" b="0">
                          <a:solidFill>
                            <a:schemeClr val="tx1"/>
                          </a:solidFill>
                          <a:latin typeface="Gill Sans MT" panose="020B0502020104020203" pitchFamily="34" charset="77"/>
                        </a:rPr>
                        <a:t>itch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7407288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comb</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wriggle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confiscate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appeal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70182156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a:latin typeface="Gill Sans MT" panose="020B0502020104020203" pitchFamily="34" charset="77"/>
                        </a:rPr>
                        <a:t>bump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a:latin typeface="Gill Sans MT" panose="020B0502020104020203" pitchFamily="34" charset="77"/>
                        </a:rPr>
                        <a:t>plaster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a:latin typeface="Gill Sans MT" panose="020B0502020104020203" pitchFamily="34" charset="77"/>
                        </a:rPr>
                        <a:t>hug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a:latin typeface="Gill Sans MT" panose="020B0502020104020203" pitchFamily="34" charset="77"/>
                        </a:rPr>
                        <a:t>skin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a:latin typeface="Gill Sans MT" panose="020B0502020104020203" pitchFamily="34" charset="77"/>
                        </a:rPr>
                        <a:t>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922281390"/>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 strip of sticky material used for covering small cuts or sores on your 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When a part of your body ***, you have an unpleasant feeling on your skin that makes you want to scratch.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into something or someone, you accidentally hit them while you are moving.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When you *** someone, you put your arms around them and hold them tightly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Your *** is the natural covering of your 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8" name="Picture 7">
            <a:extLst>
              <a:ext uri="{FF2B5EF4-FFF2-40B4-BE49-F238E27FC236}">
                <a16:creationId xmlns:a16="http://schemas.microsoft.com/office/drawing/2014/main" id="{797B1C84-6B3C-55F3-A04B-EE3D31749159}"/>
              </a:ext>
            </a:extLst>
          </p:cNvPr>
          <p:cNvPicPr>
            <a:picLocks noChangeAspect="1"/>
          </p:cNvPicPr>
          <p:nvPr/>
        </p:nvPicPr>
        <p:blipFill>
          <a:blip r:embed="rId5"/>
          <a:stretch>
            <a:fillRect/>
          </a:stretch>
        </p:blipFill>
        <p:spPr>
          <a:xfrm>
            <a:off x="10940474" y="2724011"/>
            <a:ext cx="797713" cy="797713"/>
          </a:xfrm>
          <a:prstGeom prst="rect">
            <a:avLst/>
          </a:prstGeom>
        </p:spPr>
      </p:pic>
      <p:pic>
        <p:nvPicPr>
          <p:cNvPr id="10" name="Picture 9">
            <a:extLst>
              <a:ext uri="{FF2B5EF4-FFF2-40B4-BE49-F238E27FC236}">
                <a16:creationId xmlns:a16="http://schemas.microsoft.com/office/drawing/2014/main" id="{EE443F2B-5242-251C-4677-13EED35DC1E2}"/>
              </a:ext>
            </a:extLst>
          </p:cNvPr>
          <p:cNvPicPr>
            <a:picLocks noChangeAspect="1"/>
          </p:cNvPicPr>
          <p:nvPr/>
        </p:nvPicPr>
        <p:blipFill>
          <a:blip r:embed="rId6"/>
          <a:stretch>
            <a:fillRect/>
          </a:stretch>
        </p:blipFill>
        <p:spPr>
          <a:xfrm>
            <a:off x="10900385" y="7816573"/>
            <a:ext cx="1002581" cy="1002581"/>
          </a:xfrm>
          <a:prstGeom prst="rect">
            <a:avLst/>
          </a:prstGeom>
        </p:spPr>
      </p:pic>
      <p:pic>
        <p:nvPicPr>
          <p:cNvPr id="11" name="Picture 10">
            <a:extLst>
              <a:ext uri="{FF2B5EF4-FFF2-40B4-BE49-F238E27FC236}">
                <a16:creationId xmlns:a16="http://schemas.microsoft.com/office/drawing/2014/main" id="{933D9495-CA84-1796-FAD7-82E0F0D46BB5}"/>
              </a:ext>
            </a:extLst>
          </p:cNvPr>
          <p:cNvPicPr>
            <a:picLocks noChangeAspect="1"/>
          </p:cNvPicPr>
          <p:nvPr/>
        </p:nvPicPr>
        <p:blipFill>
          <a:blip r:embed="rId7"/>
          <a:stretch>
            <a:fillRect/>
          </a:stretch>
        </p:blipFill>
        <p:spPr>
          <a:xfrm>
            <a:off x="10839516" y="3952055"/>
            <a:ext cx="1002581" cy="1002581"/>
          </a:xfrm>
          <a:prstGeom prst="rect">
            <a:avLst/>
          </a:prstGeom>
        </p:spPr>
      </p:pic>
      <p:pic>
        <p:nvPicPr>
          <p:cNvPr id="12" name="Picture 11">
            <a:extLst>
              <a:ext uri="{FF2B5EF4-FFF2-40B4-BE49-F238E27FC236}">
                <a16:creationId xmlns:a16="http://schemas.microsoft.com/office/drawing/2014/main" id="{13578F01-456A-F932-369E-B4457203CE83}"/>
              </a:ext>
            </a:extLst>
          </p:cNvPr>
          <p:cNvPicPr>
            <a:picLocks noChangeAspect="1"/>
          </p:cNvPicPr>
          <p:nvPr/>
        </p:nvPicPr>
        <p:blipFill>
          <a:blip r:embed="rId8"/>
          <a:stretch>
            <a:fillRect/>
          </a:stretch>
        </p:blipFill>
        <p:spPr>
          <a:xfrm>
            <a:off x="10734042" y="4998541"/>
            <a:ext cx="1210488" cy="1210488"/>
          </a:xfrm>
          <a:prstGeom prst="rect">
            <a:avLst/>
          </a:prstGeom>
        </p:spPr>
      </p:pic>
      <p:pic>
        <p:nvPicPr>
          <p:cNvPr id="15" name="Picture 14">
            <a:extLst>
              <a:ext uri="{FF2B5EF4-FFF2-40B4-BE49-F238E27FC236}">
                <a16:creationId xmlns:a16="http://schemas.microsoft.com/office/drawing/2014/main" id="{A757A769-6BFE-4B11-1096-2AFA0E85AFC5}"/>
              </a:ext>
            </a:extLst>
          </p:cNvPr>
          <p:cNvPicPr>
            <a:picLocks noChangeAspect="1"/>
          </p:cNvPicPr>
          <p:nvPr/>
        </p:nvPicPr>
        <p:blipFill>
          <a:blip r:embed="rId9"/>
          <a:stretch>
            <a:fillRect/>
          </a:stretch>
        </p:blipFill>
        <p:spPr>
          <a:xfrm>
            <a:off x="10872007" y="6524535"/>
            <a:ext cx="1032436" cy="1032436"/>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96693895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a:latin typeface="Gill Sans MT" panose="020B0502020104020203" pitchFamily="34" charset="77"/>
                        </a:rPr>
                        <a:t>deserve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a:latin typeface="Gill Sans MT" panose="020B0502020104020203" pitchFamily="34" charset="77"/>
                        </a:rPr>
                        <a:t>comb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a:latin typeface="Gill Sans MT" panose="020B0502020104020203" pitchFamily="34" charset="77"/>
                        </a:rPr>
                        <a:t>confiscate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a:latin typeface="Gill Sans MT" panose="020B0502020104020203" pitchFamily="34" charset="77"/>
                        </a:rPr>
                        <a:t>wriggle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a:latin typeface="Gill Sans MT" panose="020B0502020104020203" pitchFamily="34" charset="77"/>
                        </a:rPr>
                        <a:t>appeal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688641187"/>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or *** part of your body, you twist and turn with quick movements, for example because you are uncomfortable.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something from someone, you take it away from them, usually as a punishment.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say that a person or thing *** something, you mean that they should have it or receive it because of their actions or qualities.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something *** to you, you find it attractive or interesting.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 flat piece of plastic or metal with narrow pointed teeth along one side, which you use to tidy your 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8" name="Picture 7">
            <a:extLst>
              <a:ext uri="{FF2B5EF4-FFF2-40B4-BE49-F238E27FC236}">
                <a16:creationId xmlns:a16="http://schemas.microsoft.com/office/drawing/2014/main" id="{96845E57-E61A-E7F7-D40F-42A571B967B7}"/>
              </a:ext>
            </a:extLst>
          </p:cNvPr>
          <p:cNvPicPr>
            <a:picLocks noChangeAspect="1"/>
          </p:cNvPicPr>
          <p:nvPr/>
        </p:nvPicPr>
        <p:blipFill>
          <a:blip r:embed="rId5"/>
          <a:stretch>
            <a:fillRect/>
          </a:stretch>
        </p:blipFill>
        <p:spPr>
          <a:xfrm>
            <a:off x="10792954" y="5184315"/>
            <a:ext cx="1161101" cy="1161101"/>
          </a:xfrm>
          <a:prstGeom prst="rect">
            <a:avLst/>
          </a:prstGeom>
        </p:spPr>
      </p:pic>
      <p:pic>
        <p:nvPicPr>
          <p:cNvPr id="10" name="Picture 9">
            <a:extLst>
              <a:ext uri="{FF2B5EF4-FFF2-40B4-BE49-F238E27FC236}">
                <a16:creationId xmlns:a16="http://schemas.microsoft.com/office/drawing/2014/main" id="{44593880-A2D3-FE2F-DD5E-51905811251F}"/>
              </a:ext>
            </a:extLst>
          </p:cNvPr>
          <p:cNvPicPr>
            <a:picLocks noChangeAspect="1"/>
          </p:cNvPicPr>
          <p:nvPr/>
        </p:nvPicPr>
        <p:blipFill>
          <a:blip r:embed="rId6"/>
          <a:stretch>
            <a:fillRect/>
          </a:stretch>
        </p:blipFill>
        <p:spPr>
          <a:xfrm>
            <a:off x="11005923" y="7930100"/>
            <a:ext cx="916317" cy="916317"/>
          </a:xfrm>
          <a:prstGeom prst="rect">
            <a:avLst/>
          </a:prstGeom>
        </p:spPr>
      </p:pic>
      <p:pic>
        <p:nvPicPr>
          <p:cNvPr id="11" name="Picture 10">
            <a:extLst>
              <a:ext uri="{FF2B5EF4-FFF2-40B4-BE49-F238E27FC236}">
                <a16:creationId xmlns:a16="http://schemas.microsoft.com/office/drawing/2014/main" id="{523AB4D7-B5F1-4547-3460-13D175988000}"/>
              </a:ext>
            </a:extLst>
          </p:cNvPr>
          <p:cNvPicPr>
            <a:picLocks noChangeAspect="1"/>
          </p:cNvPicPr>
          <p:nvPr/>
        </p:nvPicPr>
        <p:blipFill>
          <a:blip r:embed="rId7"/>
          <a:stretch>
            <a:fillRect/>
          </a:stretch>
        </p:blipFill>
        <p:spPr>
          <a:xfrm>
            <a:off x="11411887" y="3970753"/>
            <a:ext cx="906047" cy="906047"/>
          </a:xfrm>
          <a:prstGeom prst="rect">
            <a:avLst/>
          </a:prstGeom>
        </p:spPr>
      </p:pic>
      <p:pic>
        <p:nvPicPr>
          <p:cNvPr id="12" name="Picture 11">
            <a:extLst>
              <a:ext uri="{FF2B5EF4-FFF2-40B4-BE49-F238E27FC236}">
                <a16:creationId xmlns:a16="http://schemas.microsoft.com/office/drawing/2014/main" id="{07140B42-E42A-5477-1984-A664BA6DBE22}"/>
              </a:ext>
            </a:extLst>
          </p:cNvPr>
          <p:cNvPicPr>
            <a:picLocks noChangeAspect="1"/>
          </p:cNvPicPr>
          <p:nvPr/>
        </p:nvPicPr>
        <p:blipFill>
          <a:blip r:embed="rId8"/>
          <a:stretch>
            <a:fillRect/>
          </a:stretch>
        </p:blipFill>
        <p:spPr>
          <a:xfrm>
            <a:off x="10419123" y="3970753"/>
            <a:ext cx="906047" cy="906047"/>
          </a:xfrm>
          <a:prstGeom prst="rect">
            <a:avLst/>
          </a:prstGeom>
        </p:spPr>
      </p:pic>
      <p:pic>
        <p:nvPicPr>
          <p:cNvPr id="15" name="Picture 14">
            <a:extLst>
              <a:ext uri="{FF2B5EF4-FFF2-40B4-BE49-F238E27FC236}">
                <a16:creationId xmlns:a16="http://schemas.microsoft.com/office/drawing/2014/main" id="{96F1ECF2-DBEC-9356-6C6E-8ADBE3DA9BBF}"/>
              </a:ext>
            </a:extLst>
          </p:cNvPr>
          <p:cNvPicPr>
            <a:picLocks noChangeAspect="1"/>
          </p:cNvPicPr>
          <p:nvPr/>
        </p:nvPicPr>
        <p:blipFill>
          <a:blip r:embed="rId9"/>
          <a:stretch>
            <a:fillRect/>
          </a:stretch>
        </p:blipFill>
        <p:spPr>
          <a:xfrm>
            <a:off x="10862941" y="6652931"/>
            <a:ext cx="1039470" cy="1039470"/>
          </a:xfrm>
          <a:prstGeom prst="rect">
            <a:avLst/>
          </a:prstGeom>
        </p:spPr>
      </p:pic>
      <p:pic>
        <p:nvPicPr>
          <p:cNvPr id="17" name="Picture 16">
            <a:extLst>
              <a:ext uri="{FF2B5EF4-FFF2-40B4-BE49-F238E27FC236}">
                <a16:creationId xmlns:a16="http://schemas.microsoft.com/office/drawing/2014/main" id="{8DBC0B56-8C5F-2813-D699-621BE10971D7}"/>
              </a:ext>
            </a:extLst>
          </p:cNvPr>
          <p:cNvPicPr>
            <a:picLocks noChangeAspect="1"/>
          </p:cNvPicPr>
          <p:nvPr/>
        </p:nvPicPr>
        <p:blipFill>
          <a:blip r:embed="rId10"/>
          <a:stretch>
            <a:fillRect/>
          </a:stretch>
        </p:blipFill>
        <p:spPr>
          <a:xfrm>
            <a:off x="10657885" y="2379536"/>
            <a:ext cx="1495522" cy="1495522"/>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95760" y="3085008"/>
            <a:ext cx="18065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bump</a:t>
            </a:r>
            <a:endParaRPr dirty="0">
              <a:latin typeface="Gill Sans MT" panose="020B0502020104020203" pitchFamily="34" charset="77"/>
              <a:sym typeface="American Typewriter"/>
            </a:endParaRPr>
          </a:p>
        </p:txBody>
      </p:sp>
      <p:sp>
        <p:nvSpPr>
          <p:cNvPr id="134" name="office"/>
          <p:cNvSpPr txBox="1"/>
          <p:nvPr/>
        </p:nvSpPr>
        <p:spPr>
          <a:xfrm>
            <a:off x="2737066" y="3993661"/>
            <a:ext cx="212397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plaster</a:t>
            </a:r>
            <a:endParaRPr dirty="0">
              <a:latin typeface="Gill Sans MT" panose="020B0502020104020203" pitchFamily="34" charset="77"/>
            </a:endParaRPr>
          </a:p>
        </p:txBody>
      </p:sp>
      <p:sp>
        <p:nvSpPr>
          <p:cNvPr id="135" name="spare"/>
          <p:cNvSpPr txBox="1"/>
          <p:nvPr/>
        </p:nvSpPr>
        <p:spPr>
          <a:xfrm>
            <a:off x="3290067" y="4824209"/>
            <a:ext cx="117660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hug</a:t>
            </a:r>
            <a:endParaRPr b="1" dirty="0">
              <a:latin typeface="Gill Sans MT" panose="020B0502020104020203" pitchFamily="34" charset="77"/>
              <a:sym typeface="American Typewriter"/>
            </a:endParaRPr>
          </a:p>
        </p:txBody>
      </p:sp>
      <p:sp>
        <p:nvSpPr>
          <p:cNvPr id="136" name="chipped"/>
          <p:cNvSpPr txBox="1"/>
          <p:nvPr/>
        </p:nvSpPr>
        <p:spPr>
          <a:xfrm>
            <a:off x="3172281" y="5769060"/>
            <a:ext cx="12535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skin</a:t>
            </a:r>
            <a:endParaRPr dirty="0">
              <a:latin typeface="Gill Sans MT" panose="020B0502020104020203" pitchFamily="34" charset="77"/>
            </a:endParaRPr>
          </a:p>
        </p:txBody>
      </p:sp>
      <p:sp>
        <p:nvSpPr>
          <p:cNvPr id="137" name="lift"/>
          <p:cNvSpPr txBox="1"/>
          <p:nvPr/>
        </p:nvSpPr>
        <p:spPr>
          <a:xfrm>
            <a:off x="3194726" y="6639612"/>
            <a:ext cx="12086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itch</a:t>
            </a:r>
            <a:endParaRPr dirty="0">
              <a:latin typeface="Gill Sans MT" panose="020B0502020104020203" pitchFamily="34" charset="77"/>
            </a:endParaRPr>
          </a:p>
        </p:txBody>
      </p:sp>
      <p:sp>
        <p:nvSpPr>
          <p:cNvPr id="138" name="mutter"/>
          <p:cNvSpPr txBox="1"/>
          <p:nvPr/>
        </p:nvSpPr>
        <p:spPr>
          <a:xfrm>
            <a:off x="8336119" y="3961911"/>
            <a:ext cx="176009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comb</a:t>
            </a:r>
            <a:endParaRPr b="1" dirty="0">
              <a:latin typeface="Gill Sans MT" panose="020B0502020104020203" pitchFamily="34" charset="77"/>
              <a:sym typeface="American Typewriter"/>
            </a:endParaRPr>
          </a:p>
        </p:txBody>
      </p:sp>
      <p:sp>
        <p:nvSpPr>
          <p:cNvPr id="139" name="unveil"/>
          <p:cNvSpPr txBox="1"/>
          <p:nvPr/>
        </p:nvSpPr>
        <p:spPr>
          <a:xfrm>
            <a:off x="8083296" y="5755144"/>
            <a:ext cx="22409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wriggle</a:t>
            </a:r>
            <a:endParaRPr dirty="0">
              <a:latin typeface="Gill Sans MT" panose="020B0502020104020203" pitchFamily="34" charset="77"/>
              <a:sym typeface="American Typewriter"/>
            </a:endParaRPr>
          </a:p>
        </p:txBody>
      </p:sp>
      <p:sp>
        <p:nvSpPr>
          <p:cNvPr id="140" name="tolerate"/>
          <p:cNvSpPr txBox="1"/>
          <p:nvPr/>
        </p:nvSpPr>
        <p:spPr>
          <a:xfrm>
            <a:off x="8026736" y="3065958"/>
            <a:ext cx="237885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deserve</a:t>
            </a:r>
            <a:endParaRPr dirty="0">
              <a:latin typeface="Gill Sans MT" panose="020B0502020104020203" pitchFamily="34" charset="77"/>
            </a:endParaRPr>
          </a:p>
        </p:txBody>
      </p:sp>
      <p:sp>
        <p:nvSpPr>
          <p:cNvPr id="141" name="fixation"/>
          <p:cNvSpPr txBox="1"/>
          <p:nvPr/>
        </p:nvSpPr>
        <p:spPr>
          <a:xfrm>
            <a:off x="7699731" y="4824210"/>
            <a:ext cx="303288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confiscate</a:t>
            </a:r>
            <a:endParaRPr dirty="0">
              <a:latin typeface="Gill Sans MT" panose="020B0502020104020203" pitchFamily="34" charset="77"/>
            </a:endParaRPr>
          </a:p>
        </p:txBody>
      </p:sp>
      <p:sp>
        <p:nvSpPr>
          <p:cNvPr id="142" name="rustle"/>
          <p:cNvSpPr txBox="1"/>
          <p:nvPr/>
        </p:nvSpPr>
        <p:spPr>
          <a:xfrm>
            <a:off x="8206280" y="6620562"/>
            <a:ext cx="20197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appeal</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a:latin typeface="Gill Sans MT" panose="020B0502020104020203" pitchFamily="34" charset="77"/>
              </a:rPr>
              <a:t>Display Slips</a:t>
            </a:r>
            <a:endParaRPr sz="2870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40798" y="120304"/>
            <a:ext cx="706283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a:latin typeface="Gill Sans MT" panose="020B0502020104020203" pitchFamily="34" charset="77"/>
              </a:rPr>
              <a:t>bump</a:t>
            </a:r>
            <a:endParaRPr sz="1380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76421" y="5767434"/>
            <a:ext cx="10244333"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a:latin typeface="Gill Sans MT" panose="020B0502020104020203" pitchFamily="34" charset="77"/>
              </a:rPr>
              <a:t>plaster</a:t>
            </a:r>
            <a:endParaRPr sz="28700">
              <a:latin typeface="Gill Sans MT" panose="020B0502020104020203" pitchFamily="34" charset="77"/>
            </a:endParaRPr>
          </a:p>
        </p:txBody>
      </p:sp>
      <p:pic>
        <p:nvPicPr>
          <p:cNvPr id="6" name="Picture 5">
            <a:extLst>
              <a:ext uri="{FF2B5EF4-FFF2-40B4-BE49-F238E27FC236}">
                <a16:creationId xmlns:a16="http://schemas.microsoft.com/office/drawing/2014/main" id="{36388122-62F6-C693-A52E-36F57D08D3D7}"/>
              </a:ext>
            </a:extLst>
          </p:cNvPr>
          <p:cNvPicPr>
            <a:picLocks noChangeAspect="1"/>
          </p:cNvPicPr>
          <p:nvPr/>
        </p:nvPicPr>
        <p:blipFill>
          <a:blip r:embed="rId4"/>
          <a:stretch>
            <a:fillRect/>
          </a:stretch>
        </p:blipFill>
        <p:spPr>
          <a:xfrm>
            <a:off x="9003710" y="602862"/>
            <a:ext cx="3251200" cy="3251200"/>
          </a:xfrm>
          <a:prstGeom prst="rect">
            <a:avLst/>
          </a:prstGeom>
        </p:spPr>
      </p:pic>
      <p:pic>
        <p:nvPicPr>
          <p:cNvPr id="7" name="Picture 6">
            <a:extLst>
              <a:ext uri="{FF2B5EF4-FFF2-40B4-BE49-F238E27FC236}">
                <a16:creationId xmlns:a16="http://schemas.microsoft.com/office/drawing/2014/main" id="{D396521E-E9F2-2A93-F89D-C00B6EA01F4A}"/>
              </a:ext>
            </a:extLst>
          </p:cNvPr>
          <p:cNvPicPr>
            <a:picLocks noChangeAspect="1"/>
          </p:cNvPicPr>
          <p:nvPr/>
        </p:nvPicPr>
        <p:blipFill>
          <a:blip r:embed="rId5"/>
          <a:stretch>
            <a:fillRect/>
          </a:stretch>
        </p:blipFill>
        <p:spPr>
          <a:xfrm>
            <a:off x="809112" y="5681203"/>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269001" y="221778"/>
            <a:ext cx="447558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hug</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211871" y="4599452"/>
            <a:ext cx="10419220"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a:latin typeface="Gill Sans MT" panose="020B0502020104020203" pitchFamily="34" charset="77"/>
              </a:rPr>
              <a:t>skin</a:t>
            </a:r>
            <a:endParaRPr sz="19900">
              <a:latin typeface="Gill Sans MT" panose="020B0502020104020203" pitchFamily="34" charset="77"/>
            </a:endParaRPr>
          </a:p>
        </p:txBody>
      </p:sp>
      <p:pic>
        <p:nvPicPr>
          <p:cNvPr id="5" name="Picture 4">
            <a:extLst>
              <a:ext uri="{FF2B5EF4-FFF2-40B4-BE49-F238E27FC236}">
                <a16:creationId xmlns:a16="http://schemas.microsoft.com/office/drawing/2014/main" id="{B3EE56F9-BF83-427F-5EC0-7415E887CF49}"/>
              </a:ext>
            </a:extLst>
          </p:cNvPr>
          <p:cNvPicPr>
            <a:picLocks noChangeAspect="1"/>
          </p:cNvPicPr>
          <p:nvPr/>
        </p:nvPicPr>
        <p:blipFill>
          <a:blip r:embed="rId4"/>
          <a:stretch>
            <a:fillRect/>
          </a:stretch>
        </p:blipFill>
        <p:spPr>
          <a:xfrm>
            <a:off x="8074188" y="586516"/>
            <a:ext cx="3251200" cy="3251200"/>
          </a:xfrm>
          <a:prstGeom prst="rect">
            <a:avLst/>
          </a:prstGeom>
        </p:spPr>
      </p:pic>
      <p:pic>
        <p:nvPicPr>
          <p:cNvPr id="6" name="Picture 5">
            <a:extLst>
              <a:ext uri="{FF2B5EF4-FFF2-40B4-BE49-F238E27FC236}">
                <a16:creationId xmlns:a16="http://schemas.microsoft.com/office/drawing/2014/main" id="{9C07EA97-0C10-BE6F-6A43-10FB372189D4}"/>
              </a:ext>
            </a:extLst>
          </p:cNvPr>
          <p:cNvPicPr>
            <a:picLocks noChangeAspect="1"/>
          </p:cNvPicPr>
          <p:nvPr/>
        </p:nvPicPr>
        <p:blipFill>
          <a:blip r:embed="rId5"/>
          <a:stretch>
            <a:fillRect/>
          </a:stretch>
        </p:blipFill>
        <p:spPr>
          <a:xfrm>
            <a:off x="1368502" y="5486353"/>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36904" y="-179047"/>
            <a:ext cx="5588068"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a:latin typeface="Gill Sans MT" panose="020B0502020104020203" pitchFamily="34" charset="77"/>
              </a:rPr>
              <a:t>itch</a:t>
            </a:r>
            <a:endParaRPr sz="2870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111180" y="5310838"/>
            <a:ext cx="12346080" cy="3611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2800">
                <a:latin typeface="Gill Sans MT" panose="020B0502020104020203" pitchFamily="34" charset="77"/>
              </a:rPr>
              <a:t>deserve</a:t>
            </a:r>
            <a:endParaRPr sz="22700">
              <a:latin typeface="Gill Sans MT" panose="020B0502020104020203" pitchFamily="34" charset="77"/>
            </a:endParaRPr>
          </a:p>
        </p:txBody>
      </p:sp>
      <p:pic>
        <p:nvPicPr>
          <p:cNvPr id="5" name="Picture 4">
            <a:extLst>
              <a:ext uri="{FF2B5EF4-FFF2-40B4-BE49-F238E27FC236}">
                <a16:creationId xmlns:a16="http://schemas.microsoft.com/office/drawing/2014/main" id="{EE7140C9-F97D-479B-9E71-9FC069B35917}"/>
              </a:ext>
            </a:extLst>
          </p:cNvPr>
          <p:cNvPicPr>
            <a:picLocks noChangeAspect="1"/>
          </p:cNvPicPr>
          <p:nvPr/>
        </p:nvPicPr>
        <p:blipFill>
          <a:blip r:embed="rId4"/>
          <a:stretch>
            <a:fillRect/>
          </a:stretch>
        </p:blipFill>
        <p:spPr>
          <a:xfrm>
            <a:off x="8090960" y="492122"/>
            <a:ext cx="3251200" cy="3251200"/>
          </a:xfrm>
          <a:prstGeom prst="rect">
            <a:avLst/>
          </a:prstGeom>
        </p:spPr>
      </p:pic>
      <p:pic>
        <p:nvPicPr>
          <p:cNvPr id="6" name="Picture 5">
            <a:extLst>
              <a:ext uri="{FF2B5EF4-FFF2-40B4-BE49-F238E27FC236}">
                <a16:creationId xmlns:a16="http://schemas.microsoft.com/office/drawing/2014/main" id="{DAF9BE11-4C42-4C84-5980-C72FEBA9DC89}"/>
              </a:ext>
            </a:extLst>
          </p:cNvPr>
          <p:cNvPicPr>
            <a:picLocks noChangeAspect="1"/>
          </p:cNvPicPr>
          <p:nvPr/>
        </p:nvPicPr>
        <p:blipFill>
          <a:blip r:embed="rId5"/>
          <a:stretch>
            <a:fillRect/>
          </a:stretch>
        </p:blipFill>
        <p:spPr>
          <a:xfrm>
            <a:off x="-7311" y="5688378"/>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37241" y="305549"/>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a:latin typeface="Gill Sans MT" panose="020B0502020104020203" pitchFamily="34" charset="77"/>
              </a:rPr>
              <a:t>comb</a:t>
            </a:r>
            <a:endParaRPr sz="2390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30551" y="6102456"/>
            <a:ext cx="10288591"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confiscate</a:t>
            </a:r>
            <a:endParaRPr sz="9600" dirty="0">
              <a:latin typeface="Gill Sans MT" panose="020B0502020104020203" pitchFamily="34" charset="77"/>
            </a:endParaRPr>
          </a:p>
        </p:txBody>
      </p:sp>
      <p:pic>
        <p:nvPicPr>
          <p:cNvPr id="5" name="Picture 4">
            <a:extLst>
              <a:ext uri="{FF2B5EF4-FFF2-40B4-BE49-F238E27FC236}">
                <a16:creationId xmlns:a16="http://schemas.microsoft.com/office/drawing/2014/main" id="{058E19D1-A0F0-E024-9B6B-519A9E0D8AC8}"/>
              </a:ext>
            </a:extLst>
          </p:cNvPr>
          <p:cNvPicPr>
            <a:picLocks noChangeAspect="1"/>
          </p:cNvPicPr>
          <p:nvPr/>
        </p:nvPicPr>
        <p:blipFill>
          <a:blip r:embed="rId4"/>
          <a:stretch>
            <a:fillRect/>
          </a:stretch>
        </p:blipFill>
        <p:spPr>
          <a:xfrm>
            <a:off x="8689194" y="602862"/>
            <a:ext cx="3251200" cy="3251200"/>
          </a:xfrm>
          <a:prstGeom prst="rect">
            <a:avLst/>
          </a:prstGeom>
        </p:spPr>
      </p:pic>
      <p:pic>
        <p:nvPicPr>
          <p:cNvPr id="6" name="Picture 5">
            <a:extLst>
              <a:ext uri="{FF2B5EF4-FFF2-40B4-BE49-F238E27FC236}">
                <a16:creationId xmlns:a16="http://schemas.microsoft.com/office/drawing/2014/main" id="{630B1539-5443-9EF0-9110-ED3F8174B5B9}"/>
              </a:ext>
            </a:extLst>
          </p:cNvPr>
          <p:cNvPicPr>
            <a:picLocks noChangeAspect="1"/>
          </p:cNvPicPr>
          <p:nvPr/>
        </p:nvPicPr>
        <p:blipFill>
          <a:blip r:embed="rId5"/>
          <a:stretch>
            <a:fillRect/>
          </a:stretch>
        </p:blipFill>
        <p:spPr>
          <a:xfrm>
            <a:off x="2328212" y="6507574"/>
            <a:ext cx="1821132" cy="1821132"/>
          </a:xfrm>
          <a:prstGeom prst="rect">
            <a:avLst/>
          </a:prstGeom>
        </p:spPr>
      </p:pic>
      <p:pic>
        <p:nvPicPr>
          <p:cNvPr id="7" name="Picture 6">
            <a:extLst>
              <a:ext uri="{FF2B5EF4-FFF2-40B4-BE49-F238E27FC236}">
                <a16:creationId xmlns:a16="http://schemas.microsoft.com/office/drawing/2014/main" id="{F047A4E3-F4B0-3EE0-45AD-AAB5439F6781}"/>
              </a:ext>
            </a:extLst>
          </p:cNvPr>
          <p:cNvPicPr>
            <a:picLocks noChangeAspect="1"/>
          </p:cNvPicPr>
          <p:nvPr/>
        </p:nvPicPr>
        <p:blipFill>
          <a:blip r:embed="rId6"/>
          <a:stretch>
            <a:fillRect/>
          </a:stretch>
        </p:blipFill>
        <p:spPr>
          <a:xfrm>
            <a:off x="513343" y="6507574"/>
            <a:ext cx="1821132" cy="1821132"/>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98199" y="473186"/>
            <a:ext cx="7466788"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a:latin typeface="Gill Sans MT" panose="020B0502020104020203" pitchFamily="34" charset="77"/>
              </a:rPr>
              <a:t>wriggle</a:t>
            </a:r>
            <a:endParaRPr sz="800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20406" y="5122075"/>
            <a:ext cx="985503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a:latin typeface="Gill Sans MT" panose="020B0502020104020203" pitchFamily="34" charset="77"/>
              </a:rPr>
              <a:t>appeal</a:t>
            </a:r>
            <a:endParaRPr sz="16600">
              <a:latin typeface="Gill Sans MT" panose="020B0502020104020203" pitchFamily="34" charset="77"/>
            </a:endParaRPr>
          </a:p>
        </p:txBody>
      </p:sp>
      <p:pic>
        <p:nvPicPr>
          <p:cNvPr id="5" name="Picture 4">
            <a:extLst>
              <a:ext uri="{FF2B5EF4-FFF2-40B4-BE49-F238E27FC236}">
                <a16:creationId xmlns:a16="http://schemas.microsoft.com/office/drawing/2014/main" id="{612C71F4-518B-E179-63BB-F4A9D337D357}"/>
              </a:ext>
            </a:extLst>
          </p:cNvPr>
          <p:cNvPicPr>
            <a:picLocks noChangeAspect="1"/>
          </p:cNvPicPr>
          <p:nvPr/>
        </p:nvPicPr>
        <p:blipFill>
          <a:blip r:embed="rId4"/>
          <a:stretch>
            <a:fillRect/>
          </a:stretch>
        </p:blipFill>
        <p:spPr>
          <a:xfrm>
            <a:off x="401291" y="5669980"/>
            <a:ext cx="3251200" cy="3251200"/>
          </a:xfrm>
          <a:prstGeom prst="rect">
            <a:avLst/>
          </a:prstGeom>
        </p:spPr>
      </p:pic>
      <p:pic>
        <p:nvPicPr>
          <p:cNvPr id="6" name="Picture 5">
            <a:extLst>
              <a:ext uri="{FF2B5EF4-FFF2-40B4-BE49-F238E27FC236}">
                <a16:creationId xmlns:a16="http://schemas.microsoft.com/office/drawing/2014/main" id="{FCBD31CD-4747-1D7E-4F2F-6385DDB57C88}"/>
              </a:ext>
            </a:extLst>
          </p:cNvPr>
          <p:cNvPicPr>
            <a:picLocks noChangeAspect="1"/>
          </p:cNvPicPr>
          <p:nvPr/>
        </p:nvPicPr>
        <p:blipFill>
          <a:blip r:embed="rId5"/>
          <a:stretch>
            <a:fillRect/>
          </a:stretch>
        </p:blipFill>
        <p:spPr>
          <a:xfrm>
            <a:off x="8957011" y="602862"/>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57440" y="2274766"/>
            <a:ext cx="18065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bump	</a:t>
            </a:r>
            <a:endParaRPr b="1" dirty="0">
              <a:latin typeface="Gill Sans MT" panose="020B0502020104020203" pitchFamily="34" charset="77"/>
              <a:sym typeface="American Typewriter"/>
            </a:endParaRPr>
          </a:p>
        </p:txBody>
      </p:sp>
      <p:sp>
        <p:nvSpPr>
          <p:cNvPr id="134" name="office"/>
          <p:cNvSpPr txBox="1"/>
          <p:nvPr/>
        </p:nvSpPr>
        <p:spPr>
          <a:xfrm>
            <a:off x="5498771" y="3183419"/>
            <a:ext cx="212397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plaster</a:t>
            </a:r>
            <a:endParaRPr dirty="0">
              <a:latin typeface="Gill Sans MT" panose="020B0502020104020203" pitchFamily="34" charset="77"/>
            </a:endParaRPr>
          </a:p>
        </p:txBody>
      </p:sp>
      <p:sp>
        <p:nvSpPr>
          <p:cNvPr id="135" name="spare"/>
          <p:cNvSpPr txBox="1"/>
          <p:nvPr/>
        </p:nvSpPr>
        <p:spPr>
          <a:xfrm>
            <a:off x="5972448" y="4033018"/>
            <a:ext cx="117660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hug</a:t>
            </a:r>
            <a:endParaRPr b="1" dirty="0">
              <a:latin typeface="Gill Sans MT" panose="020B0502020104020203" pitchFamily="34" charset="77"/>
              <a:sym typeface="American Typewriter"/>
            </a:endParaRPr>
          </a:p>
        </p:txBody>
      </p:sp>
      <p:sp>
        <p:nvSpPr>
          <p:cNvPr id="136" name="chipped"/>
          <p:cNvSpPr txBox="1"/>
          <p:nvPr/>
        </p:nvSpPr>
        <p:spPr>
          <a:xfrm>
            <a:off x="5933988" y="4958818"/>
            <a:ext cx="12535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skin</a:t>
            </a:r>
            <a:endParaRPr dirty="0">
              <a:latin typeface="Gill Sans MT" panose="020B0502020104020203" pitchFamily="34" charset="77"/>
            </a:endParaRPr>
          </a:p>
        </p:txBody>
      </p:sp>
      <p:sp>
        <p:nvSpPr>
          <p:cNvPr id="137" name="lift"/>
          <p:cNvSpPr txBox="1"/>
          <p:nvPr/>
        </p:nvSpPr>
        <p:spPr>
          <a:xfrm>
            <a:off x="5956428" y="5829370"/>
            <a:ext cx="12086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itch</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680752" y="3418118"/>
            <a:ext cx="176009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comb</a:t>
            </a:r>
            <a:endParaRPr b="1" dirty="0">
              <a:latin typeface="Gill Sans MT" panose="020B0502020104020203" pitchFamily="34" charset="77"/>
              <a:sym typeface="American Typewriter"/>
            </a:endParaRPr>
          </a:p>
        </p:txBody>
      </p:sp>
      <p:sp>
        <p:nvSpPr>
          <p:cNvPr id="140" name="tolerate"/>
          <p:cNvSpPr txBox="1"/>
          <p:nvPr/>
        </p:nvSpPr>
        <p:spPr>
          <a:xfrm>
            <a:off x="5371363" y="2522165"/>
            <a:ext cx="237885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deserve</a:t>
            </a:r>
            <a:endParaRPr dirty="0">
              <a:latin typeface="Gill Sans MT" panose="020B0502020104020203" pitchFamily="34" charset="77"/>
            </a:endParaRPr>
          </a:p>
        </p:txBody>
      </p:sp>
      <p:sp>
        <p:nvSpPr>
          <p:cNvPr id="141" name="fixation"/>
          <p:cNvSpPr txBox="1"/>
          <p:nvPr/>
        </p:nvSpPr>
        <p:spPr>
          <a:xfrm>
            <a:off x="5044364" y="4280417"/>
            <a:ext cx="303288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confiscate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381973" y="5188117"/>
            <a:ext cx="22409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wriggle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492594" y="5996646"/>
            <a:ext cx="20197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appeal</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38331" y="1309202"/>
            <a:ext cx="214161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bump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3874055"/>
            <a:ext cx="610813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bump into something or someone, you accidentally hit them while you are moving.</a:t>
            </a:r>
          </a:p>
        </p:txBody>
      </p:sp>
      <p:sp>
        <p:nvSpPr>
          <p:cNvPr id="155" name="The was a tear in Freddie’s new school jumper."/>
          <p:cNvSpPr txBox="1"/>
          <p:nvPr/>
        </p:nvSpPr>
        <p:spPr>
          <a:xfrm>
            <a:off x="0" y="650000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Jackson </a:t>
            </a:r>
            <a:r>
              <a:rPr lang="en-GB" sz="4000" b="1" dirty="0">
                <a:latin typeface="Gill Sans MT" panose="020B0502020104020203" pitchFamily="34" charset="77"/>
              </a:rPr>
              <a:t>bumped</a:t>
            </a:r>
            <a:r>
              <a:rPr lang="en-GB" sz="4000" dirty="0">
                <a:latin typeface="Gill Sans MT" panose="020B0502020104020203" pitchFamily="34" charset="77"/>
              </a:rPr>
              <a:t> into Mr Evens.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bump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84233113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clumsily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CEBBE333-0C56-BEF0-23D0-10D573FA6851}"/>
              </a:ext>
            </a:extLst>
          </p:cNvPr>
          <p:cNvPicPr>
            <a:picLocks noChangeAspect="1"/>
          </p:cNvPicPr>
          <p:nvPr/>
        </p:nvPicPr>
        <p:blipFill>
          <a:blip r:embed="rId3"/>
          <a:stretch>
            <a:fillRect/>
          </a:stretch>
        </p:blipFill>
        <p:spPr>
          <a:xfrm>
            <a:off x="8380592" y="2666096"/>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29144" y="1309202"/>
            <a:ext cx="255999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plaster</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12821" y="4374060"/>
            <a:ext cx="632048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plaster is a strip of sticky material used for covering small cuts or sores on your body.</a:t>
            </a:r>
          </a:p>
        </p:txBody>
      </p:sp>
      <p:sp>
        <p:nvSpPr>
          <p:cNvPr id="155" name="The was a tear in Freddie’s new school jumper."/>
          <p:cNvSpPr txBox="1"/>
          <p:nvPr/>
        </p:nvSpPr>
        <p:spPr>
          <a:xfrm>
            <a:off x="0" y="663011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Sonny needed a </a:t>
            </a:r>
            <a:r>
              <a:rPr lang="en-GB" sz="4000" b="1" dirty="0">
                <a:latin typeface="Gill Sans MT" panose="020B0502020104020203" pitchFamily="34" charset="77"/>
              </a:rPr>
              <a:t>plaster</a:t>
            </a:r>
            <a:r>
              <a:rPr lang="en-GB" sz="4000" dirty="0">
                <a:latin typeface="Gill Sans MT" panose="020B0502020104020203" pitchFamily="34" charset="77"/>
              </a:rPr>
              <a:t> on his knee, after falling over.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plas-ter</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134530286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dressing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
                      </a:r>
                      <a:r>
                        <a:rPr lang="en-GB" sz="2600" err="1">
                          <a:latin typeface="Gill Sans MT" panose="020B0502020104020203" pitchFamily="34" charset="77"/>
                        </a:rPr>
                        <a:t>ing</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bandage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640680EB-F7ED-D7FA-D654-4B4E1A7B04E1}"/>
              </a:ext>
            </a:extLst>
          </p:cNvPr>
          <p:cNvPicPr>
            <a:picLocks noChangeAspect="1"/>
          </p:cNvPicPr>
          <p:nvPr/>
        </p:nvPicPr>
        <p:blipFill>
          <a:blip r:embed="rId3"/>
          <a:stretch>
            <a:fillRect/>
          </a:stretch>
        </p:blipFill>
        <p:spPr>
          <a:xfrm>
            <a:off x="8314093" y="3133182"/>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317446" y="1309202"/>
            <a:ext cx="138339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hug</a:t>
            </a:r>
            <a:endParaRPr>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verb / noun</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4345897"/>
            <a:ext cx="6083487"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a:latin typeface="Gill Sans MT" panose="020B0502020104020203" pitchFamily="34" charset="77"/>
              </a:rPr>
              <a:t>When you hug someone, you put your arms around them and hold them tightly</a:t>
            </a:r>
          </a:p>
        </p:txBody>
      </p:sp>
      <p:sp>
        <p:nvSpPr>
          <p:cNvPr id="155" name="The was a tear in Freddie’s new school jumper."/>
          <p:cNvSpPr txBox="1"/>
          <p:nvPr/>
        </p:nvSpPr>
        <p:spPr>
          <a:xfrm>
            <a:off x="0" y="663820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Aarav gave Zane a </a:t>
            </a:r>
            <a:r>
              <a:rPr lang="en-GB" sz="4000" b="1" dirty="0">
                <a:latin typeface="Gill Sans MT" panose="020B0502020104020203" pitchFamily="34" charset="77"/>
              </a:rPr>
              <a:t>hug</a:t>
            </a:r>
            <a:r>
              <a:rPr lang="en-GB" sz="4000" dirty="0">
                <a:latin typeface="Gill Sans MT" panose="020B0502020104020203" pitchFamily="34" charset="77"/>
              </a:rPr>
              <a:t> when he was upset.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hug</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40635979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embrace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plug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long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cuddle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bug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FB6DC256-BB7A-8872-4179-6A0F17D98366}"/>
              </a:ext>
            </a:extLst>
          </p:cNvPr>
          <p:cNvPicPr>
            <a:picLocks noChangeAspect="1"/>
          </p:cNvPicPr>
          <p:nvPr/>
        </p:nvPicPr>
        <p:blipFill>
          <a:blip r:embed="rId4"/>
          <a:stretch>
            <a:fillRect/>
          </a:stretch>
        </p:blipFill>
        <p:spPr>
          <a:xfrm>
            <a:off x="8232392" y="2951832"/>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287785" y="1339979"/>
            <a:ext cx="1442704"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a:latin typeface="Gill Sans MT" panose="020B0502020104020203" pitchFamily="34" charset="77"/>
              </a:rPr>
              <a:t>skin</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noun</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571913"/>
            <a:ext cx="5990647"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a:latin typeface="Gill Sans MT" panose="020B0502020104020203" pitchFamily="34" charset="77"/>
              </a:rPr>
              <a:t>Your skin is the natural covering of your body.</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Cooper had a rash on her </a:t>
            </a:r>
            <a:r>
              <a:rPr lang="en-GB" sz="4000" b="1" dirty="0">
                <a:latin typeface="Gill Sans MT" panose="020B0502020104020203" pitchFamily="34" charset="77"/>
              </a:rPr>
              <a:t>skin</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skin</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294641942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epidermis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sheep-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thin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dry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win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8F11007C-1974-5BD2-9EE5-ABF8294771FE}"/>
              </a:ext>
            </a:extLst>
          </p:cNvPr>
          <p:cNvPicPr>
            <a:picLocks noChangeAspect="1"/>
          </p:cNvPicPr>
          <p:nvPr/>
        </p:nvPicPr>
        <p:blipFill>
          <a:blip r:embed="rId4"/>
          <a:stretch>
            <a:fillRect/>
          </a:stretch>
        </p:blipFill>
        <p:spPr>
          <a:xfrm>
            <a:off x="8433666" y="2745578"/>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289401" y="1309202"/>
            <a:ext cx="143949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itch</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noun / verb</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3901797"/>
            <a:ext cx="705917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a:latin typeface="Gill Sans MT" panose="020B0502020104020203" pitchFamily="34" charset="77"/>
              </a:rPr>
              <a:t>When a part of your body itches, you have an unpleasant feeling on your skin that makes you want to scratch.</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Lin had an </a:t>
            </a:r>
            <a:r>
              <a:rPr lang="en-GB" sz="4000" b="1" dirty="0">
                <a:latin typeface="Gill Sans MT" panose="020B0502020104020203" pitchFamily="34" charset="77"/>
              </a:rPr>
              <a:t>itch</a:t>
            </a:r>
            <a:r>
              <a:rPr lang="en-GB" sz="4000" dirty="0">
                <a:latin typeface="Gill Sans MT" panose="020B0502020104020203" pitchFamily="34" charset="77"/>
              </a:rPr>
              <a:t> on her foot.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itch</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186922041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tingle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
                      </a:r>
                      <a:r>
                        <a:rPr lang="en-GB" sz="2600" err="1">
                          <a:latin typeface="Gill Sans MT" panose="020B0502020104020203" pitchFamily="34" charset="77"/>
                        </a:rPr>
                        <a:t>ing</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ditch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uncomfortable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irritation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FF7C4F5B-ED5B-DE33-BA10-2470156E3698}"/>
              </a:ext>
            </a:extLst>
          </p:cNvPr>
          <p:cNvPicPr>
            <a:picLocks noChangeAspect="1"/>
          </p:cNvPicPr>
          <p:nvPr/>
        </p:nvPicPr>
        <p:blipFill>
          <a:blip r:embed="rId4"/>
          <a:stretch>
            <a:fillRect/>
          </a:stretch>
        </p:blipFill>
        <p:spPr>
          <a:xfrm>
            <a:off x="8685992" y="2877194"/>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21780</TotalTime>
  <Words>1219</Words>
  <Application>Microsoft Macintosh PowerPoint</Application>
  <PresentationFormat>Custom</PresentationFormat>
  <Paragraphs>325</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242</cp:revision>
  <dcterms:modified xsi:type="dcterms:W3CDTF">2023-06-04T08:58:21Z</dcterms:modified>
</cp:coreProperties>
</file>