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84"/>
    <p:restoredTop sz="94646"/>
  </p:normalViewPr>
  <p:slideViewPr>
    <p:cSldViewPr snapToGrid="0" snapToObjects="1">
      <p:cViewPr varScale="1">
        <p:scale>
          <a:sx n="62" d="100"/>
          <a:sy n="62" d="100"/>
        </p:scale>
        <p:origin x="102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32323" y="3226831"/>
            <a:ext cx="632384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34</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12</a:t>
            </a:r>
            <a:r>
              <a:rPr lang="en-GB" baseline="30000" dirty="0">
                <a:latin typeface="Gill Sans MT" panose="020B0502020104020203" pitchFamily="34" charset="77"/>
              </a:rPr>
              <a:t>th</a:t>
            </a:r>
            <a:r>
              <a:rPr lang="en-GB" dirty="0">
                <a:latin typeface="Gill Sans MT" panose="020B0502020104020203" pitchFamily="34" charset="77"/>
              </a:rPr>
              <a:t> June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0802" y="1309202"/>
            <a:ext cx="251671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bellow</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573185"/>
            <a:ext cx="5689323"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bellows, they shout angrily in a loud, deep voice.</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Bennett </a:t>
            </a:r>
            <a:r>
              <a:rPr lang="en-GB" sz="4000" b="1" dirty="0">
                <a:latin typeface="Gill Sans MT" panose="020B0502020104020203" pitchFamily="34" charset="77"/>
              </a:rPr>
              <a:t>bellowed</a:t>
            </a:r>
            <a:r>
              <a:rPr lang="en-GB" sz="4000" dirty="0">
                <a:latin typeface="Gill Sans MT" panose="020B0502020104020203" pitchFamily="34" charset="77"/>
              </a:rPr>
              <a:t> at the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bel-low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117115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yellow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C61CBFD7-8F97-9E73-DCE8-FAF4BBAEB4F7}"/>
              </a:ext>
            </a:extLst>
          </p:cNvPr>
          <p:cNvPicPr>
            <a:picLocks noChangeAspect="1"/>
          </p:cNvPicPr>
          <p:nvPr/>
        </p:nvPicPr>
        <p:blipFill>
          <a:blip r:embed="rId4"/>
          <a:stretch>
            <a:fillRect/>
          </a:stretch>
        </p:blipFill>
        <p:spPr>
          <a:xfrm>
            <a:off x="8232392" y="2940330"/>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63822" y="1309202"/>
            <a:ext cx="22906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reveal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20250"/>
            <a:ext cx="629577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reveal something means to make people aware of it.</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Hassan </a:t>
            </a:r>
            <a:r>
              <a:rPr lang="en-GB" b="1" dirty="0">
                <a:latin typeface="Gill Sans MT" panose="020B0502020104020203" pitchFamily="34" charset="77"/>
              </a:rPr>
              <a:t>revealed</a:t>
            </a:r>
            <a:r>
              <a:rPr lang="en-GB" dirty="0">
                <a:latin typeface="Gill Sans MT" panose="020B0502020104020203" pitchFamily="34" charset="77"/>
              </a:rPr>
              <a:t> his new haircut.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re-veal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6322286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conceal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F44DE720-74F6-BEC3-C254-A9AE2497E0B9}"/>
              </a:ext>
            </a:extLst>
          </p:cNvPr>
          <p:cNvPicPr>
            <a:picLocks noChangeAspect="1"/>
          </p:cNvPicPr>
          <p:nvPr/>
        </p:nvPicPr>
        <p:blipFill>
          <a:blip r:embed="rId4"/>
          <a:stretch>
            <a:fillRect/>
          </a:stretch>
        </p:blipFill>
        <p:spPr>
          <a:xfrm>
            <a:off x="8154514" y="2940330"/>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605738" y="1309202"/>
            <a:ext cx="280685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inferior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4514496"/>
            <a:ext cx="781566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inferior is not as good as something else.</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old computer was </a:t>
            </a:r>
            <a:r>
              <a:rPr lang="en-GB" sz="4000" b="1" dirty="0">
                <a:latin typeface="Gill Sans MT" panose="020B0502020104020203" pitchFamily="34" charset="77"/>
              </a:rPr>
              <a:t>inferior</a:t>
            </a:r>
            <a:r>
              <a:rPr lang="en-GB" sz="4000" dirty="0">
                <a:latin typeface="Gill Sans MT" panose="020B0502020104020203" pitchFamily="34" charset="77"/>
              </a:rPr>
              <a:t> to the new 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fe</a:t>
            </a:r>
            <a:r>
              <a:rPr lang="en-GB" dirty="0">
                <a:latin typeface="Gill Sans MT" panose="020B0502020104020203" pitchFamily="34" charset="77"/>
              </a:rPr>
              <a:t>-</a:t>
            </a:r>
            <a:r>
              <a:rPr lang="en-GB" dirty="0" err="1">
                <a:latin typeface="Gill Sans MT" panose="020B0502020104020203" pitchFamily="34" charset="77"/>
              </a:rPr>
              <a:t>ri</a:t>
            </a:r>
            <a:r>
              <a:rPr lang="en-GB" dirty="0">
                <a:latin typeface="Gill Sans MT" panose="020B0502020104020203" pitchFamily="34" charset="77"/>
              </a:rPr>
              <a:t>-or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07089007"/>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lesser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ity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minor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6A74D8CE-AFBD-BF36-A7EC-DD53AFE841FF}"/>
              </a:ext>
            </a:extLst>
          </p:cNvPr>
          <p:cNvPicPr>
            <a:picLocks noChangeAspect="1"/>
          </p:cNvPicPr>
          <p:nvPr/>
        </p:nvPicPr>
        <p:blipFill>
          <a:blip r:embed="rId4"/>
          <a:stretch>
            <a:fillRect/>
          </a:stretch>
        </p:blipFill>
        <p:spPr>
          <a:xfrm>
            <a:off x="8797292" y="3054209"/>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13323" y="1309202"/>
            <a:ext cx="23916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racket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724165"/>
            <a:ext cx="611926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racket is a loud unpleasant noise.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made a loud </a:t>
            </a:r>
            <a:r>
              <a:rPr lang="en-GB" sz="4000" b="1" dirty="0">
                <a:latin typeface="Gill Sans MT" panose="020B0502020104020203" pitchFamily="34" charset="77"/>
              </a:rPr>
              <a:t>racket</a:t>
            </a:r>
            <a:r>
              <a:rPr lang="en-GB" sz="4000" dirty="0">
                <a:latin typeface="Gill Sans MT" panose="020B0502020104020203" pitchFamily="34" charset="77"/>
              </a:rPr>
              <a:t> when going for lunch.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rack-et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17921219"/>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jacket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making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eer</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71183C90-5DE1-072A-8AED-D0A5CDA910EE}"/>
              </a:ext>
            </a:extLst>
          </p:cNvPr>
          <p:cNvPicPr>
            <a:picLocks noChangeAspect="1"/>
          </p:cNvPicPr>
          <p:nvPr/>
        </p:nvPicPr>
        <p:blipFill>
          <a:blip r:embed="rId4"/>
          <a:stretch>
            <a:fillRect/>
          </a:stretch>
        </p:blipFill>
        <p:spPr>
          <a:xfrm>
            <a:off x="8848814" y="2933848"/>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03578" y="1339979"/>
            <a:ext cx="238526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instant</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instant is an extremely short period of time.</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mistake was rubbed out in an </a:t>
            </a:r>
            <a:r>
              <a:rPr lang="en-GB" sz="4000" b="1" dirty="0">
                <a:latin typeface="Gill Sans MT" panose="020B0502020104020203" pitchFamily="34" charset="77"/>
              </a:rPr>
              <a:t>instant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stant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488326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immediate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delayed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aneous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justified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prompt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ly</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come 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F7449381-6826-503D-7CEB-AA04E277179C}"/>
              </a:ext>
            </a:extLst>
          </p:cNvPr>
          <p:cNvPicPr>
            <a:picLocks noChangeAspect="1"/>
          </p:cNvPicPr>
          <p:nvPr/>
        </p:nvPicPr>
        <p:blipFill>
          <a:blip r:embed="rId4"/>
          <a:stretch>
            <a:fillRect/>
          </a:stretch>
        </p:blipFill>
        <p:spPr>
          <a:xfrm>
            <a:off x="8159176" y="2991874"/>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2412713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pass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sharp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shock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5261905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reveal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rachet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inferior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instant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3133968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sharp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shock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6333178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have a ***, something suddenly happens which is unpleasant, upsetting, or very surprising.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you ***, you let out a deep breath, as a way of expressing feelings such as disappointment, tiredness, or pleasure.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to someone, you take it in your hand and give it to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means after the time that was arranged or expected.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point or edge is very thin and can cut through things very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28CD55A8-B586-BF82-0999-8F9070F3D1DA}"/>
              </a:ext>
            </a:extLst>
          </p:cNvPr>
          <p:cNvPicPr>
            <a:picLocks noChangeAspect="1"/>
          </p:cNvPicPr>
          <p:nvPr/>
        </p:nvPicPr>
        <p:blipFill>
          <a:blip r:embed="rId5"/>
          <a:stretch>
            <a:fillRect/>
          </a:stretch>
        </p:blipFill>
        <p:spPr>
          <a:xfrm>
            <a:off x="11014580" y="5352690"/>
            <a:ext cx="1000753" cy="1000753"/>
          </a:xfrm>
          <a:prstGeom prst="rect">
            <a:avLst/>
          </a:prstGeom>
        </p:spPr>
      </p:pic>
      <p:pic>
        <p:nvPicPr>
          <p:cNvPr id="3" name="Picture 2">
            <a:extLst>
              <a:ext uri="{FF2B5EF4-FFF2-40B4-BE49-F238E27FC236}">
                <a16:creationId xmlns:a16="http://schemas.microsoft.com/office/drawing/2014/main" id="{358D8CC0-CD9B-B74E-F39C-B728DBCCF936}"/>
              </a:ext>
            </a:extLst>
          </p:cNvPr>
          <p:cNvPicPr>
            <a:picLocks noChangeAspect="1"/>
          </p:cNvPicPr>
          <p:nvPr/>
        </p:nvPicPr>
        <p:blipFill>
          <a:blip r:embed="rId6"/>
          <a:stretch>
            <a:fillRect/>
          </a:stretch>
        </p:blipFill>
        <p:spPr>
          <a:xfrm>
            <a:off x="10914752" y="3913827"/>
            <a:ext cx="974165" cy="974165"/>
          </a:xfrm>
          <a:prstGeom prst="rect">
            <a:avLst/>
          </a:prstGeom>
        </p:spPr>
      </p:pic>
      <p:pic>
        <p:nvPicPr>
          <p:cNvPr id="5" name="Picture 4">
            <a:extLst>
              <a:ext uri="{FF2B5EF4-FFF2-40B4-BE49-F238E27FC236}">
                <a16:creationId xmlns:a16="http://schemas.microsoft.com/office/drawing/2014/main" id="{79E82BAD-2402-F9AE-CC22-E111069F61C7}"/>
              </a:ext>
            </a:extLst>
          </p:cNvPr>
          <p:cNvPicPr>
            <a:picLocks noChangeAspect="1"/>
          </p:cNvPicPr>
          <p:nvPr/>
        </p:nvPicPr>
        <p:blipFill>
          <a:blip r:embed="rId7"/>
          <a:stretch>
            <a:fillRect/>
          </a:stretch>
        </p:blipFill>
        <p:spPr>
          <a:xfrm>
            <a:off x="10684112" y="6682989"/>
            <a:ext cx="1149710" cy="1149710"/>
          </a:xfrm>
          <a:prstGeom prst="rect">
            <a:avLst/>
          </a:prstGeom>
        </p:spPr>
      </p:pic>
      <p:pic>
        <p:nvPicPr>
          <p:cNvPr id="6" name="Picture 5">
            <a:extLst>
              <a:ext uri="{FF2B5EF4-FFF2-40B4-BE49-F238E27FC236}">
                <a16:creationId xmlns:a16="http://schemas.microsoft.com/office/drawing/2014/main" id="{33982A26-0435-0EF6-2CDF-F357C672E12E}"/>
              </a:ext>
            </a:extLst>
          </p:cNvPr>
          <p:cNvPicPr>
            <a:picLocks noChangeAspect="1"/>
          </p:cNvPicPr>
          <p:nvPr/>
        </p:nvPicPr>
        <p:blipFill>
          <a:blip r:embed="rId8"/>
          <a:stretch>
            <a:fillRect/>
          </a:stretch>
        </p:blipFill>
        <p:spPr>
          <a:xfrm>
            <a:off x="10735457" y="2349952"/>
            <a:ext cx="1332753" cy="1332753"/>
          </a:xfrm>
          <a:prstGeom prst="rect">
            <a:avLst/>
          </a:prstGeom>
        </p:spPr>
      </p:pic>
      <p:pic>
        <p:nvPicPr>
          <p:cNvPr id="7" name="Picture 6">
            <a:extLst>
              <a:ext uri="{FF2B5EF4-FFF2-40B4-BE49-F238E27FC236}">
                <a16:creationId xmlns:a16="http://schemas.microsoft.com/office/drawing/2014/main" id="{87614AED-A02E-B3D9-21EA-056596BA0468}"/>
              </a:ext>
            </a:extLst>
          </p:cNvPr>
          <p:cNvPicPr>
            <a:picLocks noChangeAspect="1"/>
          </p:cNvPicPr>
          <p:nvPr/>
        </p:nvPicPr>
        <p:blipFill>
          <a:blip r:embed="rId9"/>
          <a:stretch>
            <a:fillRect/>
          </a:stretch>
        </p:blipFill>
        <p:spPr>
          <a:xfrm>
            <a:off x="10680364" y="7888276"/>
            <a:ext cx="1153458" cy="115345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35846818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bellow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reveal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inferior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racket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1158319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To *** something means to make people aware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Something that is *** is not as good as something else.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An *** is an extremely short period of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someone ***, they shout angrily in a loud, deep voice.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a:latin typeface="Gill Sans MT" panose="020B0502020104020203" pitchFamily="34" charset="77"/>
                        </a:rPr>
                        <a:t>A *** </a:t>
                      </a:r>
                      <a:r>
                        <a:rPr lang="en-GB" sz="2000" dirty="0">
                          <a:latin typeface="Gill Sans MT" panose="020B0502020104020203" pitchFamily="34" charset="77"/>
                        </a:rPr>
                        <a:t>is a loud unpleasant noise.</a:t>
                      </a:r>
                    </a:p>
                    <a:p>
                      <a:pPr marL="0" marR="0" lvl="0" indent="0" algn="ctr" defTabSz="584200" rtl="0" eaLnBrk="1" fontAlgn="auto" latinLnBrk="0" hangingPunct="1">
                        <a:lnSpc>
                          <a:spcPct val="100000"/>
                        </a:lnSpc>
                        <a:spcBef>
                          <a:spcPts val="0"/>
                        </a:spcBef>
                        <a:spcAft>
                          <a:spcPts val="0"/>
                        </a:spcAft>
                        <a:buClrTx/>
                        <a:buSzTx/>
                        <a:buFontTx/>
                        <a:buNone/>
                        <a:tabLst/>
                        <a:defRPr/>
                      </a:pPr>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9CB2BAC1-236A-654F-3A99-A21E70823E9E}"/>
              </a:ext>
            </a:extLst>
          </p:cNvPr>
          <p:cNvPicPr>
            <a:picLocks noChangeAspect="1"/>
          </p:cNvPicPr>
          <p:nvPr/>
        </p:nvPicPr>
        <p:blipFill>
          <a:blip r:embed="rId5"/>
          <a:stretch>
            <a:fillRect/>
          </a:stretch>
        </p:blipFill>
        <p:spPr>
          <a:xfrm>
            <a:off x="10684112" y="2491611"/>
            <a:ext cx="1158115" cy="1158115"/>
          </a:xfrm>
          <a:prstGeom prst="rect">
            <a:avLst/>
          </a:prstGeom>
        </p:spPr>
      </p:pic>
      <p:pic>
        <p:nvPicPr>
          <p:cNvPr id="3" name="Picture 2">
            <a:extLst>
              <a:ext uri="{FF2B5EF4-FFF2-40B4-BE49-F238E27FC236}">
                <a16:creationId xmlns:a16="http://schemas.microsoft.com/office/drawing/2014/main" id="{386ACEAE-EC6E-69B3-2C73-23B60F5228A4}"/>
              </a:ext>
            </a:extLst>
          </p:cNvPr>
          <p:cNvPicPr>
            <a:picLocks noChangeAspect="1"/>
          </p:cNvPicPr>
          <p:nvPr/>
        </p:nvPicPr>
        <p:blipFill>
          <a:blip r:embed="rId6"/>
          <a:stretch>
            <a:fillRect/>
          </a:stretch>
        </p:blipFill>
        <p:spPr>
          <a:xfrm>
            <a:off x="10714190" y="3855181"/>
            <a:ext cx="1158116" cy="1158116"/>
          </a:xfrm>
          <a:prstGeom prst="rect">
            <a:avLst/>
          </a:prstGeom>
        </p:spPr>
      </p:pic>
      <p:pic>
        <p:nvPicPr>
          <p:cNvPr id="5" name="Picture 4">
            <a:extLst>
              <a:ext uri="{FF2B5EF4-FFF2-40B4-BE49-F238E27FC236}">
                <a16:creationId xmlns:a16="http://schemas.microsoft.com/office/drawing/2014/main" id="{C0A3335B-DF30-E44B-41B1-647DE4C618EA}"/>
              </a:ext>
            </a:extLst>
          </p:cNvPr>
          <p:cNvPicPr>
            <a:picLocks noChangeAspect="1"/>
          </p:cNvPicPr>
          <p:nvPr/>
        </p:nvPicPr>
        <p:blipFill>
          <a:blip r:embed="rId7"/>
          <a:stretch>
            <a:fillRect/>
          </a:stretch>
        </p:blipFill>
        <p:spPr>
          <a:xfrm>
            <a:off x="10684110" y="7644303"/>
            <a:ext cx="1158117" cy="1158117"/>
          </a:xfrm>
          <a:prstGeom prst="rect">
            <a:avLst/>
          </a:prstGeom>
        </p:spPr>
      </p:pic>
      <p:pic>
        <p:nvPicPr>
          <p:cNvPr id="6" name="Picture 5">
            <a:extLst>
              <a:ext uri="{FF2B5EF4-FFF2-40B4-BE49-F238E27FC236}">
                <a16:creationId xmlns:a16="http://schemas.microsoft.com/office/drawing/2014/main" id="{E7D24A67-6AB2-2B07-B7EB-6ECEB5F4183D}"/>
              </a:ext>
            </a:extLst>
          </p:cNvPr>
          <p:cNvPicPr>
            <a:picLocks noChangeAspect="1"/>
          </p:cNvPicPr>
          <p:nvPr/>
        </p:nvPicPr>
        <p:blipFill>
          <a:blip r:embed="rId8"/>
          <a:stretch>
            <a:fillRect/>
          </a:stretch>
        </p:blipFill>
        <p:spPr>
          <a:xfrm>
            <a:off x="10714189" y="5218752"/>
            <a:ext cx="1158117" cy="1158117"/>
          </a:xfrm>
          <a:prstGeom prst="rect">
            <a:avLst/>
          </a:prstGeom>
        </p:spPr>
      </p:pic>
      <p:pic>
        <p:nvPicPr>
          <p:cNvPr id="7" name="Picture 6">
            <a:extLst>
              <a:ext uri="{FF2B5EF4-FFF2-40B4-BE49-F238E27FC236}">
                <a16:creationId xmlns:a16="http://schemas.microsoft.com/office/drawing/2014/main" id="{E1F73E24-04E7-9286-B6DB-F7870763A38E}"/>
              </a:ext>
            </a:extLst>
          </p:cNvPr>
          <p:cNvPicPr>
            <a:picLocks noChangeAspect="1"/>
          </p:cNvPicPr>
          <p:nvPr/>
        </p:nvPicPr>
        <p:blipFill>
          <a:blip r:embed="rId9"/>
          <a:stretch>
            <a:fillRect/>
          </a:stretch>
        </p:blipFill>
        <p:spPr>
          <a:xfrm>
            <a:off x="10714189" y="6513576"/>
            <a:ext cx="1012154" cy="101215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29799" y="3085008"/>
            <a:ext cx="13385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pass</a:t>
            </a:r>
            <a:endParaRPr dirty="0">
              <a:latin typeface="Gill Sans MT" panose="020B0502020104020203" pitchFamily="34" charset="77"/>
              <a:sym typeface="American Typewriter"/>
            </a:endParaRPr>
          </a:p>
        </p:txBody>
      </p:sp>
      <p:sp>
        <p:nvSpPr>
          <p:cNvPr id="134" name="office"/>
          <p:cNvSpPr txBox="1"/>
          <p:nvPr/>
        </p:nvSpPr>
        <p:spPr>
          <a:xfrm>
            <a:off x="2939044" y="3993661"/>
            <a:ext cx="17200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sharp</a:t>
            </a:r>
            <a:endParaRPr dirty="0">
              <a:latin typeface="Gill Sans MT" panose="020B0502020104020203" pitchFamily="34" charset="77"/>
            </a:endParaRPr>
          </a:p>
        </p:txBody>
      </p:sp>
      <p:sp>
        <p:nvSpPr>
          <p:cNvPr id="135" name="spare"/>
          <p:cNvSpPr txBox="1"/>
          <p:nvPr/>
        </p:nvSpPr>
        <p:spPr>
          <a:xfrm>
            <a:off x="3274839" y="4824209"/>
            <a:ext cx="12070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late</a:t>
            </a:r>
            <a:endParaRPr b="1" dirty="0">
              <a:latin typeface="Gill Sans MT" panose="020B0502020104020203" pitchFamily="34" charset="77"/>
              <a:sym typeface="American Typewriter"/>
            </a:endParaRPr>
          </a:p>
        </p:txBody>
      </p:sp>
      <p:sp>
        <p:nvSpPr>
          <p:cNvPr id="136" name="chipped"/>
          <p:cNvSpPr txBox="1"/>
          <p:nvPr/>
        </p:nvSpPr>
        <p:spPr>
          <a:xfrm>
            <a:off x="2913396" y="5769060"/>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shock</a:t>
            </a:r>
            <a:endParaRPr dirty="0">
              <a:latin typeface="Gill Sans MT" panose="020B0502020104020203" pitchFamily="34" charset="77"/>
            </a:endParaRPr>
          </a:p>
        </p:txBody>
      </p:sp>
      <p:sp>
        <p:nvSpPr>
          <p:cNvPr id="137" name="lift"/>
          <p:cNvSpPr txBox="1"/>
          <p:nvPr/>
        </p:nvSpPr>
        <p:spPr>
          <a:xfrm>
            <a:off x="3175491" y="6639612"/>
            <a:ext cx="12471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sigh</a:t>
            </a:r>
            <a:endParaRPr dirty="0">
              <a:latin typeface="Gill Sans MT" panose="020B0502020104020203" pitchFamily="34" charset="77"/>
            </a:endParaRPr>
          </a:p>
        </p:txBody>
      </p:sp>
      <p:sp>
        <p:nvSpPr>
          <p:cNvPr id="138" name="mutter"/>
          <p:cNvSpPr txBox="1"/>
          <p:nvPr/>
        </p:nvSpPr>
        <p:spPr>
          <a:xfrm>
            <a:off x="8265588" y="3961911"/>
            <a:ext cx="19011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reveal</a:t>
            </a:r>
            <a:endParaRPr b="1" dirty="0">
              <a:latin typeface="Gill Sans MT" panose="020B0502020104020203" pitchFamily="34" charset="77"/>
              <a:sym typeface="American Typewriter"/>
            </a:endParaRPr>
          </a:p>
        </p:txBody>
      </p:sp>
      <p:sp>
        <p:nvSpPr>
          <p:cNvPr id="139" name="unveil"/>
          <p:cNvSpPr txBox="1"/>
          <p:nvPr/>
        </p:nvSpPr>
        <p:spPr>
          <a:xfrm>
            <a:off x="8213943" y="5755144"/>
            <a:ext cx="19797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racket</a:t>
            </a:r>
            <a:endParaRPr dirty="0">
              <a:latin typeface="Gill Sans MT" panose="020B0502020104020203" pitchFamily="34" charset="77"/>
              <a:sym typeface="American Typewriter"/>
            </a:endParaRPr>
          </a:p>
        </p:txBody>
      </p:sp>
      <p:sp>
        <p:nvSpPr>
          <p:cNvPr id="140" name="tolerate"/>
          <p:cNvSpPr txBox="1"/>
          <p:nvPr/>
        </p:nvSpPr>
        <p:spPr>
          <a:xfrm>
            <a:off x="8206273" y="3065958"/>
            <a:ext cx="20197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bellow</a:t>
            </a:r>
            <a:endParaRPr dirty="0">
              <a:latin typeface="Gill Sans MT" panose="020B0502020104020203" pitchFamily="34" charset="77"/>
            </a:endParaRPr>
          </a:p>
        </p:txBody>
      </p:sp>
      <p:sp>
        <p:nvSpPr>
          <p:cNvPr id="141" name="fixation"/>
          <p:cNvSpPr txBox="1"/>
          <p:nvPr/>
        </p:nvSpPr>
        <p:spPr>
          <a:xfrm>
            <a:off x="8074835" y="4824210"/>
            <a:ext cx="22826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inferior</a:t>
            </a:r>
            <a:endParaRPr dirty="0">
              <a:latin typeface="Gill Sans MT" panose="020B0502020104020203" pitchFamily="34" charset="77"/>
            </a:endParaRPr>
          </a:p>
        </p:txBody>
      </p:sp>
      <p:sp>
        <p:nvSpPr>
          <p:cNvPr id="142" name="rustle"/>
          <p:cNvSpPr txBox="1"/>
          <p:nvPr/>
        </p:nvSpPr>
        <p:spPr>
          <a:xfrm>
            <a:off x="8157390" y="6620562"/>
            <a:ext cx="21175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instant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64124" y="-719531"/>
            <a:ext cx="6344687"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pass</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60467" y="4687711"/>
            <a:ext cx="10244333"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sharp</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A2CFF8B3-E4AC-CD7C-84DB-7BECA9D1E7DE}"/>
              </a:ext>
            </a:extLst>
          </p:cNvPr>
          <p:cNvPicPr>
            <a:picLocks noChangeAspect="1"/>
          </p:cNvPicPr>
          <p:nvPr/>
        </p:nvPicPr>
        <p:blipFill>
          <a:blip r:embed="rId4"/>
          <a:stretch>
            <a:fillRect/>
          </a:stretch>
        </p:blipFill>
        <p:spPr>
          <a:xfrm>
            <a:off x="8689194" y="572584"/>
            <a:ext cx="3251200" cy="3251200"/>
          </a:xfrm>
          <a:prstGeom prst="rect">
            <a:avLst/>
          </a:prstGeom>
        </p:spPr>
      </p:pic>
      <p:pic>
        <p:nvPicPr>
          <p:cNvPr id="4" name="Picture 3">
            <a:extLst>
              <a:ext uri="{FF2B5EF4-FFF2-40B4-BE49-F238E27FC236}">
                <a16:creationId xmlns:a16="http://schemas.microsoft.com/office/drawing/2014/main" id="{37033AE2-2ED2-2066-FDFF-D214D94BF358}"/>
              </a:ext>
            </a:extLst>
          </p:cNvPr>
          <p:cNvPicPr>
            <a:picLocks noChangeAspect="1"/>
          </p:cNvPicPr>
          <p:nvPr/>
        </p:nvPicPr>
        <p:blipFill>
          <a:blip r:embed="rId5"/>
          <a:stretch>
            <a:fillRect/>
          </a:stretch>
        </p:blipFill>
        <p:spPr>
          <a:xfrm>
            <a:off x="682708"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8215" y="0"/>
            <a:ext cx="5469446"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late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39057" y="5201491"/>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shock</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DA4EB07C-A872-7B1D-8196-7E7BB6CF9179}"/>
              </a:ext>
            </a:extLst>
          </p:cNvPr>
          <p:cNvPicPr>
            <a:picLocks noChangeAspect="1"/>
          </p:cNvPicPr>
          <p:nvPr/>
        </p:nvPicPr>
        <p:blipFill>
          <a:blip r:embed="rId4"/>
          <a:stretch>
            <a:fillRect/>
          </a:stretch>
        </p:blipFill>
        <p:spPr>
          <a:xfrm>
            <a:off x="7954149" y="616556"/>
            <a:ext cx="3251200" cy="3251200"/>
          </a:xfrm>
          <a:prstGeom prst="rect">
            <a:avLst/>
          </a:prstGeom>
        </p:spPr>
      </p:pic>
      <p:pic>
        <p:nvPicPr>
          <p:cNvPr id="4" name="Picture 3">
            <a:extLst>
              <a:ext uri="{FF2B5EF4-FFF2-40B4-BE49-F238E27FC236}">
                <a16:creationId xmlns:a16="http://schemas.microsoft.com/office/drawing/2014/main" id="{800BF445-2B3C-B819-33E4-63860849EDCE}"/>
              </a:ext>
            </a:extLst>
          </p:cNvPr>
          <p:cNvPicPr>
            <a:picLocks noChangeAspect="1"/>
          </p:cNvPicPr>
          <p:nvPr/>
        </p:nvPicPr>
        <p:blipFill>
          <a:blip r:embed="rId5"/>
          <a:stretch>
            <a:fillRect/>
          </a:stretch>
        </p:blipFill>
        <p:spPr>
          <a:xfrm>
            <a:off x="541375" y="5498720"/>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63167" y="-469993"/>
            <a:ext cx="5735544"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sigh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87755" y="5438936"/>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bellow</a:t>
            </a:r>
            <a:endParaRPr sz="22700" dirty="0">
              <a:latin typeface="Gill Sans MT" panose="020B0502020104020203" pitchFamily="34" charset="77"/>
            </a:endParaRPr>
          </a:p>
        </p:txBody>
      </p:sp>
      <p:pic>
        <p:nvPicPr>
          <p:cNvPr id="2" name="Picture 1">
            <a:extLst>
              <a:ext uri="{FF2B5EF4-FFF2-40B4-BE49-F238E27FC236}">
                <a16:creationId xmlns:a16="http://schemas.microsoft.com/office/drawing/2014/main" id="{1A3FB594-996F-B9B1-026E-47173EB0E679}"/>
              </a:ext>
            </a:extLst>
          </p:cNvPr>
          <p:cNvPicPr>
            <a:picLocks noChangeAspect="1"/>
          </p:cNvPicPr>
          <p:nvPr/>
        </p:nvPicPr>
        <p:blipFill>
          <a:blip r:embed="rId4"/>
          <a:stretch>
            <a:fillRect/>
          </a:stretch>
        </p:blipFill>
        <p:spPr>
          <a:xfrm>
            <a:off x="8090960" y="602862"/>
            <a:ext cx="3251200" cy="3251200"/>
          </a:xfrm>
          <a:prstGeom prst="rect">
            <a:avLst/>
          </a:prstGeom>
        </p:spPr>
      </p:pic>
      <p:pic>
        <p:nvPicPr>
          <p:cNvPr id="4" name="Picture 3">
            <a:extLst>
              <a:ext uri="{FF2B5EF4-FFF2-40B4-BE49-F238E27FC236}">
                <a16:creationId xmlns:a16="http://schemas.microsoft.com/office/drawing/2014/main" id="{3F0808B6-AE7B-0CA8-7DE2-2A9BB0083C91}"/>
              </a:ext>
            </a:extLst>
          </p:cNvPr>
          <p:cNvPicPr>
            <a:picLocks noChangeAspect="1"/>
          </p:cNvPicPr>
          <p:nvPr/>
        </p:nvPicPr>
        <p:blipFill>
          <a:blip r:embed="rId5"/>
          <a:stretch>
            <a:fillRect/>
          </a:stretch>
        </p:blipFill>
        <p:spPr>
          <a:xfrm>
            <a:off x="420993" y="5688378"/>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241401"/>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reveal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46664" y="5600456"/>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inferior</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4313180A-25AD-F65D-FBD3-70AFAF472038}"/>
              </a:ext>
            </a:extLst>
          </p:cNvPr>
          <p:cNvPicPr>
            <a:picLocks noChangeAspect="1"/>
          </p:cNvPicPr>
          <p:nvPr/>
        </p:nvPicPr>
        <p:blipFill>
          <a:blip r:embed="rId4"/>
          <a:stretch>
            <a:fillRect/>
          </a:stretch>
        </p:blipFill>
        <p:spPr>
          <a:xfrm>
            <a:off x="8772189" y="506062"/>
            <a:ext cx="3251200" cy="3251200"/>
          </a:xfrm>
          <a:prstGeom prst="rect">
            <a:avLst/>
          </a:prstGeom>
        </p:spPr>
      </p:pic>
      <p:pic>
        <p:nvPicPr>
          <p:cNvPr id="4" name="Picture 3">
            <a:extLst>
              <a:ext uri="{FF2B5EF4-FFF2-40B4-BE49-F238E27FC236}">
                <a16:creationId xmlns:a16="http://schemas.microsoft.com/office/drawing/2014/main" id="{E035635C-415F-1FE4-62CF-2AFB945CC7FB}"/>
              </a:ext>
            </a:extLst>
          </p:cNvPr>
          <p:cNvPicPr>
            <a:picLocks noChangeAspect="1"/>
          </p:cNvPicPr>
          <p:nvPr/>
        </p:nvPicPr>
        <p:blipFill>
          <a:blip r:embed="rId5"/>
          <a:stretch>
            <a:fillRect/>
          </a:stretch>
        </p:blipFill>
        <p:spPr>
          <a:xfrm>
            <a:off x="628945" y="5724319"/>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33616" y="190286"/>
            <a:ext cx="792364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racket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19238" y="5210377"/>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instant</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350461EC-80E5-A388-21F8-CBE2D898CE22}"/>
              </a:ext>
            </a:extLst>
          </p:cNvPr>
          <p:cNvPicPr>
            <a:picLocks noChangeAspect="1"/>
          </p:cNvPicPr>
          <p:nvPr/>
        </p:nvPicPr>
        <p:blipFill>
          <a:blip r:embed="rId4"/>
          <a:stretch>
            <a:fillRect/>
          </a:stretch>
        </p:blipFill>
        <p:spPr>
          <a:xfrm>
            <a:off x="9130525" y="602862"/>
            <a:ext cx="3251200" cy="3251200"/>
          </a:xfrm>
          <a:prstGeom prst="rect">
            <a:avLst/>
          </a:prstGeom>
        </p:spPr>
      </p:pic>
      <p:pic>
        <p:nvPicPr>
          <p:cNvPr id="4" name="Picture 3">
            <a:extLst>
              <a:ext uri="{FF2B5EF4-FFF2-40B4-BE49-F238E27FC236}">
                <a16:creationId xmlns:a16="http://schemas.microsoft.com/office/drawing/2014/main" id="{D34F3C80-3FBF-9584-603C-14257BAE6C2B}"/>
              </a:ext>
            </a:extLst>
          </p:cNvPr>
          <p:cNvPicPr>
            <a:picLocks noChangeAspect="1"/>
          </p:cNvPicPr>
          <p:nvPr/>
        </p:nvPicPr>
        <p:blipFill>
          <a:blip r:embed="rId5"/>
          <a:stretch>
            <a:fillRect/>
          </a:stretch>
        </p:blipFill>
        <p:spPr>
          <a:xfrm>
            <a:off x="530528" y="5855354"/>
            <a:ext cx="2953144" cy="295314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91479" y="2274766"/>
            <a:ext cx="13385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pass	</a:t>
            </a:r>
            <a:endParaRPr b="1" dirty="0">
              <a:latin typeface="Gill Sans MT" panose="020B0502020104020203" pitchFamily="34" charset="77"/>
              <a:sym typeface="American Typewriter"/>
            </a:endParaRPr>
          </a:p>
        </p:txBody>
      </p:sp>
      <p:sp>
        <p:nvSpPr>
          <p:cNvPr id="134" name="office"/>
          <p:cNvSpPr txBox="1"/>
          <p:nvPr/>
        </p:nvSpPr>
        <p:spPr>
          <a:xfrm>
            <a:off x="5700750" y="3183419"/>
            <a:ext cx="17200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sharp</a:t>
            </a:r>
            <a:endParaRPr dirty="0">
              <a:latin typeface="Gill Sans MT" panose="020B0502020104020203" pitchFamily="34" charset="77"/>
            </a:endParaRPr>
          </a:p>
        </p:txBody>
      </p:sp>
      <p:sp>
        <p:nvSpPr>
          <p:cNvPr id="135" name="spare"/>
          <p:cNvSpPr txBox="1"/>
          <p:nvPr/>
        </p:nvSpPr>
        <p:spPr>
          <a:xfrm>
            <a:off x="5957220" y="4033018"/>
            <a:ext cx="12070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late</a:t>
            </a:r>
            <a:endParaRPr b="1" dirty="0">
              <a:latin typeface="Gill Sans MT" panose="020B0502020104020203" pitchFamily="34" charset="77"/>
              <a:sym typeface="American Typewriter"/>
            </a:endParaRPr>
          </a:p>
        </p:txBody>
      </p:sp>
      <p:sp>
        <p:nvSpPr>
          <p:cNvPr id="136" name="chipped"/>
          <p:cNvSpPr txBox="1"/>
          <p:nvPr/>
        </p:nvSpPr>
        <p:spPr>
          <a:xfrm>
            <a:off x="5675103" y="4958818"/>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shock</a:t>
            </a:r>
            <a:endParaRPr dirty="0">
              <a:latin typeface="Gill Sans MT" panose="020B0502020104020203" pitchFamily="34" charset="77"/>
            </a:endParaRPr>
          </a:p>
        </p:txBody>
      </p:sp>
      <p:sp>
        <p:nvSpPr>
          <p:cNvPr id="137" name="lift"/>
          <p:cNvSpPr txBox="1"/>
          <p:nvPr/>
        </p:nvSpPr>
        <p:spPr>
          <a:xfrm>
            <a:off x="5937193" y="5829370"/>
            <a:ext cx="12471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sigh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10221" y="3418118"/>
            <a:ext cx="19011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reveal</a:t>
            </a:r>
            <a:endParaRPr b="1" dirty="0">
              <a:latin typeface="Gill Sans MT" panose="020B0502020104020203" pitchFamily="34" charset="77"/>
              <a:sym typeface="American Typewriter"/>
            </a:endParaRPr>
          </a:p>
        </p:txBody>
      </p:sp>
      <p:sp>
        <p:nvSpPr>
          <p:cNvPr id="140" name="tolerate"/>
          <p:cNvSpPr txBox="1"/>
          <p:nvPr/>
        </p:nvSpPr>
        <p:spPr>
          <a:xfrm>
            <a:off x="5550900" y="2522165"/>
            <a:ext cx="20197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bellow</a:t>
            </a:r>
            <a:endParaRPr dirty="0">
              <a:latin typeface="Gill Sans MT" panose="020B0502020104020203" pitchFamily="34" charset="77"/>
            </a:endParaRPr>
          </a:p>
        </p:txBody>
      </p:sp>
      <p:sp>
        <p:nvSpPr>
          <p:cNvPr id="141" name="fixation"/>
          <p:cNvSpPr txBox="1"/>
          <p:nvPr/>
        </p:nvSpPr>
        <p:spPr>
          <a:xfrm>
            <a:off x="5419468" y="4280417"/>
            <a:ext cx="22826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inferior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12619" y="5188117"/>
            <a:ext cx="19797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racket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43704" y="5996646"/>
            <a:ext cx="21175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instant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7217" y="1309202"/>
            <a:ext cx="16238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41905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pass something to someone, you take it in your hand and give it to them.</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Stephen </a:t>
            </a:r>
            <a:r>
              <a:rPr lang="en-GB" sz="4000" b="1" dirty="0">
                <a:latin typeface="Gill Sans MT" panose="020B0502020104020203" pitchFamily="34" charset="77"/>
              </a:rPr>
              <a:t>passed</a:t>
            </a:r>
            <a:r>
              <a:rPr lang="en-GB" sz="4000" dirty="0">
                <a:latin typeface="Gill Sans MT" panose="020B0502020104020203" pitchFamily="34" charset="77"/>
              </a:rPr>
              <a:t> the ball Angie.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401468444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expertly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hand 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1CA0BD3-0B62-EEAB-936E-2B8D14FFFA04}"/>
              </a:ext>
            </a:extLst>
          </p:cNvPr>
          <p:cNvPicPr>
            <a:picLocks noChangeAspect="1"/>
          </p:cNvPicPr>
          <p:nvPr/>
        </p:nvPicPr>
        <p:blipFill>
          <a:blip r:embed="rId3"/>
          <a:stretch>
            <a:fillRect/>
          </a:stretch>
        </p:blipFill>
        <p:spPr>
          <a:xfrm>
            <a:off x="8685992" y="2941438"/>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7191" y="1309202"/>
            <a:ext cx="208390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sharp</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374060"/>
            <a:ext cx="6320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sharp point or edge is very thin and can cut through things very easily.</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pencil was very </a:t>
            </a:r>
            <a:r>
              <a:rPr lang="en-GB" sz="4000" b="1" dirty="0">
                <a:latin typeface="Gill Sans MT" panose="020B0502020104020203" pitchFamily="34" charset="77"/>
              </a:rPr>
              <a:t>sharp</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sharp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341500691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cutting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instrument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edged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ACA543E6-A34A-0430-9895-79A1AF91287E}"/>
              </a:ext>
            </a:extLst>
          </p:cNvPr>
          <p:cNvPicPr>
            <a:picLocks noChangeAspect="1"/>
          </p:cNvPicPr>
          <p:nvPr/>
        </p:nvPicPr>
        <p:blipFill>
          <a:blip r:embed="rId3"/>
          <a:stretch>
            <a:fillRect/>
          </a:stretch>
        </p:blipFill>
        <p:spPr>
          <a:xfrm>
            <a:off x="8394423" y="291105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303821" y="1309202"/>
            <a:ext cx="14106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late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 / adverb)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592118"/>
            <a:ext cx="608348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Late means after the time that was arranged or expected.</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Aston was </a:t>
            </a:r>
            <a:r>
              <a:rPr lang="en-GB" sz="4000" b="1" dirty="0">
                <a:latin typeface="Gill Sans MT" panose="020B0502020104020203" pitchFamily="34" charset="77"/>
              </a:rPr>
              <a:t>late</a:t>
            </a:r>
            <a:r>
              <a:rPr lang="en-GB" sz="4000" dirty="0">
                <a:latin typeface="Gill Sans MT" panose="020B0502020104020203" pitchFamily="34" charset="77"/>
              </a:rPr>
              <a:t> for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86224081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unpunctual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tardy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punctual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69F5D9C-1AF1-4719-14C0-9395565E9D6B}"/>
              </a:ext>
            </a:extLst>
          </p:cNvPr>
          <p:cNvPicPr>
            <a:picLocks noChangeAspect="1"/>
          </p:cNvPicPr>
          <p:nvPr/>
        </p:nvPicPr>
        <p:blipFill>
          <a:blip r:embed="rId4"/>
          <a:stretch>
            <a:fillRect/>
          </a:stretch>
        </p:blipFill>
        <p:spPr>
          <a:xfrm>
            <a:off x="8039124" y="3054209"/>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62376" y="1339979"/>
            <a:ext cx="209352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shock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079471"/>
            <a:ext cx="599064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have a shock, something suddenly happens which is unpleasant, upsetting, or very surprising.</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Phillips had a little </a:t>
            </a:r>
            <a:r>
              <a:rPr lang="en-GB" sz="4000" b="1" dirty="0">
                <a:latin typeface="Gill Sans MT" panose="020B0502020104020203" pitchFamily="34" charset="77"/>
              </a:rPr>
              <a:t>shock</a:t>
            </a:r>
            <a:r>
              <a:rPr lang="en-GB" sz="4000" dirty="0">
                <a:latin typeface="Gill Sans MT" panose="020B0502020104020203" pitchFamily="34" charset="77"/>
              </a:rPr>
              <a:t> at seeing a mouse.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shock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63663423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after-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huge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upset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3AC2D126-3BF7-744C-4EBC-2E976460C54F}"/>
              </a:ext>
            </a:extLst>
          </p:cNvPr>
          <p:cNvPicPr>
            <a:picLocks noChangeAspect="1"/>
          </p:cNvPicPr>
          <p:nvPr/>
        </p:nvPicPr>
        <p:blipFill>
          <a:blip r:embed="rId4"/>
          <a:stretch>
            <a:fillRect/>
          </a:stretch>
        </p:blipFill>
        <p:spPr>
          <a:xfrm>
            <a:off x="8314093" y="2940330"/>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70967" y="1309202"/>
            <a:ext cx="14763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sigh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7"/>
            <a:ext cx="705917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sigh, you let out a deep breath, as a way of expressing feelings such as disappointment, tiredness, or pleasure.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Leon took a huge </a:t>
            </a:r>
            <a:r>
              <a:rPr lang="en-GB" sz="4000" b="1" dirty="0">
                <a:latin typeface="Gill Sans MT" panose="020B0502020104020203" pitchFamily="34" charset="77"/>
              </a:rPr>
              <a:t>sigh</a:t>
            </a:r>
            <a:r>
              <a:rPr lang="en-GB" sz="4000" dirty="0">
                <a:latin typeface="Gill Sans MT" panose="020B0502020104020203" pitchFamily="34" charset="77"/>
              </a:rPr>
              <a:t> when he saw the maths homework.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34108070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exhale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moan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59A504A-53D3-3035-8554-57E690F6103F}"/>
              </a:ext>
            </a:extLst>
          </p:cNvPr>
          <p:cNvPicPr>
            <a:picLocks noChangeAspect="1"/>
          </p:cNvPicPr>
          <p:nvPr/>
        </p:nvPicPr>
        <p:blipFill>
          <a:blip r:embed="rId4"/>
          <a:stretch>
            <a:fillRect/>
          </a:stretch>
        </p:blipFill>
        <p:spPr>
          <a:xfrm>
            <a:off x="8481807" y="2892628"/>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22206</TotalTime>
  <Words>1119</Words>
  <Application>Microsoft Macintosh PowerPoint</Application>
  <PresentationFormat>Custom</PresentationFormat>
  <Paragraphs>334</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270</cp:revision>
  <dcterms:modified xsi:type="dcterms:W3CDTF">2023-06-09T08:53:06Z</dcterms:modified>
</cp:coreProperties>
</file>