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84"/>
    <p:restoredTop sz="94646"/>
  </p:normalViewPr>
  <p:slideViewPr>
    <p:cSldViewPr snapToGrid="0" snapToObjects="1">
      <p:cViewPr varScale="1">
        <p:scale>
          <a:sx n="62" d="100"/>
          <a:sy n="62" d="100"/>
        </p:scale>
        <p:origin x="10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32323" y="3226831"/>
            <a:ext cx="632384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19</a:t>
            </a:r>
            <a:r>
              <a:rPr lang="en-GB" baseline="30000" dirty="0">
                <a:latin typeface="Gill Sans MT" panose="020B0502020104020203" pitchFamily="34" charset="77"/>
              </a:rPr>
              <a:t>th</a:t>
            </a:r>
            <a:r>
              <a:rPr lang="en-GB" dirty="0">
                <a:latin typeface="Gill Sans MT" panose="020B0502020104020203" pitchFamily="34" charset="77"/>
              </a:rPr>
              <a:t> June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480697" y="1309202"/>
            <a:ext cx="30569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comfort</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326964"/>
            <a:ext cx="568932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are doing something in comfort, you are physically relaxed and contented.</a:t>
            </a:r>
          </a:p>
        </p:txBody>
      </p:sp>
      <p:sp>
        <p:nvSpPr>
          <p:cNvPr id="155" name="The was a tear in Freddie’s new school jumper."/>
          <p:cNvSpPr txBox="1"/>
          <p:nvPr/>
        </p:nvSpPr>
        <p:spPr>
          <a:xfrm>
            <a:off x="0" y="65265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Han found </a:t>
            </a:r>
            <a:r>
              <a:rPr lang="en-GB" sz="4000" b="1">
                <a:latin typeface="Gill Sans MT" panose="020B0502020104020203" pitchFamily="34" charset="77"/>
              </a:rPr>
              <a:t>comfort</a:t>
            </a:r>
            <a:r>
              <a:rPr lang="en-GB" sz="4000">
                <a:latin typeface="Gill Sans MT" panose="020B0502020104020203" pitchFamily="34" charset="77"/>
              </a:rPr>
              <a:t> in the story being read.</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com-fort</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6952786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sympathy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grief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solace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discomfort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blanket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8F5FD025-44F2-2C94-588F-A062847881D3}"/>
              </a:ext>
            </a:extLst>
          </p:cNvPr>
          <p:cNvPicPr>
            <a:picLocks noChangeAspect="1"/>
          </p:cNvPicPr>
          <p:nvPr/>
        </p:nvPicPr>
        <p:blipFill>
          <a:blip r:embed="rId4"/>
          <a:stretch>
            <a:fillRect/>
          </a:stretch>
        </p:blipFill>
        <p:spPr>
          <a:xfrm>
            <a:off x="8265102" y="280745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43975" y="1309202"/>
            <a:ext cx="21303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suffer</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verb</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0"/>
            <a:ext cx="629577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If you suffer pain, you feel it in your body or in your mind.</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a:latin typeface="Gill Sans MT" panose="020B0502020104020203" pitchFamily="34" charset="77"/>
              </a:rPr>
              <a:t>Janie </a:t>
            </a:r>
            <a:r>
              <a:rPr lang="en-GB" b="1">
                <a:latin typeface="Gill Sans MT" panose="020B0502020104020203" pitchFamily="34" charset="77"/>
              </a:rPr>
              <a:t>suffered</a:t>
            </a:r>
            <a:r>
              <a:rPr lang="en-GB">
                <a:latin typeface="Gill Sans MT" panose="020B0502020104020203" pitchFamily="34" charset="77"/>
              </a:rPr>
              <a:t> from a pain in her knee when she banged it.</a:t>
            </a:r>
            <a:endParaRPr>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err="1">
                <a:latin typeface="Gill Sans MT" panose="020B0502020104020203" pitchFamily="34" charset="77"/>
              </a:rPr>
              <a:t>suf</a:t>
            </a:r>
            <a:r>
              <a:rPr lang="en-GB">
                <a:latin typeface="Gill Sans MT" panose="020B0502020104020203" pitchFamily="34" charset="77"/>
              </a:rPr>
              <a:t>-fer</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60677152"/>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hurt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
                      </a:r>
                      <a:r>
                        <a:rPr lang="en-GB" sz="2600" err="1">
                          <a:latin typeface="Gill Sans MT" panose="020B0502020104020203" pitchFamily="34" charset="77"/>
                        </a:rPr>
                        <a:t>ing</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buffer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badly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ache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E10F1248-CBB1-1791-BE44-4CBB1E2E8827}"/>
              </a:ext>
            </a:extLst>
          </p:cNvPr>
          <p:cNvPicPr>
            <a:picLocks noChangeAspect="1"/>
          </p:cNvPicPr>
          <p:nvPr/>
        </p:nvPicPr>
        <p:blipFill>
          <a:blip r:embed="rId4"/>
          <a:stretch>
            <a:fillRect/>
          </a:stretch>
        </p:blipFill>
        <p:spPr>
          <a:xfrm>
            <a:off x="8314093" y="3022767"/>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271514" y="1309202"/>
            <a:ext cx="34753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sequence</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3" y="3960499"/>
            <a:ext cx="781566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A sequence of events or things is a number of events or things that come one after another in a particular order.</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Annie put the numbers in </a:t>
            </a:r>
            <a:r>
              <a:rPr lang="en-GB" sz="4000" b="1">
                <a:latin typeface="Gill Sans MT" panose="020B0502020104020203" pitchFamily="34" charset="77"/>
              </a:rPr>
              <a:t>sequence</a:t>
            </a:r>
            <a:r>
              <a:rPr lang="en-GB" sz="4000">
                <a:latin typeface="Gill Sans MT" panose="020B0502020104020203" pitchFamily="34" charset="77"/>
              </a:rPr>
              <a:t>.</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se-</a:t>
            </a:r>
            <a:r>
              <a:rPr lang="en-GB" err="1">
                <a:latin typeface="Gill Sans MT" panose="020B0502020104020203" pitchFamily="34" charset="77"/>
              </a:rPr>
              <a:t>quence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91050176"/>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succession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frequency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25524D95-BB40-494A-239D-18819D4B382F}"/>
              </a:ext>
            </a:extLst>
          </p:cNvPr>
          <p:cNvPicPr>
            <a:picLocks noChangeAspect="1"/>
          </p:cNvPicPr>
          <p:nvPr/>
        </p:nvPicPr>
        <p:blipFill>
          <a:blip r:embed="rId4"/>
          <a:stretch>
            <a:fillRect/>
          </a:stretch>
        </p:blipFill>
        <p:spPr>
          <a:xfrm>
            <a:off x="8937655" y="3027882"/>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383719" y="1309202"/>
            <a:ext cx="32508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schedule</a:t>
            </a:r>
            <a:endParaRPr>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2"/>
            <a:ext cx="611926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A schedule is a plan that gives a list of events or tasks and the times at which each one should happen or be done.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Mr Hamon made a </a:t>
            </a:r>
            <a:r>
              <a:rPr lang="en-GB" sz="4000" b="1">
                <a:latin typeface="Gill Sans MT" panose="020B0502020104020203" pitchFamily="34" charset="77"/>
              </a:rPr>
              <a:t>schedule</a:t>
            </a:r>
            <a:r>
              <a:rPr lang="en-GB" sz="4000">
                <a:latin typeface="Gill Sans MT" panose="020B0502020104020203" pitchFamily="34" charset="77"/>
              </a:rPr>
              <a:t> for the school trip. </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sched-ule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4898990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programme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full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F2ACD202-AB43-B963-E935-9128FA768BC2}"/>
              </a:ext>
            </a:extLst>
          </p:cNvPr>
          <p:cNvPicPr>
            <a:picLocks noChangeAspect="1"/>
          </p:cNvPicPr>
          <p:nvPr/>
        </p:nvPicPr>
        <p:blipFill>
          <a:blip r:embed="rId4"/>
          <a:stretch>
            <a:fillRect/>
          </a:stretch>
        </p:blipFill>
        <p:spPr>
          <a:xfrm>
            <a:off x="8472945" y="3022767"/>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Shinobi</a:t>
            </a:r>
            <a:r>
              <a:rPr sz="700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268073" y="1339979"/>
            <a:ext cx="185627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avert</a:t>
            </a:r>
            <a:endParaRPr sz="720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9311" y="4067656"/>
            <a:ext cx="581308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avert something unpleasant, you prevent it from happening or you avert your eyes or gaze from someone or something.</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The class </a:t>
            </a:r>
            <a:r>
              <a:rPr lang="en-GB" sz="4000" b="1">
                <a:latin typeface="Gill Sans MT" panose="020B0502020104020203" pitchFamily="34" charset="77"/>
              </a:rPr>
              <a:t>averted</a:t>
            </a:r>
            <a:r>
              <a:rPr lang="en-GB" sz="4000">
                <a:latin typeface="Gill Sans MT" panose="020B0502020104020203" pitchFamily="34" charset="77"/>
              </a:rPr>
              <a:t> their eyes from the insect on the screen.</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a-vert</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8526835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 turn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a:latin typeface="Gill Sans MT" panose="020B0502020104020203" pitchFamily="34" charset="77"/>
                        </a:rPr>
                        <a:t>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hurt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prevent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desert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eyes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7D6BE5B-DEAC-FC74-0BB6-C7CE1DD98484}"/>
              </a:ext>
            </a:extLst>
          </p:cNvPr>
          <p:cNvPicPr>
            <a:picLocks noChangeAspect="1"/>
          </p:cNvPicPr>
          <p:nvPr/>
        </p:nvPicPr>
        <p:blipFill>
          <a:blip r:embed="rId4"/>
          <a:stretch>
            <a:fillRect/>
          </a:stretch>
        </p:blipFill>
        <p:spPr>
          <a:xfrm>
            <a:off x="8358940" y="2888818"/>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a:latin typeface="Gill Sans MT" panose="020B0502020104020203" pitchFamily="34" charset="77"/>
              </a:rPr>
              <a:t>Focus Word </a:t>
            </a:r>
            <a:r>
              <a:rPr lang="en-GB" sz="1800">
                <a:latin typeface="Gill Sans MT" panose="020B0502020104020203" pitchFamily="34" charset="77"/>
              </a:rPr>
              <a:t>(write below)</a:t>
            </a:r>
            <a:r>
              <a:rPr sz="180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a:latin typeface="Gill Sans MT" panose="020B0502020104020203" pitchFamily="34" charset="77"/>
              </a:rPr>
              <a:t>Describe / Definition</a:t>
            </a:r>
            <a:r>
              <a:rPr sz="280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a:solidFill>
                  <a:srgbClr val="C92405"/>
                </a:solidFill>
                <a:latin typeface="Gill Sans MT" panose="020B0502020104020203" pitchFamily="34" charset="77"/>
              </a:rPr>
              <a:t>Word Class</a:t>
            </a:r>
            <a:r>
              <a:rPr lang="en-GB" sz="2800">
                <a:solidFill>
                  <a:srgbClr val="C92405"/>
                </a:solidFill>
                <a:latin typeface="Gill Sans MT" panose="020B0502020104020203" pitchFamily="34" charset="77"/>
              </a:rPr>
              <a:t>:</a:t>
            </a:r>
            <a:endParaRPr sz="280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Antonyms:</a:t>
                      </a:r>
                    </a:p>
                    <a:p>
                      <a:r>
                        <a:rPr lang="en-GB" sz="1400" b="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a:solidFill>
                  <a:srgbClr val="C92405"/>
                </a:solidFill>
                <a:latin typeface="Gill Sans MT" panose="020B0502020104020203" pitchFamily="34" charset="77"/>
              </a:rPr>
              <a:t>Draw your sentence:</a:t>
            </a:r>
            <a:endParaRPr sz="280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a:solidFill>
                  <a:srgbClr val="C92405"/>
                </a:solidFill>
                <a:latin typeface="Gill Sans MT" panose="020B0502020104020203" pitchFamily="34" charset="77"/>
              </a:rPr>
              <a:t>Use it in a sentence:</a:t>
            </a:r>
            <a:endParaRPr sz="280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Laboratory</a:t>
            </a:r>
            <a:endParaRPr sz="700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359075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paint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stripe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breeze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336453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comfort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schedule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suffer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avert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Vocabulary Visualiser</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5829121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stripe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drop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breeze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92562778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people or animals ***, they make a hole in the ground or in a pile of earth, stones, or rubbish.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gentle 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long line which is a different colour from the areas next 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a wall or an object, you cover it with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you accidentally let it 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689C2F82-3624-F3B8-1352-C8D04A206B9C}"/>
              </a:ext>
            </a:extLst>
          </p:cNvPr>
          <p:cNvPicPr>
            <a:picLocks noChangeAspect="1"/>
          </p:cNvPicPr>
          <p:nvPr/>
        </p:nvPicPr>
        <p:blipFill>
          <a:blip r:embed="rId5"/>
          <a:stretch>
            <a:fillRect/>
          </a:stretch>
        </p:blipFill>
        <p:spPr>
          <a:xfrm>
            <a:off x="11006116" y="6536118"/>
            <a:ext cx="991014" cy="991014"/>
          </a:xfrm>
          <a:prstGeom prst="rect">
            <a:avLst/>
          </a:prstGeom>
        </p:spPr>
      </p:pic>
      <p:pic>
        <p:nvPicPr>
          <p:cNvPr id="3" name="Picture 2">
            <a:extLst>
              <a:ext uri="{FF2B5EF4-FFF2-40B4-BE49-F238E27FC236}">
                <a16:creationId xmlns:a16="http://schemas.microsoft.com/office/drawing/2014/main" id="{27ABC7B0-EB5B-CD9A-6F1C-6A0C8113C093}"/>
              </a:ext>
            </a:extLst>
          </p:cNvPr>
          <p:cNvPicPr>
            <a:picLocks noChangeAspect="1"/>
          </p:cNvPicPr>
          <p:nvPr/>
        </p:nvPicPr>
        <p:blipFill>
          <a:blip r:embed="rId6"/>
          <a:stretch>
            <a:fillRect/>
          </a:stretch>
        </p:blipFill>
        <p:spPr>
          <a:xfrm>
            <a:off x="10888414" y="5205802"/>
            <a:ext cx="1063812" cy="1063812"/>
          </a:xfrm>
          <a:prstGeom prst="rect">
            <a:avLst/>
          </a:prstGeom>
        </p:spPr>
      </p:pic>
      <p:pic>
        <p:nvPicPr>
          <p:cNvPr id="5" name="Picture 4">
            <a:extLst>
              <a:ext uri="{FF2B5EF4-FFF2-40B4-BE49-F238E27FC236}">
                <a16:creationId xmlns:a16="http://schemas.microsoft.com/office/drawing/2014/main" id="{DEADE04D-1DD5-42C7-58B6-09AE599896DE}"/>
              </a:ext>
            </a:extLst>
          </p:cNvPr>
          <p:cNvPicPr>
            <a:picLocks noChangeAspect="1"/>
          </p:cNvPicPr>
          <p:nvPr/>
        </p:nvPicPr>
        <p:blipFill>
          <a:blip r:embed="rId7"/>
          <a:stretch>
            <a:fillRect/>
          </a:stretch>
        </p:blipFill>
        <p:spPr>
          <a:xfrm>
            <a:off x="11000292" y="7721326"/>
            <a:ext cx="1153115" cy="1153115"/>
          </a:xfrm>
          <a:prstGeom prst="rect">
            <a:avLst/>
          </a:prstGeom>
        </p:spPr>
      </p:pic>
      <p:pic>
        <p:nvPicPr>
          <p:cNvPr id="6" name="Picture 5">
            <a:extLst>
              <a:ext uri="{FF2B5EF4-FFF2-40B4-BE49-F238E27FC236}">
                <a16:creationId xmlns:a16="http://schemas.microsoft.com/office/drawing/2014/main" id="{5052C7B7-D8C5-13A2-64CC-2B49896E58C3}"/>
              </a:ext>
            </a:extLst>
          </p:cNvPr>
          <p:cNvPicPr>
            <a:picLocks noChangeAspect="1"/>
          </p:cNvPicPr>
          <p:nvPr/>
        </p:nvPicPr>
        <p:blipFill>
          <a:blip r:embed="rId8"/>
          <a:stretch>
            <a:fillRect/>
          </a:stretch>
        </p:blipFill>
        <p:spPr>
          <a:xfrm>
            <a:off x="10888414" y="2547210"/>
            <a:ext cx="974165" cy="974165"/>
          </a:xfrm>
          <a:prstGeom prst="rect">
            <a:avLst/>
          </a:prstGeom>
        </p:spPr>
      </p:pic>
      <p:pic>
        <p:nvPicPr>
          <p:cNvPr id="7" name="Picture 6">
            <a:extLst>
              <a:ext uri="{FF2B5EF4-FFF2-40B4-BE49-F238E27FC236}">
                <a16:creationId xmlns:a16="http://schemas.microsoft.com/office/drawing/2014/main" id="{68E23E70-2203-EC23-8133-06E5CFECAE98}"/>
              </a:ext>
            </a:extLst>
          </p:cNvPr>
          <p:cNvPicPr>
            <a:picLocks noChangeAspect="1"/>
          </p:cNvPicPr>
          <p:nvPr/>
        </p:nvPicPr>
        <p:blipFill>
          <a:blip r:embed="rId9"/>
          <a:stretch>
            <a:fillRect/>
          </a:stretch>
        </p:blipFill>
        <p:spPr>
          <a:xfrm>
            <a:off x="10767685" y="3767370"/>
            <a:ext cx="1184541" cy="118454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a:solidFill>
                  <a:srgbClr val="00AEEE"/>
                </a:solidFill>
                <a:latin typeface="Gill Sans MT" panose="020B0502020104020203" pitchFamily="34" charset="77"/>
              </a:rPr>
              <a:t>Matching Meanings</a:t>
            </a:r>
            <a:endParaRPr sz="700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a:latin typeface="Gill Sans MT" panose="020B0502020104020203" pitchFamily="34" charset="77"/>
              </a:rPr>
              <a:t>Draw lines </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174644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comfort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suffer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sequence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schedule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avert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148792940"/>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pain, you feel it in your body or in your 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are doing something in ***, you are physically relaxed and contented.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is a plan that gives a list of events or tasks and the times at which each one should happen or be done.</a:t>
                      </a:r>
                    </a:p>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unpleasant, you prevent it from happening or you *** your eyes or gaze from someone or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of events or things is a number of events or things that come one after another in a particular 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22E56FFB-D02A-C38C-9ABB-8D0DD39BEEC0}"/>
              </a:ext>
            </a:extLst>
          </p:cNvPr>
          <p:cNvPicPr>
            <a:picLocks noChangeAspect="1"/>
          </p:cNvPicPr>
          <p:nvPr/>
        </p:nvPicPr>
        <p:blipFill>
          <a:blip r:embed="rId5"/>
          <a:stretch>
            <a:fillRect/>
          </a:stretch>
        </p:blipFill>
        <p:spPr>
          <a:xfrm>
            <a:off x="10993742" y="3786986"/>
            <a:ext cx="1089814" cy="1089814"/>
          </a:xfrm>
          <a:prstGeom prst="rect">
            <a:avLst/>
          </a:prstGeom>
        </p:spPr>
      </p:pic>
      <p:pic>
        <p:nvPicPr>
          <p:cNvPr id="3" name="Picture 2">
            <a:extLst>
              <a:ext uri="{FF2B5EF4-FFF2-40B4-BE49-F238E27FC236}">
                <a16:creationId xmlns:a16="http://schemas.microsoft.com/office/drawing/2014/main" id="{0880DFEF-FE4C-809E-9327-01D8E365D117}"/>
              </a:ext>
            </a:extLst>
          </p:cNvPr>
          <p:cNvPicPr>
            <a:picLocks noChangeAspect="1"/>
          </p:cNvPicPr>
          <p:nvPr/>
        </p:nvPicPr>
        <p:blipFill>
          <a:blip r:embed="rId6"/>
          <a:stretch>
            <a:fillRect/>
          </a:stretch>
        </p:blipFill>
        <p:spPr>
          <a:xfrm>
            <a:off x="10956158" y="2636133"/>
            <a:ext cx="974165" cy="974165"/>
          </a:xfrm>
          <a:prstGeom prst="rect">
            <a:avLst/>
          </a:prstGeom>
        </p:spPr>
      </p:pic>
      <p:pic>
        <p:nvPicPr>
          <p:cNvPr id="5" name="Picture 4">
            <a:extLst>
              <a:ext uri="{FF2B5EF4-FFF2-40B4-BE49-F238E27FC236}">
                <a16:creationId xmlns:a16="http://schemas.microsoft.com/office/drawing/2014/main" id="{5EFD89ED-3D64-5279-0C4D-88BA8FFAF1B3}"/>
              </a:ext>
            </a:extLst>
          </p:cNvPr>
          <p:cNvPicPr>
            <a:picLocks noChangeAspect="1"/>
          </p:cNvPicPr>
          <p:nvPr/>
        </p:nvPicPr>
        <p:blipFill>
          <a:blip r:embed="rId7"/>
          <a:stretch>
            <a:fillRect/>
          </a:stretch>
        </p:blipFill>
        <p:spPr>
          <a:xfrm>
            <a:off x="11197678" y="8003125"/>
            <a:ext cx="898939" cy="898939"/>
          </a:xfrm>
          <a:prstGeom prst="rect">
            <a:avLst/>
          </a:prstGeom>
        </p:spPr>
      </p:pic>
      <p:pic>
        <p:nvPicPr>
          <p:cNvPr id="6" name="Picture 5">
            <a:extLst>
              <a:ext uri="{FF2B5EF4-FFF2-40B4-BE49-F238E27FC236}">
                <a16:creationId xmlns:a16="http://schemas.microsoft.com/office/drawing/2014/main" id="{46DD5BED-2F7A-FB35-5CDC-B6697FCBCA3C}"/>
              </a:ext>
            </a:extLst>
          </p:cNvPr>
          <p:cNvPicPr>
            <a:picLocks noChangeAspect="1"/>
          </p:cNvPicPr>
          <p:nvPr/>
        </p:nvPicPr>
        <p:blipFill>
          <a:blip r:embed="rId8"/>
          <a:stretch>
            <a:fillRect/>
          </a:stretch>
        </p:blipFill>
        <p:spPr>
          <a:xfrm>
            <a:off x="11035807" y="5127368"/>
            <a:ext cx="1117600" cy="1117600"/>
          </a:xfrm>
          <a:prstGeom prst="rect">
            <a:avLst/>
          </a:prstGeom>
        </p:spPr>
      </p:pic>
      <p:pic>
        <p:nvPicPr>
          <p:cNvPr id="7" name="Picture 6">
            <a:extLst>
              <a:ext uri="{FF2B5EF4-FFF2-40B4-BE49-F238E27FC236}">
                <a16:creationId xmlns:a16="http://schemas.microsoft.com/office/drawing/2014/main" id="{2C2A03ED-828E-14EE-9F85-8F193A9E68D9}"/>
              </a:ext>
            </a:extLst>
          </p:cNvPr>
          <p:cNvPicPr>
            <a:picLocks noChangeAspect="1"/>
          </p:cNvPicPr>
          <p:nvPr/>
        </p:nvPicPr>
        <p:blipFill>
          <a:blip r:embed="rId9"/>
          <a:stretch>
            <a:fillRect/>
          </a:stretch>
        </p:blipFill>
        <p:spPr>
          <a:xfrm>
            <a:off x="10956158" y="6511458"/>
            <a:ext cx="1225176" cy="122517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01559" y="3085008"/>
            <a:ext cx="1594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paint</a:t>
            </a:r>
            <a:endParaRPr dirty="0">
              <a:latin typeface="Gill Sans MT" panose="020B0502020104020203" pitchFamily="34" charset="77"/>
              <a:sym typeface="American Typewriter"/>
            </a:endParaRPr>
          </a:p>
        </p:txBody>
      </p:sp>
      <p:sp>
        <p:nvSpPr>
          <p:cNvPr id="134" name="office"/>
          <p:cNvSpPr txBox="1"/>
          <p:nvPr/>
        </p:nvSpPr>
        <p:spPr>
          <a:xfrm>
            <a:off x="2903779" y="3993661"/>
            <a:ext cx="1790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stripe</a:t>
            </a:r>
            <a:endParaRPr dirty="0">
              <a:latin typeface="Gill Sans MT" panose="020B0502020104020203" pitchFamily="34" charset="77"/>
            </a:endParaRPr>
          </a:p>
        </p:txBody>
      </p:sp>
      <p:sp>
        <p:nvSpPr>
          <p:cNvPr id="135" name="spare"/>
          <p:cNvSpPr txBox="1"/>
          <p:nvPr/>
        </p:nvSpPr>
        <p:spPr>
          <a:xfrm>
            <a:off x="3132172" y="4824209"/>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drop</a:t>
            </a:r>
            <a:endParaRPr b="1" dirty="0">
              <a:latin typeface="Gill Sans MT" panose="020B0502020104020203" pitchFamily="34" charset="77"/>
              <a:sym typeface="American Typewriter"/>
            </a:endParaRPr>
          </a:p>
        </p:txBody>
      </p:sp>
      <p:sp>
        <p:nvSpPr>
          <p:cNvPr id="136" name="chipped"/>
          <p:cNvSpPr txBox="1"/>
          <p:nvPr/>
        </p:nvSpPr>
        <p:spPr>
          <a:xfrm>
            <a:off x="3309338" y="5769060"/>
            <a:ext cx="9794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dig</a:t>
            </a:r>
            <a:endParaRPr dirty="0">
              <a:latin typeface="Gill Sans MT" panose="020B0502020104020203" pitchFamily="34" charset="77"/>
            </a:endParaRPr>
          </a:p>
        </p:txBody>
      </p:sp>
      <p:sp>
        <p:nvSpPr>
          <p:cNvPr id="137" name="lift"/>
          <p:cNvSpPr txBox="1"/>
          <p:nvPr/>
        </p:nvSpPr>
        <p:spPr>
          <a:xfrm>
            <a:off x="2740277" y="6639612"/>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breeze</a:t>
            </a:r>
            <a:endParaRPr dirty="0">
              <a:latin typeface="Gill Sans MT" panose="020B0502020104020203" pitchFamily="34" charset="77"/>
            </a:endParaRPr>
          </a:p>
        </p:txBody>
      </p:sp>
      <p:sp>
        <p:nvSpPr>
          <p:cNvPr id="138" name="mutter"/>
          <p:cNvSpPr txBox="1"/>
          <p:nvPr/>
        </p:nvSpPr>
        <p:spPr>
          <a:xfrm>
            <a:off x="8344137" y="3961911"/>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suffer</a:t>
            </a:r>
            <a:endParaRPr b="1" dirty="0">
              <a:latin typeface="Gill Sans MT" panose="020B0502020104020203" pitchFamily="34" charset="77"/>
              <a:sym typeface="American Typewriter"/>
            </a:endParaRPr>
          </a:p>
        </p:txBody>
      </p:sp>
      <p:sp>
        <p:nvSpPr>
          <p:cNvPr id="139" name="unveil"/>
          <p:cNvSpPr txBox="1"/>
          <p:nvPr/>
        </p:nvSpPr>
        <p:spPr>
          <a:xfrm>
            <a:off x="7879718" y="5755144"/>
            <a:ext cx="26481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schedule</a:t>
            </a:r>
            <a:endParaRPr dirty="0">
              <a:latin typeface="Gill Sans MT" panose="020B0502020104020203" pitchFamily="34" charset="77"/>
              <a:sym typeface="American Typewriter"/>
            </a:endParaRPr>
          </a:p>
        </p:txBody>
      </p:sp>
      <p:sp>
        <p:nvSpPr>
          <p:cNvPr id="140" name="tolerate"/>
          <p:cNvSpPr txBox="1"/>
          <p:nvPr/>
        </p:nvSpPr>
        <p:spPr>
          <a:xfrm>
            <a:off x="7969830" y="3065958"/>
            <a:ext cx="24926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comfort</a:t>
            </a:r>
            <a:endParaRPr dirty="0">
              <a:latin typeface="Gill Sans MT" panose="020B0502020104020203" pitchFamily="34" charset="77"/>
            </a:endParaRPr>
          </a:p>
        </p:txBody>
      </p:sp>
      <p:sp>
        <p:nvSpPr>
          <p:cNvPr id="141" name="fixation"/>
          <p:cNvSpPr txBox="1"/>
          <p:nvPr/>
        </p:nvSpPr>
        <p:spPr>
          <a:xfrm>
            <a:off x="7803929" y="4824210"/>
            <a:ext cx="28244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sequence</a:t>
            </a:r>
            <a:endParaRPr dirty="0">
              <a:latin typeface="Gill Sans MT" panose="020B0502020104020203" pitchFamily="34" charset="77"/>
            </a:endParaRPr>
          </a:p>
        </p:txBody>
      </p:sp>
      <p:sp>
        <p:nvSpPr>
          <p:cNvPr id="142" name="rustle"/>
          <p:cNvSpPr txBox="1"/>
          <p:nvPr/>
        </p:nvSpPr>
        <p:spPr>
          <a:xfrm>
            <a:off x="8396238" y="6620562"/>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avert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a:latin typeface="Gill Sans MT" panose="020B0502020104020203" pitchFamily="34" charset="77"/>
              </a:rPr>
              <a:t>Display Slips</a:t>
            </a:r>
            <a:endParaRPr sz="2870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0297" y="0"/>
            <a:ext cx="616835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paint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1727" y="5113675"/>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stripe</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F60F70FE-BBB0-0464-9D05-64624BF07AE3}"/>
              </a:ext>
            </a:extLst>
          </p:cNvPr>
          <p:cNvPicPr>
            <a:picLocks noChangeAspect="1"/>
          </p:cNvPicPr>
          <p:nvPr/>
        </p:nvPicPr>
        <p:blipFill>
          <a:blip r:embed="rId4"/>
          <a:stretch>
            <a:fillRect/>
          </a:stretch>
        </p:blipFill>
        <p:spPr>
          <a:xfrm>
            <a:off x="9123127" y="641722"/>
            <a:ext cx="3251200" cy="3251200"/>
          </a:xfrm>
          <a:prstGeom prst="rect">
            <a:avLst/>
          </a:prstGeom>
        </p:spPr>
      </p:pic>
      <p:pic>
        <p:nvPicPr>
          <p:cNvPr id="4" name="Picture 3">
            <a:extLst>
              <a:ext uri="{FF2B5EF4-FFF2-40B4-BE49-F238E27FC236}">
                <a16:creationId xmlns:a16="http://schemas.microsoft.com/office/drawing/2014/main" id="{416F1190-066C-4DB1-21DA-C711087DCF22}"/>
              </a:ext>
            </a:extLst>
          </p:cNvPr>
          <p:cNvPicPr>
            <a:picLocks noChangeAspect="1"/>
          </p:cNvPicPr>
          <p:nvPr/>
        </p:nvPicPr>
        <p:blipFill>
          <a:blip r:embed="rId5"/>
          <a:stretch>
            <a:fillRect/>
          </a:stretch>
        </p:blipFill>
        <p:spPr>
          <a:xfrm>
            <a:off x="450849" y="5724319"/>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9686" y="124692"/>
            <a:ext cx="610263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drop</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27365" y="4921627"/>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dig</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19E16C0E-5153-7F38-3B42-C84501D7EE5D}"/>
              </a:ext>
            </a:extLst>
          </p:cNvPr>
          <p:cNvPicPr>
            <a:picLocks noChangeAspect="1"/>
          </p:cNvPicPr>
          <p:nvPr/>
        </p:nvPicPr>
        <p:blipFill>
          <a:blip r:embed="rId4"/>
          <a:stretch>
            <a:fillRect/>
          </a:stretch>
        </p:blipFill>
        <p:spPr>
          <a:xfrm>
            <a:off x="8263914" y="602862"/>
            <a:ext cx="3251200" cy="3251200"/>
          </a:xfrm>
          <a:prstGeom prst="rect">
            <a:avLst/>
          </a:prstGeom>
        </p:spPr>
      </p:pic>
      <p:pic>
        <p:nvPicPr>
          <p:cNvPr id="4" name="Picture 3">
            <a:extLst>
              <a:ext uri="{FF2B5EF4-FFF2-40B4-BE49-F238E27FC236}">
                <a16:creationId xmlns:a16="http://schemas.microsoft.com/office/drawing/2014/main" id="{8C728D9C-141A-757C-E02C-A7FEF6B31915}"/>
              </a:ext>
            </a:extLst>
          </p:cNvPr>
          <p:cNvPicPr>
            <a:picLocks noChangeAspect="1"/>
          </p:cNvPicPr>
          <p:nvPr/>
        </p:nvPicPr>
        <p:blipFill>
          <a:blip r:embed="rId5"/>
          <a:stretch>
            <a:fillRect/>
          </a:stretch>
        </p:blipFill>
        <p:spPr>
          <a:xfrm>
            <a:off x="2023201" y="5524020"/>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649856"/>
            <a:ext cx="7122142"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breeze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20954" y="5749375"/>
            <a:ext cx="12346080"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comfort</a:t>
            </a:r>
            <a:endParaRPr sz="22700" dirty="0">
              <a:latin typeface="Gill Sans MT" panose="020B0502020104020203" pitchFamily="34" charset="77"/>
            </a:endParaRPr>
          </a:p>
        </p:txBody>
      </p:sp>
      <p:pic>
        <p:nvPicPr>
          <p:cNvPr id="2" name="Picture 1">
            <a:extLst>
              <a:ext uri="{FF2B5EF4-FFF2-40B4-BE49-F238E27FC236}">
                <a16:creationId xmlns:a16="http://schemas.microsoft.com/office/drawing/2014/main" id="{654F222C-5543-5877-DA1B-0C52C52B0E76}"/>
              </a:ext>
            </a:extLst>
          </p:cNvPr>
          <p:cNvPicPr>
            <a:picLocks noChangeAspect="1"/>
          </p:cNvPicPr>
          <p:nvPr/>
        </p:nvPicPr>
        <p:blipFill>
          <a:blip r:embed="rId4"/>
          <a:stretch>
            <a:fillRect/>
          </a:stretch>
        </p:blipFill>
        <p:spPr>
          <a:xfrm>
            <a:off x="9658059" y="977755"/>
            <a:ext cx="2793815" cy="2793815"/>
          </a:xfrm>
          <a:prstGeom prst="rect">
            <a:avLst/>
          </a:prstGeom>
        </p:spPr>
      </p:pic>
      <p:pic>
        <p:nvPicPr>
          <p:cNvPr id="4" name="Picture 3">
            <a:extLst>
              <a:ext uri="{FF2B5EF4-FFF2-40B4-BE49-F238E27FC236}">
                <a16:creationId xmlns:a16="http://schemas.microsoft.com/office/drawing/2014/main" id="{04AC8110-A069-C49A-C09A-AA2845728489}"/>
              </a:ext>
            </a:extLst>
          </p:cNvPr>
          <p:cNvPicPr>
            <a:picLocks noChangeAspect="1"/>
          </p:cNvPicPr>
          <p:nvPr/>
        </p:nvPicPr>
        <p:blipFill>
          <a:blip r:embed="rId5"/>
          <a:stretch>
            <a:fillRect/>
          </a:stretch>
        </p:blipFill>
        <p:spPr>
          <a:xfrm>
            <a:off x="349809" y="5689981"/>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241401"/>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suffer</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30622" y="5868184"/>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sequence</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4084E07C-0A35-0ECF-553E-63EF133FB08D}"/>
              </a:ext>
            </a:extLst>
          </p:cNvPr>
          <p:cNvPicPr>
            <a:picLocks noChangeAspect="1"/>
          </p:cNvPicPr>
          <p:nvPr/>
        </p:nvPicPr>
        <p:blipFill>
          <a:blip r:embed="rId4"/>
          <a:stretch>
            <a:fillRect/>
          </a:stretch>
        </p:blipFill>
        <p:spPr>
          <a:xfrm>
            <a:off x="8689194" y="605293"/>
            <a:ext cx="3251200" cy="3251200"/>
          </a:xfrm>
          <a:prstGeom prst="rect">
            <a:avLst/>
          </a:prstGeom>
        </p:spPr>
      </p:pic>
      <p:pic>
        <p:nvPicPr>
          <p:cNvPr id="5" name="Picture 4">
            <a:extLst>
              <a:ext uri="{FF2B5EF4-FFF2-40B4-BE49-F238E27FC236}">
                <a16:creationId xmlns:a16="http://schemas.microsoft.com/office/drawing/2014/main" id="{70161189-70B3-F22A-49CA-894BACBC92B5}"/>
              </a:ext>
            </a:extLst>
          </p:cNvPr>
          <p:cNvPicPr>
            <a:picLocks noChangeAspect="1"/>
          </p:cNvPicPr>
          <p:nvPr/>
        </p:nvPicPr>
        <p:blipFill>
          <a:blip r:embed="rId5"/>
          <a:stretch>
            <a:fillRect/>
          </a:stretch>
        </p:blipFill>
        <p:spPr>
          <a:xfrm>
            <a:off x="473133" y="6073245"/>
            <a:ext cx="2509760" cy="250976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30312" y="511633"/>
            <a:ext cx="9061776"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schedule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9766" y="5175268"/>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avert</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920D4035-885D-6886-00B9-5BA1DB412428}"/>
              </a:ext>
            </a:extLst>
          </p:cNvPr>
          <p:cNvPicPr>
            <a:picLocks noChangeAspect="1"/>
          </p:cNvPicPr>
          <p:nvPr/>
        </p:nvPicPr>
        <p:blipFill>
          <a:blip r:embed="rId4"/>
          <a:stretch>
            <a:fillRect/>
          </a:stretch>
        </p:blipFill>
        <p:spPr>
          <a:xfrm>
            <a:off x="9935716" y="886893"/>
            <a:ext cx="2539265" cy="2539265"/>
          </a:xfrm>
          <a:prstGeom prst="rect">
            <a:avLst/>
          </a:prstGeom>
        </p:spPr>
      </p:pic>
      <p:pic>
        <p:nvPicPr>
          <p:cNvPr id="4" name="Picture 3">
            <a:extLst>
              <a:ext uri="{FF2B5EF4-FFF2-40B4-BE49-F238E27FC236}">
                <a16:creationId xmlns:a16="http://schemas.microsoft.com/office/drawing/2014/main" id="{498B41C2-9670-7808-B326-648F4B08FCB4}"/>
              </a:ext>
            </a:extLst>
          </p:cNvPr>
          <p:cNvPicPr>
            <a:picLocks noChangeAspect="1"/>
          </p:cNvPicPr>
          <p:nvPr/>
        </p:nvPicPr>
        <p:blipFill>
          <a:blip r:embed="rId5"/>
          <a:stretch>
            <a:fillRect/>
          </a:stretch>
        </p:blipFill>
        <p:spPr>
          <a:xfrm>
            <a:off x="1082547" y="5766670"/>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63239" y="2274766"/>
            <a:ext cx="1594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paint	</a:t>
            </a:r>
            <a:endParaRPr b="1" dirty="0">
              <a:latin typeface="Gill Sans MT" panose="020B0502020104020203" pitchFamily="34" charset="77"/>
              <a:sym typeface="American Typewriter"/>
            </a:endParaRPr>
          </a:p>
        </p:txBody>
      </p:sp>
      <p:sp>
        <p:nvSpPr>
          <p:cNvPr id="134" name="office"/>
          <p:cNvSpPr txBox="1"/>
          <p:nvPr/>
        </p:nvSpPr>
        <p:spPr>
          <a:xfrm>
            <a:off x="5665485" y="3183419"/>
            <a:ext cx="17905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stripe</a:t>
            </a:r>
            <a:endParaRPr dirty="0">
              <a:latin typeface="Gill Sans MT" panose="020B0502020104020203" pitchFamily="34" charset="77"/>
            </a:endParaRPr>
          </a:p>
        </p:txBody>
      </p:sp>
      <p:sp>
        <p:nvSpPr>
          <p:cNvPr id="135" name="spare"/>
          <p:cNvSpPr txBox="1"/>
          <p:nvPr/>
        </p:nvSpPr>
        <p:spPr>
          <a:xfrm>
            <a:off x="5814553" y="4033018"/>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drop</a:t>
            </a:r>
            <a:endParaRPr b="1" dirty="0">
              <a:latin typeface="Gill Sans MT" panose="020B0502020104020203" pitchFamily="34" charset="77"/>
              <a:sym typeface="American Typewriter"/>
            </a:endParaRPr>
          </a:p>
        </p:txBody>
      </p:sp>
      <p:sp>
        <p:nvSpPr>
          <p:cNvPr id="136" name="chipped"/>
          <p:cNvSpPr txBox="1"/>
          <p:nvPr/>
        </p:nvSpPr>
        <p:spPr>
          <a:xfrm>
            <a:off x="6071045" y="4958818"/>
            <a:ext cx="9794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dig</a:t>
            </a:r>
            <a:endParaRPr dirty="0">
              <a:latin typeface="Gill Sans MT" panose="020B0502020104020203" pitchFamily="34" charset="77"/>
            </a:endParaRPr>
          </a:p>
        </p:txBody>
      </p:sp>
      <p:sp>
        <p:nvSpPr>
          <p:cNvPr id="137" name="lift"/>
          <p:cNvSpPr txBox="1"/>
          <p:nvPr/>
        </p:nvSpPr>
        <p:spPr>
          <a:xfrm>
            <a:off x="5501979" y="5829370"/>
            <a:ext cx="21175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breeze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88770" y="3418118"/>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suffer</a:t>
            </a:r>
            <a:endParaRPr b="1" dirty="0">
              <a:latin typeface="Gill Sans MT" panose="020B0502020104020203" pitchFamily="34" charset="77"/>
              <a:sym typeface="American Typewriter"/>
            </a:endParaRPr>
          </a:p>
        </p:txBody>
      </p:sp>
      <p:sp>
        <p:nvSpPr>
          <p:cNvPr id="140" name="tolerate"/>
          <p:cNvSpPr txBox="1"/>
          <p:nvPr/>
        </p:nvSpPr>
        <p:spPr>
          <a:xfrm>
            <a:off x="5314458" y="2522165"/>
            <a:ext cx="24926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comfort</a:t>
            </a:r>
            <a:endParaRPr dirty="0">
              <a:latin typeface="Gill Sans MT" panose="020B0502020104020203" pitchFamily="34" charset="77"/>
            </a:endParaRPr>
          </a:p>
        </p:txBody>
      </p:sp>
      <p:sp>
        <p:nvSpPr>
          <p:cNvPr id="141" name="fixation"/>
          <p:cNvSpPr txBox="1"/>
          <p:nvPr/>
        </p:nvSpPr>
        <p:spPr>
          <a:xfrm>
            <a:off x="5148562" y="4280417"/>
            <a:ext cx="28244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sequence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78394" y="5188117"/>
            <a:ext cx="26481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schedule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82552" y="5996646"/>
            <a:ext cx="16398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avert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9779" y="1309202"/>
            <a:ext cx="18787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paint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28052"/>
            <a:ext cx="64190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paint a wall or an object, you cover it with paint.</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a:t>
            </a:r>
            <a:r>
              <a:rPr lang="en-GB" sz="4000" b="1" dirty="0">
                <a:latin typeface="Gill Sans MT" panose="020B0502020104020203" pitchFamily="34" charset="77"/>
              </a:rPr>
              <a:t>painted</a:t>
            </a:r>
            <a:r>
              <a:rPr lang="en-GB" sz="4000" dirty="0">
                <a:latin typeface="Gill Sans MT" panose="020B0502020104020203" pitchFamily="34" charset="77"/>
              </a:rPr>
              <a:t> the portraits.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paint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246150543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colourful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decorate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complaint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walls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56346F06-1AA7-43F6-5183-808B393F29DC}"/>
              </a:ext>
            </a:extLst>
          </p:cNvPr>
          <p:cNvPicPr>
            <a:picLocks noChangeAspect="1"/>
          </p:cNvPicPr>
          <p:nvPr/>
        </p:nvPicPr>
        <p:blipFill>
          <a:blip r:embed="rId3"/>
          <a:stretch>
            <a:fillRect/>
          </a:stretch>
        </p:blipFill>
        <p:spPr>
          <a:xfrm>
            <a:off x="8451283" y="305143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920705" y="1309202"/>
            <a:ext cx="21768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stripe</a:t>
            </a:r>
            <a:endParaRPr>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374060"/>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a:latin typeface="Gill Sans MT" panose="020B0502020104020203" pitchFamily="34" charset="77"/>
              </a:rPr>
              <a:t>A stripe is a long line which is a different colour from the areas next to it.</a:t>
            </a:r>
          </a:p>
        </p:txBody>
      </p:sp>
      <p:sp>
        <p:nvSpPr>
          <p:cNvPr id="155" name="The was a tear in Freddie’s new school jumper."/>
          <p:cNvSpPr txBox="1"/>
          <p:nvPr/>
        </p:nvSpPr>
        <p:spPr>
          <a:xfrm>
            <a:off x="0" y="663011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David wore a </a:t>
            </a:r>
            <a:r>
              <a:rPr lang="en-GB" sz="4000" b="1" dirty="0">
                <a:latin typeface="Gill Sans MT" panose="020B0502020104020203" pitchFamily="34" charset="77"/>
              </a:rPr>
              <a:t>striped</a:t>
            </a:r>
            <a:r>
              <a:rPr lang="en-GB" sz="4000" dirty="0">
                <a:latin typeface="Gill Sans MT" panose="020B0502020104020203" pitchFamily="34" charset="77"/>
              </a:rPr>
              <a:t> shirt for football.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stripe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96236473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type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black and white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strip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pipe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8703EE4-99B4-658A-6FEB-BC77746FC25E}"/>
              </a:ext>
            </a:extLst>
          </p:cNvPr>
          <p:cNvPicPr>
            <a:picLocks noChangeAspect="1"/>
          </p:cNvPicPr>
          <p:nvPr/>
        </p:nvPicPr>
        <p:blipFill>
          <a:blip r:embed="rId3"/>
          <a:stretch>
            <a:fillRect/>
          </a:stretch>
        </p:blipFill>
        <p:spPr>
          <a:xfrm>
            <a:off x="8232392" y="2953696"/>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079402" y="1309202"/>
            <a:ext cx="18594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drop</a:t>
            </a:r>
            <a:endParaRPr>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 / 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592118"/>
            <a:ext cx="608348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you drop something, you accidentally let it fall.</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a:t>
            </a:r>
            <a:r>
              <a:rPr lang="en-GB" sz="4000" b="1" dirty="0">
                <a:latin typeface="Gill Sans MT" panose="020B0502020104020203" pitchFamily="34" charset="77"/>
              </a:rPr>
              <a:t>dropped</a:t>
            </a:r>
            <a:r>
              <a:rPr lang="en-GB" sz="4000" dirty="0">
                <a:latin typeface="Gill Sans MT" panose="020B0502020104020203" pitchFamily="34" charset="77"/>
              </a:rPr>
              <a:t> her tablet.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drop</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10606160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let 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hold-on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lift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5C60F79C-8704-71EA-FACD-E18F99B66C3B}"/>
              </a:ext>
            </a:extLst>
          </p:cNvPr>
          <p:cNvPicPr>
            <a:picLocks noChangeAspect="1"/>
          </p:cNvPicPr>
          <p:nvPr/>
        </p:nvPicPr>
        <p:blipFill>
          <a:blip r:embed="rId4"/>
          <a:stretch>
            <a:fillRect/>
          </a:stretch>
        </p:blipFill>
        <p:spPr>
          <a:xfrm>
            <a:off x="8314093" y="2966518"/>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6468926" y="1339979"/>
            <a:ext cx="108042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a:latin typeface="Gill Sans MT" panose="020B0502020104020203" pitchFamily="34" charset="77"/>
              </a:rPr>
              <a:t>dig</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If people or animals dig, they make a hole in the ground or in a pile of earth, stones, or rubbish.</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Mr Edwards likes to </a:t>
            </a:r>
            <a:r>
              <a:rPr lang="en-GB" sz="4000" b="1">
                <a:latin typeface="Gill Sans MT" panose="020B0502020104020203" pitchFamily="34" charset="77"/>
              </a:rPr>
              <a:t>dig</a:t>
            </a:r>
            <a:r>
              <a:rPr lang="en-GB" sz="4000">
                <a:latin typeface="Gill Sans MT" panose="020B0502020104020203" pitchFamily="34" charset="77"/>
              </a:rPr>
              <a:t> in the school garden.</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dig</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13589891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cultivate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shin-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delve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pig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21F862F-E37C-822A-7B28-C57F82615109}"/>
              </a:ext>
            </a:extLst>
          </p:cNvPr>
          <p:cNvPicPr>
            <a:picLocks noChangeAspect="1"/>
          </p:cNvPicPr>
          <p:nvPr/>
        </p:nvPicPr>
        <p:blipFill>
          <a:blip r:embed="rId4"/>
          <a:stretch>
            <a:fillRect/>
          </a:stretch>
        </p:blipFill>
        <p:spPr>
          <a:xfrm>
            <a:off x="8164734" y="2808610"/>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Word of the Day:</a:t>
            </a:r>
          </a:p>
        </p:txBody>
      </p:sp>
      <p:sp>
        <p:nvSpPr>
          <p:cNvPr id="151" name="tear"/>
          <p:cNvSpPr txBox="1"/>
          <p:nvPr/>
        </p:nvSpPr>
        <p:spPr>
          <a:xfrm>
            <a:off x="5723541" y="1309202"/>
            <a:ext cx="257121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a:latin typeface="Gill Sans MT" panose="020B0502020104020203" pitchFamily="34" charset="77"/>
              </a:rPr>
              <a:t>breeze</a:t>
            </a:r>
            <a:endParaRPr>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noun</a:t>
            </a:r>
            <a:r>
              <a:rPr>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763570"/>
            <a:ext cx="7059173"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a:latin typeface="Gill Sans MT" panose="020B0502020104020203" pitchFamily="34" charset="77"/>
              </a:rPr>
              <a:t>A breeze is a gentle wind.</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a:latin typeface="Gill Sans MT" panose="020B0502020104020203" pitchFamily="34" charset="77"/>
              </a:rPr>
              <a:t>A lovely cool </a:t>
            </a:r>
            <a:r>
              <a:rPr lang="en-GB" sz="4000" b="1">
                <a:latin typeface="Gill Sans MT" panose="020B0502020104020203" pitchFamily="34" charset="77"/>
              </a:rPr>
              <a:t>breeze</a:t>
            </a:r>
            <a:r>
              <a:rPr lang="en-GB" sz="4000">
                <a:latin typeface="Gill Sans MT" panose="020B0502020104020203" pitchFamily="34" charset="77"/>
              </a:rPr>
              <a:t> went through the classroom.</a:t>
            </a:r>
            <a:endParaRPr sz="400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a:latin typeface="Gill Sans MT" panose="020B0502020104020203" pitchFamily="34" charset="77"/>
              </a:rPr>
              <a:t>(</a:t>
            </a:r>
            <a:r>
              <a:rPr lang="en-GB">
                <a:latin typeface="Gill Sans MT" panose="020B0502020104020203" pitchFamily="34" charset="77"/>
              </a:rPr>
              <a:t>breeze</a:t>
            </a:r>
            <a:r>
              <a:rPr>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394806059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a:latin typeface="Gill Sans MT" panose="020B0502020104020203" pitchFamily="34" charset="77"/>
                        </a:rPr>
                        <a:t>gust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these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a:latin typeface="Gill Sans MT" panose="020B0502020104020203" pitchFamily="34" charset="77"/>
                        </a:rPr>
                        <a:t>blow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a:latin typeface="Gill Sans MT" panose="020B0502020104020203" pitchFamily="34" charset="77"/>
                        </a:rPr>
                        <a:t>trees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0A9F6AD4-EF50-4ED1-B5C1-46DDD64DF795}"/>
              </a:ext>
            </a:extLst>
          </p:cNvPr>
          <p:cNvPicPr>
            <a:picLocks noChangeAspect="1"/>
          </p:cNvPicPr>
          <p:nvPr/>
        </p:nvPicPr>
        <p:blipFill>
          <a:blip r:embed="rId4"/>
          <a:stretch>
            <a:fillRect/>
          </a:stretch>
        </p:blipFill>
        <p:spPr>
          <a:xfrm>
            <a:off x="8294759" y="2799396"/>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22515</TotalTime>
  <Words>1187</Words>
  <Application>Microsoft Macintosh PowerPoint</Application>
  <PresentationFormat>Custom</PresentationFormat>
  <Paragraphs>327</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310</cp:revision>
  <dcterms:modified xsi:type="dcterms:W3CDTF">2023-06-14T16:34:16Z</dcterms:modified>
</cp:coreProperties>
</file>