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5" r:id="rId8"/>
    <p:sldId id="276" r:id="rId9"/>
    <p:sldId id="295" r:id="rId10"/>
    <p:sldId id="277" r:id="rId11"/>
    <p:sldId id="278" r:id="rId12"/>
    <p:sldId id="274" r:id="rId13"/>
    <p:sldId id="279" r:id="rId14"/>
    <p:sldId id="280" r:id="rId15"/>
    <p:sldId id="289" r:id="rId16"/>
    <p:sldId id="291" r:id="rId17"/>
    <p:sldId id="290" r:id="rId18"/>
    <p:sldId id="292" r:id="rId19"/>
    <p:sldId id="293" r:id="rId20"/>
    <p:sldId id="284" r:id="rId21"/>
    <p:sldId id="294" r:id="rId22"/>
    <p:sldId id="285" r:id="rId23"/>
    <p:sldId id="286" r:id="rId24"/>
    <p:sldId id="288" r:id="rId25"/>
    <p:sldId id="287"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24"/>
    <p:restoredTop sz="94646"/>
  </p:normalViewPr>
  <p:slideViewPr>
    <p:cSldViewPr snapToGrid="0" snapToObjects="1">
      <p:cViewPr varScale="1">
        <p:scale>
          <a:sx n="62" d="100"/>
          <a:sy n="62" d="100"/>
        </p:scale>
        <p:origin x="1024"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9627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3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8355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3785953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3191289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308633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532323" y="3226831"/>
            <a:ext cx="6323847"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36</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26</a:t>
            </a:r>
            <a:r>
              <a:rPr lang="en-GB" baseline="30000" dirty="0">
                <a:latin typeface="Gill Sans MT" panose="020B0502020104020203" pitchFamily="34" charset="77"/>
              </a:rPr>
              <a:t>th</a:t>
            </a:r>
            <a:r>
              <a:rPr lang="en-GB" dirty="0">
                <a:latin typeface="Gill Sans MT" panose="020B0502020104020203" pitchFamily="34" charset="77"/>
              </a:rPr>
              <a:t> June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630589" y="1309202"/>
            <a:ext cx="275716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novelty</a:t>
            </a:r>
            <a:endParaRPr>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noun</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4520250"/>
            <a:ext cx="6295777"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a:latin typeface="Gill Sans MT" panose="020B0502020104020203" pitchFamily="34" charset="77"/>
              </a:rPr>
              <a:t>A novelty is something that is new and therefore interesting.</a:t>
            </a:r>
          </a:p>
        </p:txBody>
      </p:sp>
      <p:sp>
        <p:nvSpPr>
          <p:cNvPr id="155" name="The was a tear in Freddie’s new school jumper."/>
          <p:cNvSpPr txBox="1"/>
          <p:nvPr/>
        </p:nvSpPr>
        <p:spPr>
          <a:xfrm>
            <a:off x="0" y="648471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class liked the </a:t>
            </a:r>
            <a:r>
              <a:rPr lang="en-GB" b="1" dirty="0">
                <a:latin typeface="Gill Sans MT" panose="020B0502020104020203" pitchFamily="34" charset="77"/>
              </a:rPr>
              <a:t>novelty</a:t>
            </a:r>
            <a:r>
              <a:rPr lang="en-GB" dirty="0">
                <a:latin typeface="Gill Sans MT" panose="020B0502020104020203" pitchFamily="34" charset="77"/>
              </a:rPr>
              <a:t> of watching a film. </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err="1">
                <a:latin typeface="Gill Sans MT" panose="020B0502020104020203" pitchFamily="34" charset="77"/>
              </a:rPr>
              <a:t>nov</a:t>
            </a:r>
            <a:r>
              <a:rPr lang="en-GB">
                <a:latin typeface="Gill Sans MT" panose="020B0502020104020203" pitchFamily="34" charset="77"/>
              </a:rPr>
              <a:t>-</a:t>
            </a:r>
            <a:r>
              <a:rPr lang="en-GB" err="1">
                <a:latin typeface="Gill Sans MT" panose="020B0502020104020203" pitchFamily="34" charset="77"/>
              </a:rPr>
              <a:t>el</a:t>
            </a:r>
            <a:r>
              <a:rPr lang="en-GB">
                <a:latin typeface="Gill Sans MT" panose="020B0502020104020203" pitchFamily="34" charset="77"/>
              </a:rPr>
              <a:t>-ty</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08814189"/>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different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poverty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holiday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original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7BF65E2D-B43F-A2B7-F8BB-AC1F2AE28BF6}"/>
              </a:ext>
            </a:extLst>
          </p:cNvPr>
          <p:cNvPicPr>
            <a:picLocks noChangeAspect="1"/>
          </p:cNvPicPr>
          <p:nvPr/>
        </p:nvPicPr>
        <p:blipFill>
          <a:blip r:embed="rId4"/>
          <a:stretch>
            <a:fillRect/>
          </a:stretch>
        </p:blipFill>
        <p:spPr>
          <a:xfrm>
            <a:off x="8504583" y="2753791"/>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957600" y="1309202"/>
            <a:ext cx="21031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drool</a:t>
            </a:r>
            <a:endParaRPr>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verb</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3" y="4237497"/>
            <a:ext cx="7815669"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a:latin typeface="Gill Sans MT" panose="020B0502020104020203" pitchFamily="34" charset="77"/>
              </a:rPr>
              <a:t>If a person or animal drools, saliva drops slowly from their mouth.</a:t>
            </a:r>
          </a:p>
        </p:txBody>
      </p:sp>
      <p:sp>
        <p:nvSpPr>
          <p:cNvPr id="155" name="The was a tear in Freddie’s new school jumper."/>
          <p:cNvSpPr txBox="1"/>
          <p:nvPr/>
        </p:nvSpPr>
        <p:spPr>
          <a:xfrm>
            <a:off x="0" y="654157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a:latin typeface="Gill Sans MT" panose="020B0502020104020203" pitchFamily="34" charset="77"/>
              </a:rPr>
              <a:t>The chocolate cakes made Anika </a:t>
            </a:r>
            <a:r>
              <a:rPr lang="en-GB" sz="4000" b="1">
                <a:latin typeface="Gill Sans MT" panose="020B0502020104020203" pitchFamily="34" charset="77"/>
              </a:rPr>
              <a:t>drool</a:t>
            </a:r>
            <a:r>
              <a:rPr lang="en-GB" sz="4000">
                <a:latin typeface="Gill Sans MT" panose="020B0502020104020203" pitchFamily="34" charset="77"/>
              </a:rPr>
              <a:t>.</a:t>
            </a:r>
            <a:endParaRPr sz="400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drool</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13076200"/>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salivate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t>
                      </a:r>
                      <a:r>
                        <a:rPr lang="en-GB" sz="2600" err="1">
                          <a:latin typeface="Gill Sans MT" panose="020B0502020104020203" pitchFamily="34" charset="77"/>
                        </a:rPr>
                        <a:t>ing</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school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dog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dribble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rule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tasty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ED10E805-C776-B924-B616-D43A04DC4161}"/>
              </a:ext>
            </a:extLst>
          </p:cNvPr>
          <p:cNvPicPr>
            <a:picLocks noChangeAspect="1"/>
          </p:cNvPicPr>
          <p:nvPr/>
        </p:nvPicPr>
        <p:blipFill>
          <a:blip r:embed="rId4"/>
          <a:stretch>
            <a:fillRect/>
          </a:stretch>
        </p:blipFill>
        <p:spPr>
          <a:xfrm>
            <a:off x="8797292" y="2915713"/>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621745" y="1309202"/>
            <a:ext cx="277479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custom</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87477" y="4222786"/>
            <a:ext cx="6083487" cy="182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a:latin typeface="Gill Sans MT" panose="020B0502020104020203" pitchFamily="34" charset="77"/>
              </a:rPr>
              <a:t>A custom is an activity, a way of behaving, or an event which is usual or traditional in a particular society or in particular circumstances.</a:t>
            </a:r>
          </a:p>
        </p:txBody>
      </p:sp>
      <p:sp>
        <p:nvSpPr>
          <p:cNvPr id="155" name="The was a tear in Freddie’s new school jumper."/>
          <p:cNvSpPr txBox="1"/>
          <p:nvPr/>
        </p:nvSpPr>
        <p:spPr>
          <a:xfrm>
            <a:off x="0" y="663820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a:latin typeface="Gill Sans MT" panose="020B0502020104020203" pitchFamily="34" charset="77"/>
              </a:rPr>
              <a:t>It is </a:t>
            </a:r>
            <a:r>
              <a:rPr lang="en-GB" sz="4000" b="1">
                <a:latin typeface="Gill Sans MT" panose="020B0502020104020203" pitchFamily="34" charset="77"/>
              </a:rPr>
              <a:t>custom</a:t>
            </a:r>
            <a:r>
              <a:rPr lang="en-GB" sz="4000">
                <a:latin typeface="Gill Sans MT" panose="020B0502020104020203" pitchFamily="34" charset="77"/>
              </a:rPr>
              <a:t> to fast for the month of Ramadan.</a:t>
            </a:r>
            <a:endParaRPr sz="400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err="1">
                <a:latin typeface="Gill Sans MT" panose="020B0502020104020203" pitchFamily="34" charset="77"/>
              </a:rPr>
              <a:t>cus</a:t>
            </a:r>
            <a:r>
              <a:rPr lang="en-GB">
                <a:latin typeface="Gill Sans MT" panose="020B0502020104020203" pitchFamily="34" charset="77"/>
              </a:rPr>
              <a:t>-tom</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406131693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tradition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local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ceremony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t>
                      </a:r>
                      <a:r>
                        <a:rPr lang="en-GB" sz="2600" err="1">
                          <a:latin typeface="Gill Sans MT" panose="020B0502020104020203" pitchFamily="34" charset="77"/>
                        </a:rPr>
                        <a:t>ary</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traditional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0308FDAF-4516-3DE4-C690-2676C5CE04CC}"/>
              </a:ext>
            </a:extLst>
          </p:cNvPr>
          <p:cNvPicPr>
            <a:picLocks noChangeAspect="1"/>
          </p:cNvPicPr>
          <p:nvPr/>
        </p:nvPicPr>
        <p:blipFill>
          <a:blip r:embed="rId4"/>
          <a:stretch>
            <a:fillRect/>
          </a:stretch>
        </p:blipFill>
        <p:spPr>
          <a:xfrm>
            <a:off x="8232392" y="2986240"/>
            <a:ext cx="3251200" cy="3251200"/>
          </a:xfrm>
          <a:prstGeom prst="rect">
            <a:avLst/>
          </a:prstGeom>
        </p:spPr>
      </p:pic>
      <p:sp>
        <p:nvSpPr>
          <p:cNvPr id="2" name="Grasshopper Word of the Day">
            <a:extLst>
              <a:ext uri="{FF2B5EF4-FFF2-40B4-BE49-F238E27FC236}">
                <a16:creationId xmlns:a16="http://schemas.microsoft.com/office/drawing/2014/main" id="{13B477B5-57DA-9952-8910-C1B66F26D943}"/>
              </a:ext>
            </a:extLst>
          </p:cNvPr>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Tree>
    <p:extLst>
      <p:ext uri="{BB962C8B-B14F-4D97-AF65-F5344CB8AC3E}">
        <p14:creationId xmlns:p14="http://schemas.microsoft.com/office/powerpoint/2010/main" val="42508560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265372" y="1309202"/>
            <a:ext cx="148758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zeal</a:t>
            </a:r>
            <a:endParaRPr>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noun</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3985502"/>
            <a:ext cx="6119260"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Zeal is great enthusiasm, especially in connection with work, religion, or politics</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a:latin typeface="Gill Sans MT" panose="020B0502020104020203" pitchFamily="34" charset="77"/>
              </a:rPr>
              <a:t>Mr George had a </a:t>
            </a:r>
            <a:r>
              <a:rPr lang="en-GB" sz="4000" b="1">
                <a:latin typeface="Gill Sans MT" panose="020B0502020104020203" pitchFamily="34" charset="77"/>
              </a:rPr>
              <a:t>zeal</a:t>
            </a:r>
            <a:r>
              <a:rPr lang="en-GB" sz="4000">
                <a:latin typeface="Gill Sans MT" panose="020B0502020104020203" pitchFamily="34" charset="77"/>
              </a:rPr>
              <a:t> for teaching art.</a:t>
            </a:r>
            <a:endParaRPr sz="400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zeal</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09183150"/>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fondness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indifference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t>
                      </a:r>
                      <a:r>
                        <a:rPr lang="en-GB" sz="2600" err="1">
                          <a:latin typeface="Gill Sans MT" panose="020B0502020104020203" pitchFamily="34" charset="77"/>
                        </a:rPr>
                        <a:t>ous</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real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teaching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passion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-land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feel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activity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7B9DFEBE-1E27-FFE6-9219-251080B63CB4}"/>
              </a:ext>
            </a:extLst>
          </p:cNvPr>
          <p:cNvPicPr>
            <a:picLocks noChangeAspect="1"/>
          </p:cNvPicPr>
          <p:nvPr/>
        </p:nvPicPr>
        <p:blipFill>
          <a:blip r:embed="rId4"/>
          <a:stretch>
            <a:fillRect/>
          </a:stretch>
        </p:blipFill>
        <p:spPr>
          <a:xfrm>
            <a:off x="8569627" y="2806664"/>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328715" y="1339979"/>
            <a:ext cx="3734998"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a:latin typeface="Gill Sans MT" panose="020B0502020104020203" pitchFamily="34" charset="77"/>
              </a:rPr>
              <a:t>meaningful</a:t>
            </a:r>
            <a:endParaRPr sz="720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adjective</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9311" y="4067656"/>
            <a:ext cx="5813089"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a:latin typeface="Gill Sans MT" panose="020B0502020104020203" pitchFamily="34" charset="77"/>
              </a:rPr>
              <a:t>If you describe something as meaningful, you mean that it is serious, important, or useful in some way.</a:t>
            </a:r>
          </a:p>
        </p:txBody>
      </p:sp>
      <p:sp>
        <p:nvSpPr>
          <p:cNvPr id="155" name="The was a tear in Freddie’s new school jumper."/>
          <p:cNvSpPr txBox="1"/>
          <p:nvPr/>
        </p:nvSpPr>
        <p:spPr>
          <a:xfrm>
            <a:off x="0" y="651672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book was </a:t>
            </a:r>
            <a:r>
              <a:rPr lang="en-GB" sz="4000" b="1" dirty="0">
                <a:latin typeface="Gill Sans MT" panose="020B0502020104020203" pitchFamily="34" charset="77"/>
              </a:rPr>
              <a:t>meaningful</a:t>
            </a:r>
            <a:r>
              <a:rPr lang="en-GB" sz="4000" dirty="0">
                <a:latin typeface="Gill Sans MT" panose="020B0502020104020203" pitchFamily="34" charset="77"/>
              </a:rPr>
              <a:t> to the class.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mean-</a:t>
            </a:r>
            <a:r>
              <a:rPr lang="en-GB" err="1">
                <a:latin typeface="Gill Sans MT" panose="020B0502020104020203" pitchFamily="34" charset="77"/>
              </a:rPr>
              <a:t>ing</a:t>
            </a:r>
            <a:r>
              <a:rPr lang="en-GB">
                <a:latin typeface="Gill Sans MT" panose="020B0502020104020203" pitchFamily="34" charset="77"/>
              </a:rPr>
              <a:t>-</a:t>
            </a:r>
            <a:r>
              <a:rPr lang="en-GB" err="1">
                <a:latin typeface="Gill Sans MT" panose="020B0502020104020203" pitchFamily="34" charset="77"/>
              </a:rPr>
              <a:t>ful</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3851541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significant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inconsequential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a:latin typeface="Gill Sans MT" panose="020B0502020104020203" pitchFamily="34" charset="77"/>
                        </a:rPr>
                        <a:t>-</a:t>
                      </a:r>
                      <a:r>
                        <a:rPr lang="en-GB" sz="2600" err="1">
                          <a:latin typeface="Gill Sans MT" panose="020B0502020104020203" pitchFamily="34" charset="77"/>
                        </a:rPr>
                        <a:t>ly</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event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relevant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present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E4220C51-8591-F716-6628-011046F93856}"/>
              </a:ext>
            </a:extLst>
          </p:cNvPr>
          <p:cNvPicPr>
            <a:picLocks noChangeAspect="1"/>
          </p:cNvPicPr>
          <p:nvPr/>
        </p:nvPicPr>
        <p:blipFill>
          <a:blip r:embed="rId4"/>
          <a:stretch>
            <a:fillRect/>
          </a:stretch>
        </p:blipFill>
        <p:spPr>
          <a:xfrm>
            <a:off x="8472945" y="3145892"/>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a:latin typeface="Gill Sans MT" panose="020B0502020104020203" pitchFamily="34" charset="77"/>
              </a:rPr>
              <a:t>Focus Word </a:t>
            </a:r>
            <a:r>
              <a:rPr lang="en-GB" sz="1800">
                <a:latin typeface="Gill Sans MT" panose="020B0502020104020203" pitchFamily="34" charset="77"/>
              </a:rPr>
              <a:t>(write below)</a:t>
            </a:r>
            <a:r>
              <a:rPr sz="180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a:latin typeface="Gill Sans MT" panose="020B0502020104020203" pitchFamily="34" charset="77"/>
              </a:rPr>
              <a:t>Describe / Definition</a:t>
            </a:r>
            <a:r>
              <a:rPr sz="280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a:solidFill>
                  <a:srgbClr val="C92405"/>
                </a:solidFill>
                <a:latin typeface="Gill Sans MT" panose="020B0502020104020203" pitchFamily="34" charset="77"/>
              </a:rPr>
              <a:t>Word Class</a:t>
            </a:r>
            <a:r>
              <a:rPr lang="en-GB" sz="2800">
                <a:solidFill>
                  <a:srgbClr val="C92405"/>
                </a:solidFill>
                <a:latin typeface="Gill Sans MT" panose="020B0502020104020203" pitchFamily="34" charset="77"/>
              </a:rPr>
              <a:t>:</a:t>
            </a:r>
            <a:endParaRPr sz="280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Antonyms:</a:t>
                      </a:r>
                    </a:p>
                    <a:p>
                      <a:r>
                        <a:rPr lang="en-GB" sz="1400" b="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a:solidFill>
                  <a:srgbClr val="C92405"/>
                </a:solidFill>
                <a:latin typeface="Gill Sans MT" panose="020B0502020104020203" pitchFamily="34" charset="77"/>
              </a:rPr>
              <a:t>Draw your sentence:</a:t>
            </a:r>
            <a:endParaRPr sz="280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a:solidFill>
                  <a:srgbClr val="C92405"/>
                </a:solidFill>
                <a:latin typeface="Gill Sans MT" panose="020B0502020104020203" pitchFamily="34" charset="77"/>
              </a:rPr>
              <a:t>Use it in a sentence:</a:t>
            </a:r>
            <a:endParaRPr sz="280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Laboratory</a:t>
            </a:r>
            <a:endParaRPr sz="700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1289782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a:solidFill>
                            <a:srgbClr val="0365C0"/>
                          </a:solidFill>
                          <a:latin typeface="Gill Sans MT" panose="020B0502020104020203" pitchFamily="34" charset="77"/>
                        </a:rPr>
                        <a:t>Word: </a:t>
                      </a:r>
                      <a:r>
                        <a:rPr lang="en-GB" sz="2600" b="0">
                          <a:solidFill>
                            <a:schemeClr val="tx1"/>
                          </a:solidFill>
                          <a:latin typeface="Gill Sans MT" panose="020B0502020104020203" pitchFamily="34" charset="77"/>
                        </a:rPr>
                        <a:t>pocket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wire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swipe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0365C0"/>
                          </a:solidFill>
                          <a:latin typeface="Gill Sans MT" panose="020B0502020104020203" pitchFamily="34" charset="77"/>
                        </a:rPr>
                        <a:t>Word: </a:t>
                      </a:r>
                      <a:r>
                        <a:rPr lang="en-GB" sz="2600" b="0">
                          <a:solidFill>
                            <a:schemeClr val="tx1"/>
                          </a:solidFill>
                          <a:latin typeface="Gill Sans MT" panose="020B0502020104020203" pitchFamily="34" charset="77"/>
                        </a:rPr>
                        <a:t>bendy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7413812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novelty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zeal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drool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0365C0"/>
                          </a:solidFill>
                          <a:latin typeface="Gill Sans MT" panose="020B0502020104020203" pitchFamily="34" charset="77"/>
                        </a:rPr>
                        <a:t>Word:</a:t>
                      </a:r>
                      <a:r>
                        <a:rPr lang="en-GB" sz="2600" b="0">
                          <a:solidFill>
                            <a:schemeClr val="tx1"/>
                          </a:solidFill>
                          <a:latin typeface="Gill Sans MT" panose="020B0502020104020203" pitchFamily="34" charset="77"/>
                        </a:rPr>
                        <a:t> meaningful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11280751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a:latin typeface="Gill Sans MT" panose="020B0502020104020203" pitchFamily="34" charset="77"/>
                        </a:rPr>
                        <a:t>pocket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a:latin typeface="Gill Sans MT" panose="020B0502020104020203" pitchFamily="34" charset="77"/>
                        </a:rPr>
                        <a:t>swipe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a:latin typeface="Gill Sans MT" panose="020B0502020104020203" pitchFamily="34" charset="77"/>
                        </a:rPr>
                        <a:t>wire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a:latin typeface="Gill Sans MT" panose="020B0502020104020203" pitchFamily="34" charset="77"/>
                        </a:rPr>
                        <a:t>bendy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a:latin typeface="Gill Sans MT" panose="020B0502020104020203" pitchFamily="34" charset="77"/>
                        </a:rPr>
                        <a:t>give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682552428"/>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 something, you steal it 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object bends easily into a curved or angled shape.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is a kind of small bag which forms part of a piece of clothing, and which is used for carrying small things such as money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You use *** to say that a person does something for another person.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is a long thin piece of metal that is used to fasten things or to carry electric current.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8" name="Picture 7">
            <a:extLst>
              <a:ext uri="{FF2B5EF4-FFF2-40B4-BE49-F238E27FC236}">
                <a16:creationId xmlns:a16="http://schemas.microsoft.com/office/drawing/2014/main" id="{EC067BA4-77F4-6D93-0FB3-5A9EEF549449}"/>
              </a:ext>
            </a:extLst>
          </p:cNvPr>
          <p:cNvPicPr>
            <a:picLocks noChangeAspect="1"/>
          </p:cNvPicPr>
          <p:nvPr/>
        </p:nvPicPr>
        <p:blipFill>
          <a:blip r:embed="rId5"/>
          <a:stretch>
            <a:fillRect/>
          </a:stretch>
        </p:blipFill>
        <p:spPr>
          <a:xfrm>
            <a:off x="10903427" y="5389882"/>
            <a:ext cx="876754" cy="876754"/>
          </a:xfrm>
          <a:prstGeom prst="rect">
            <a:avLst/>
          </a:prstGeom>
        </p:spPr>
      </p:pic>
      <p:pic>
        <p:nvPicPr>
          <p:cNvPr id="10" name="Picture 9">
            <a:extLst>
              <a:ext uri="{FF2B5EF4-FFF2-40B4-BE49-F238E27FC236}">
                <a16:creationId xmlns:a16="http://schemas.microsoft.com/office/drawing/2014/main" id="{5463C21C-D013-06C3-B33B-2CF14399929A}"/>
              </a:ext>
            </a:extLst>
          </p:cNvPr>
          <p:cNvPicPr>
            <a:picLocks noChangeAspect="1"/>
          </p:cNvPicPr>
          <p:nvPr/>
        </p:nvPicPr>
        <p:blipFill>
          <a:blip r:embed="rId6"/>
          <a:stretch>
            <a:fillRect/>
          </a:stretch>
        </p:blipFill>
        <p:spPr>
          <a:xfrm>
            <a:off x="10805150" y="2598472"/>
            <a:ext cx="1044860" cy="1044860"/>
          </a:xfrm>
          <a:prstGeom prst="rect">
            <a:avLst/>
          </a:prstGeom>
        </p:spPr>
      </p:pic>
      <p:pic>
        <p:nvPicPr>
          <p:cNvPr id="11" name="Picture 10">
            <a:extLst>
              <a:ext uri="{FF2B5EF4-FFF2-40B4-BE49-F238E27FC236}">
                <a16:creationId xmlns:a16="http://schemas.microsoft.com/office/drawing/2014/main" id="{94485A3A-89FE-4A8F-702F-ABD2AD2AA2EF}"/>
              </a:ext>
            </a:extLst>
          </p:cNvPr>
          <p:cNvPicPr>
            <a:picLocks noChangeAspect="1"/>
          </p:cNvPicPr>
          <p:nvPr/>
        </p:nvPicPr>
        <p:blipFill>
          <a:blip r:embed="rId7"/>
          <a:stretch>
            <a:fillRect/>
          </a:stretch>
        </p:blipFill>
        <p:spPr>
          <a:xfrm>
            <a:off x="11023488" y="8044885"/>
            <a:ext cx="756693" cy="756693"/>
          </a:xfrm>
          <a:prstGeom prst="rect">
            <a:avLst/>
          </a:prstGeom>
        </p:spPr>
      </p:pic>
      <p:pic>
        <p:nvPicPr>
          <p:cNvPr id="12" name="Picture 11">
            <a:extLst>
              <a:ext uri="{FF2B5EF4-FFF2-40B4-BE49-F238E27FC236}">
                <a16:creationId xmlns:a16="http://schemas.microsoft.com/office/drawing/2014/main" id="{5F8C31CB-98DC-982C-A146-EE4B6472B400}"/>
              </a:ext>
            </a:extLst>
          </p:cNvPr>
          <p:cNvPicPr>
            <a:picLocks noChangeAspect="1"/>
          </p:cNvPicPr>
          <p:nvPr/>
        </p:nvPicPr>
        <p:blipFill>
          <a:blip r:embed="rId8"/>
          <a:stretch>
            <a:fillRect/>
          </a:stretch>
        </p:blipFill>
        <p:spPr>
          <a:xfrm>
            <a:off x="10757406" y="3790847"/>
            <a:ext cx="1140346" cy="1140346"/>
          </a:xfrm>
          <a:prstGeom prst="rect">
            <a:avLst/>
          </a:prstGeom>
        </p:spPr>
      </p:pic>
      <p:pic>
        <p:nvPicPr>
          <p:cNvPr id="15" name="Picture 14">
            <a:extLst>
              <a:ext uri="{FF2B5EF4-FFF2-40B4-BE49-F238E27FC236}">
                <a16:creationId xmlns:a16="http://schemas.microsoft.com/office/drawing/2014/main" id="{C60A385F-9111-9F42-231F-E08BD0909945}"/>
              </a:ext>
            </a:extLst>
          </p:cNvPr>
          <p:cNvPicPr>
            <a:picLocks noChangeAspect="1"/>
          </p:cNvPicPr>
          <p:nvPr/>
        </p:nvPicPr>
        <p:blipFill>
          <a:blip r:embed="rId9"/>
          <a:stretch>
            <a:fillRect/>
          </a:stretch>
        </p:blipFill>
        <p:spPr>
          <a:xfrm>
            <a:off x="10913687" y="6652253"/>
            <a:ext cx="960151" cy="960151"/>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578885322"/>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a:latin typeface="Gill Sans MT" panose="020B0502020104020203" pitchFamily="34" charset="77"/>
                        </a:rPr>
                        <a:t>novelty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a:latin typeface="Gill Sans MT" panose="020B0502020104020203" pitchFamily="34" charset="77"/>
                        </a:rPr>
                        <a:t>drool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a:latin typeface="Gill Sans MT" panose="020B0502020104020203" pitchFamily="34" charset="77"/>
                        </a:rPr>
                        <a:t>custom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a:latin typeface="Gill Sans MT" panose="020B0502020104020203" pitchFamily="34" charset="77"/>
                        </a:rPr>
                        <a:t>zeal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a:latin typeface="Gill Sans MT" panose="020B0502020104020203" pitchFamily="34" charset="77"/>
                        </a:rPr>
                        <a:t>meaningful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650362318"/>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describe something as ***, you mean that it is serious, important, or useful in some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is an activity, a way of behaving, or an event which is usual or traditional in a particular society or in particular circumstances.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is something that is new and therefore interesting.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a person or animal ***, saliva drops slowly from their mouth.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 is great enthusiasm, especially in </a:t>
                      </a:r>
                      <a:r>
                        <a:rPr lang="en-GB" sz="2000">
                          <a:latin typeface="Gill Sans MT" panose="020B0502020104020203" pitchFamily="34" charset="77"/>
                        </a:rPr>
                        <a:t>connection </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a:latin typeface="Gill Sans MT" panose="020B0502020104020203" pitchFamily="34" charset="77"/>
                        </a:rPr>
                        <a:t>with </a:t>
                      </a:r>
                      <a:r>
                        <a:rPr lang="en-GB" sz="2000" dirty="0">
                          <a:latin typeface="Gill Sans MT" panose="020B0502020104020203" pitchFamily="34" charset="77"/>
                        </a:rPr>
                        <a:t>work, religion, or politics.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8" name="Picture 7">
            <a:extLst>
              <a:ext uri="{FF2B5EF4-FFF2-40B4-BE49-F238E27FC236}">
                <a16:creationId xmlns:a16="http://schemas.microsoft.com/office/drawing/2014/main" id="{0CA9E03B-640D-D08C-5F84-C7571F9739B6}"/>
              </a:ext>
            </a:extLst>
          </p:cNvPr>
          <p:cNvPicPr>
            <a:picLocks noChangeAspect="1"/>
          </p:cNvPicPr>
          <p:nvPr/>
        </p:nvPicPr>
        <p:blipFill>
          <a:blip r:embed="rId5"/>
          <a:stretch>
            <a:fillRect/>
          </a:stretch>
        </p:blipFill>
        <p:spPr>
          <a:xfrm>
            <a:off x="10894779" y="5448686"/>
            <a:ext cx="849082" cy="849082"/>
          </a:xfrm>
          <a:prstGeom prst="rect">
            <a:avLst/>
          </a:prstGeom>
        </p:spPr>
      </p:pic>
      <p:pic>
        <p:nvPicPr>
          <p:cNvPr id="10" name="Picture 9">
            <a:extLst>
              <a:ext uri="{FF2B5EF4-FFF2-40B4-BE49-F238E27FC236}">
                <a16:creationId xmlns:a16="http://schemas.microsoft.com/office/drawing/2014/main" id="{B667D748-C8A0-04DF-4E6A-1E63EEF4FF9C}"/>
              </a:ext>
            </a:extLst>
          </p:cNvPr>
          <p:cNvPicPr>
            <a:picLocks noChangeAspect="1"/>
          </p:cNvPicPr>
          <p:nvPr/>
        </p:nvPicPr>
        <p:blipFill>
          <a:blip r:embed="rId6"/>
          <a:stretch>
            <a:fillRect/>
          </a:stretch>
        </p:blipFill>
        <p:spPr>
          <a:xfrm>
            <a:off x="10888008" y="6740596"/>
            <a:ext cx="867391" cy="867391"/>
          </a:xfrm>
          <a:prstGeom prst="rect">
            <a:avLst/>
          </a:prstGeom>
        </p:spPr>
      </p:pic>
      <p:pic>
        <p:nvPicPr>
          <p:cNvPr id="11" name="Picture 10">
            <a:extLst>
              <a:ext uri="{FF2B5EF4-FFF2-40B4-BE49-F238E27FC236}">
                <a16:creationId xmlns:a16="http://schemas.microsoft.com/office/drawing/2014/main" id="{BAE730BD-78E3-CAB5-7947-194702112F44}"/>
              </a:ext>
            </a:extLst>
          </p:cNvPr>
          <p:cNvPicPr>
            <a:picLocks noChangeAspect="1"/>
          </p:cNvPicPr>
          <p:nvPr/>
        </p:nvPicPr>
        <p:blipFill>
          <a:blip r:embed="rId7"/>
          <a:stretch>
            <a:fillRect/>
          </a:stretch>
        </p:blipFill>
        <p:spPr>
          <a:xfrm>
            <a:off x="10885626" y="4009409"/>
            <a:ext cx="867391" cy="867391"/>
          </a:xfrm>
          <a:prstGeom prst="rect">
            <a:avLst/>
          </a:prstGeom>
        </p:spPr>
      </p:pic>
      <p:pic>
        <p:nvPicPr>
          <p:cNvPr id="12" name="Picture 11">
            <a:extLst>
              <a:ext uri="{FF2B5EF4-FFF2-40B4-BE49-F238E27FC236}">
                <a16:creationId xmlns:a16="http://schemas.microsoft.com/office/drawing/2014/main" id="{75934A1C-AE2B-8CA5-D2AA-899DC94F3F23}"/>
              </a:ext>
            </a:extLst>
          </p:cNvPr>
          <p:cNvPicPr>
            <a:picLocks noChangeAspect="1"/>
          </p:cNvPicPr>
          <p:nvPr/>
        </p:nvPicPr>
        <p:blipFill>
          <a:blip r:embed="rId8"/>
          <a:stretch>
            <a:fillRect/>
          </a:stretch>
        </p:blipFill>
        <p:spPr>
          <a:xfrm>
            <a:off x="10837857" y="8038972"/>
            <a:ext cx="962925" cy="962925"/>
          </a:xfrm>
          <a:prstGeom prst="rect">
            <a:avLst/>
          </a:prstGeom>
        </p:spPr>
      </p:pic>
      <p:pic>
        <p:nvPicPr>
          <p:cNvPr id="15" name="Picture 14">
            <a:extLst>
              <a:ext uri="{FF2B5EF4-FFF2-40B4-BE49-F238E27FC236}">
                <a16:creationId xmlns:a16="http://schemas.microsoft.com/office/drawing/2014/main" id="{2DF8DA92-AC5D-2AE7-6B61-849D54E5BA22}"/>
              </a:ext>
            </a:extLst>
          </p:cNvPr>
          <p:cNvPicPr>
            <a:picLocks noChangeAspect="1"/>
          </p:cNvPicPr>
          <p:nvPr/>
        </p:nvPicPr>
        <p:blipFill>
          <a:blip r:embed="rId9"/>
          <a:stretch>
            <a:fillRect/>
          </a:stretch>
        </p:blipFill>
        <p:spPr>
          <a:xfrm>
            <a:off x="10786288" y="2642178"/>
            <a:ext cx="1066065" cy="1066065"/>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746682" y="3085008"/>
            <a:ext cx="210474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pocket</a:t>
            </a:r>
            <a:endParaRPr dirty="0">
              <a:latin typeface="Gill Sans MT" panose="020B0502020104020203" pitchFamily="34" charset="77"/>
              <a:sym typeface="American Typewriter"/>
            </a:endParaRPr>
          </a:p>
        </p:txBody>
      </p:sp>
      <p:sp>
        <p:nvSpPr>
          <p:cNvPr id="134" name="office"/>
          <p:cNvSpPr txBox="1"/>
          <p:nvPr/>
        </p:nvSpPr>
        <p:spPr>
          <a:xfrm>
            <a:off x="2927024" y="3993661"/>
            <a:ext cx="174406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swipe</a:t>
            </a:r>
            <a:endParaRPr dirty="0">
              <a:latin typeface="Gill Sans MT" panose="020B0502020104020203" pitchFamily="34" charset="77"/>
            </a:endParaRPr>
          </a:p>
        </p:txBody>
      </p:sp>
      <p:sp>
        <p:nvSpPr>
          <p:cNvPr id="135" name="spare"/>
          <p:cNvSpPr txBox="1"/>
          <p:nvPr/>
        </p:nvSpPr>
        <p:spPr>
          <a:xfrm>
            <a:off x="3182666" y="4824209"/>
            <a:ext cx="139140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wire</a:t>
            </a:r>
            <a:endParaRPr b="1" dirty="0">
              <a:latin typeface="Gill Sans MT" panose="020B0502020104020203" pitchFamily="34" charset="77"/>
              <a:sym typeface="American Typewriter"/>
            </a:endParaRPr>
          </a:p>
        </p:txBody>
      </p:sp>
      <p:sp>
        <p:nvSpPr>
          <p:cNvPr id="136" name="chipped"/>
          <p:cNvSpPr txBox="1"/>
          <p:nvPr/>
        </p:nvSpPr>
        <p:spPr>
          <a:xfrm>
            <a:off x="2863704" y="5769060"/>
            <a:ext cx="187070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bendy</a:t>
            </a:r>
            <a:endParaRPr dirty="0">
              <a:latin typeface="Gill Sans MT" panose="020B0502020104020203" pitchFamily="34" charset="77"/>
            </a:endParaRPr>
          </a:p>
        </p:txBody>
      </p:sp>
      <p:sp>
        <p:nvSpPr>
          <p:cNvPr id="137" name="lift"/>
          <p:cNvSpPr txBox="1"/>
          <p:nvPr/>
        </p:nvSpPr>
        <p:spPr>
          <a:xfrm>
            <a:off x="3159463" y="6639612"/>
            <a:ext cx="127919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give</a:t>
            </a:r>
            <a:endParaRPr dirty="0">
              <a:latin typeface="Gill Sans MT" panose="020B0502020104020203" pitchFamily="34" charset="77"/>
            </a:endParaRPr>
          </a:p>
        </p:txBody>
      </p:sp>
      <p:sp>
        <p:nvSpPr>
          <p:cNvPr id="138" name="mutter"/>
          <p:cNvSpPr txBox="1"/>
          <p:nvPr/>
        </p:nvSpPr>
        <p:spPr>
          <a:xfrm>
            <a:off x="8381808" y="3961911"/>
            <a:ext cx="166872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drool</a:t>
            </a:r>
            <a:endParaRPr b="1" dirty="0">
              <a:latin typeface="Gill Sans MT" panose="020B0502020104020203" pitchFamily="34" charset="77"/>
              <a:sym typeface="American Typewriter"/>
            </a:endParaRPr>
          </a:p>
        </p:txBody>
      </p:sp>
      <p:sp>
        <p:nvSpPr>
          <p:cNvPr id="139" name="unveil"/>
          <p:cNvSpPr txBox="1"/>
          <p:nvPr/>
        </p:nvSpPr>
        <p:spPr>
          <a:xfrm>
            <a:off x="8564201" y="5755144"/>
            <a:ext cx="127919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zeal</a:t>
            </a:r>
            <a:endParaRPr dirty="0">
              <a:latin typeface="Gill Sans MT" panose="020B0502020104020203" pitchFamily="34" charset="77"/>
              <a:sym typeface="American Typewriter"/>
            </a:endParaRPr>
          </a:p>
        </p:txBody>
      </p:sp>
      <p:sp>
        <p:nvSpPr>
          <p:cNvPr id="140" name="tolerate"/>
          <p:cNvSpPr txBox="1"/>
          <p:nvPr/>
        </p:nvSpPr>
        <p:spPr>
          <a:xfrm>
            <a:off x="8088453" y="3065958"/>
            <a:ext cx="225542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novelty</a:t>
            </a:r>
            <a:endParaRPr dirty="0">
              <a:latin typeface="Gill Sans MT" panose="020B0502020104020203" pitchFamily="34" charset="77"/>
            </a:endParaRPr>
          </a:p>
        </p:txBody>
      </p:sp>
      <p:sp>
        <p:nvSpPr>
          <p:cNvPr id="141" name="fixation"/>
          <p:cNvSpPr txBox="1"/>
          <p:nvPr/>
        </p:nvSpPr>
        <p:spPr>
          <a:xfrm>
            <a:off x="8074837" y="4824210"/>
            <a:ext cx="228267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custom</a:t>
            </a:r>
            <a:endParaRPr dirty="0">
              <a:latin typeface="Gill Sans MT" panose="020B0502020104020203" pitchFamily="34" charset="77"/>
            </a:endParaRPr>
          </a:p>
        </p:txBody>
      </p:sp>
      <p:sp>
        <p:nvSpPr>
          <p:cNvPr id="142" name="rustle"/>
          <p:cNvSpPr txBox="1"/>
          <p:nvPr/>
        </p:nvSpPr>
        <p:spPr>
          <a:xfrm>
            <a:off x="7538634" y="6620562"/>
            <a:ext cx="335508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meaningful</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a:latin typeface="Gill Sans MT" panose="020B0502020104020203" pitchFamily="34" charset="77"/>
              </a:rPr>
              <a:t>Display Slips</a:t>
            </a:r>
            <a:endParaRPr sz="2870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04543" y="428864"/>
            <a:ext cx="7199086"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pocket</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21727" y="5092667"/>
            <a:ext cx="1024433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swipe</a:t>
            </a:r>
            <a:endParaRPr sz="28700" dirty="0">
              <a:latin typeface="Gill Sans MT" panose="020B0502020104020203" pitchFamily="34" charset="77"/>
            </a:endParaRPr>
          </a:p>
        </p:txBody>
      </p:sp>
      <p:pic>
        <p:nvPicPr>
          <p:cNvPr id="6" name="Picture 5">
            <a:extLst>
              <a:ext uri="{FF2B5EF4-FFF2-40B4-BE49-F238E27FC236}">
                <a16:creationId xmlns:a16="http://schemas.microsoft.com/office/drawing/2014/main" id="{5DB9A592-E5AC-17B1-B671-6E7D0468BA35}"/>
              </a:ext>
            </a:extLst>
          </p:cNvPr>
          <p:cNvPicPr>
            <a:picLocks noChangeAspect="1"/>
          </p:cNvPicPr>
          <p:nvPr/>
        </p:nvPicPr>
        <p:blipFill>
          <a:blip r:embed="rId4"/>
          <a:stretch>
            <a:fillRect/>
          </a:stretch>
        </p:blipFill>
        <p:spPr>
          <a:xfrm>
            <a:off x="9240199" y="602862"/>
            <a:ext cx="3251200" cy="3251200"/>
          </a:xfrm>
          <a:prstGeom prst="rect">
            <a:avLst/>
          </a:prstGeom>
        </p:spPr>
      </p:pic>
      <p:pic>
        <p:nvPicPr>
          <p:cNvPr id="7" name="Picture 6">
            <a:extLst>
              <a:ext uri="{FF2B5EF4-FFF2-40B4-BE49-F238E27FC236}">
                <a16:creationId xmlns:a16="http://schemas.microsoft.com/office/drawing/2014/main" id="{DF92C36E-1D2D-6B43-8600-812AE2EF52FD}"/>
              </a:ext>
            </a:extLst>
          </p:cNvPr>
          <p:cNvPicPr>
            <a:picLocks noChangeAspect="1"/>
          </p:cNvPicPr>
          <p:nvPr/>
        </p:nvPicPr>
        <p:blipFill>
          <a:blip r:embed="rId5"/>
          <a:stretch>
            <a:fillRect/>
          </a:stretch>
        </p:blipFill>
        <p:spPr>
          <a:xfrm>
            <a:off x="830265" y="5621989"/>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16475" y="145311"/>
            <a:ext cx="566020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wire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1350" y="5122075"/>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bendy</a:t>
            </a:r>
            <a:endParaRPr sz="19900" dirty="0">
              <a:latin typeface="Gill Sans MT" panose="020B0502020104020203" pitchFamily="34" charset="77"/>
            </a:endParaRPr>
          </a:p>
        </p:txBody>
      </p:sp>
      <p:pic>
        <p:nvPicPr>
          <p:cNvPr id="5" name="Picture 4">
            <a:extLst>
              <a:ext uri="{FF2B5EF4-FFF2-40B4-BE49-F238E27FC236}">
                <a16:creationId xmlns:a16="http://schemas.microsoft.com/office/drawing/2014/main" id="{6C1170BD-F382-BBBA-648F-DA3D9F39E78B}"/>
              </a:ext>
            </a:extLst>
          </p:cNvPr>
          <p:cNvPicPr>
            <a:picLocks noChangeAspect="1"/>
          </p:cNvPicPr>
          <p:nvPr/>
        </p:nvPicPr>
        <p:blipFill>
          <a:blip r:embed="rId4"/>
          <a:stretch>
            <a:fillRect/>
          </a:stretch>
        </p:blipFill>
        <p:spPr>
          <a:xfrm>
            <a:off x="8227437" y="602862"/>
            <a:ext cx="3251200" cy="3251200"/>
          </a:xfrm>
          <a:prstGeom prst="rect">
            <a:avLst/>
          </a:prstGeom>
        </p:spPr>
      </p:pic>
      <p:pic>
        <p:nvPicPr>
          <p:cNvPr id="6" name="Picture 5">
            <a:extLst>
              <a:ext uri="{FF2B5EF4-FFF2-40B4-BE49-F238E27FC236}">
                <a16:creationId xmlns:a16="http://schemas.microsoft.com/office/drawing/2014/main" id="{41538651-CDFF-A86B-9669-E5F01C3645BC}"/>
              </a:ext>
            </a:extLst>
          </p:cNvPr>
          <p:cNvPicPr>
            <a:picLocks noChangeAspect="1"/>
          </p:cNvPicPr>
          <p:nvPr/>
        </p:nvPicPr>
        <p:blipFill>
          <a:blip r:embed="rId5"/>
          <a:stretch>
            <a:fillRect/>
          </a:stretch>
        </p:blipFill>
        <p:spPr>
          <a:xfrm>
            <a:off x="689837" y="5486353"/>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28728" y="-520672"/>
            <a:ext cx="5855770"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give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28728" y="5565841"/>
            <a:ext cx="12346080" cy="30264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000" dirty="0">
                <a:latin typeface="Gill Sans MT" panose="020B0502020104020203" pitchFamily="34" charset="77"/>
              </a:rPr>
              <a:t>novelty</a:t>
            </a:r>
            <a:endParaRPr sz="22700" dirty="0">
              <a:latin typeface="Gill Sans MT" panose="020B0502020104020203" pitchFamily="34" charset="77"/>
            </a:endParaRPr>
          </a:p>
        </p:txBody>
      </p:sp>
      <p:pic>
        <p:nvPicPr>
          <p:cNvPr id="5" name="Picture 4">
            <a:extLst>
              <a:ext uri="{FF2B5EF4-FFF2-40B4-BE49-F238E27FC236}">
                <a16:creationId xmlns:a16="http://schemas.microsoft.com/office/drawing/2014/main" id="{2F757120-2810-CA5A-08A4-E42ECA73A951}"/>
              </a:ext>
            </a:extLst>
          </p:cNvPr>
          <p:cNvPicPr>
            <a:picLocks noChangeAspect="1"/>
          </p:cNvPicPr>
          <p:nvPr/>
        </p:nvPicPr>
        <p:blipFill>
          <a:blip r:embed="rId4"/>
          <a:stretch>
            <a:fillRect/>
          </a:stretch>
        </p:blipFill>
        <p:spPr>
          <a:xfrm>
            <a:off x="8555104" y="602862"/>
            <a:ext cx="3251200" cy="3251200"/>
          </a:xfrm>
          <a:prstGeom prst="rect">
            <a:avLst/>
          </a:prstGeom>
        </p:spPr>
      </p:pic>
      <p:pic>
        <p:nvPicPr>
          <p:cNvPr id="6" name="Picture 5">
            <a:extLst>
              <a:ext uri="{FF2B5EF4-FFF2-40B4-BE49-F238E27FC236}">
                <a16:creationId xmlns:a16="http://schemas.microsoft.com/office/drawing/2014/main" id="{5A96C8EA-0900-DF15-ED45-47597437C34B}"/>
              </a:ext>
            </a:extLst>
          </p:cNvPr>
          <p:cNvPicPr>
            <a:picLocks noChangeAspect="1"/>
          </p:cNvPicPr>
          <p:nvPr/>
        </p:nvPicPr>
        <p:blipFill>
          <a:blip r:embed="rId5"/>
          <a:stretch>
            <a:fillRect/>
          </a:stretch>
        </p:blipFill>
        <p:spPr>
          <a:xfrm>
            <a:off x="667069" y="5696133"/>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71999" y="168424"/>
            <a:ext cx="693298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a:latin typeface="Gill Sans MT" panose="020B0502020104020203" pitchFamily="34" charset="77"/>
              </a:rPr>
              <a:t>drool</a:t>
            </a:r>
            <a:endParaRPr sz="720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31562" y="5504063"/>
            <a:ext cx="9855034"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custom</a:t>
            </a:r>
            <a:endParaRPr sz="16600" dirty="0">
              <a:latin typeface="Gill Sans MT" panose="020B0502020104020203" pitchFamily="34" charset="77"/>
            </a:endParaRPr>
          </a:p>
        </p:txBody>
      </p:sp>
      <p:pic>
        <p:nvPicPr>
          <p:cNvPr id="5" name="Picture 4">
            <a:extLst>
              <a:ext uri="{FF2B5EF4-FFF2-40B4-BE49-F238E27FC236}">
                <a16:creationId xmlns:a16="http://schemas.microsoft.com/office/drawing/2014/main" id="{DAAA357A-AA01-466A-65BF-5AE410233ABA}"/>
              </a:ext>
            </a:extLst>
          </p:cNvPr>
          <p:cNvPicPr>
            <a:picLocks noChangeAspect="1"/>
          </p:cNvPicPr>
          <p:nvPr/>
        </p:nvPicPr>
        <p:blipFill>
          <a:blip r:embed="rId4"/>
          <a:stretch>
            <a:fillRect/>
          </a:stretch>
        </p:blipFill>
        <p:spPr>
          <a:xfrm>
            <a:off x="8754389" y="602862"/>
            <a:ext cx="3251200" cy="3251200"/>
          </a:xfrm>
          <a:prstGeom prst="rect">
            <a:avLst/>
          </a:prstGeom>
        </p:spPr>
      </p:pic>
      <p:pic>
        <p:nvPicPr>
          <p:cNvPr id="6" name="Picture 5">
            <a:extLst>
              <a:ext uri="{FF2B5EF4-FFF2-40B4-BE49-F238E27FC236}">
                <a16:creationId xmlns:a16="http://schemas.microsoft.com/office/drawing/2014/main" id="{A2CD899F-6301-DEB4-30B1-82D7C0E10653}"/>
              </a:ext>
            </a:extLst>
          </p:cNvPr>
          <p:cNvPicPr>
            <a:picLocks noChangeAspect="1"/>
          </p:cNvPicPr>
          <p:nvPr/>
        </p:nvPicPr>
        <p:blipFill>
          <a:blip r:embed="rId5"/>
          <a:stretch>
            <a:fillRect/>
          </a:stretch>
        </p:blipFill>
        <p:spPr>
          <a:xfrm>
            <a:off x="797505" y="5684232"/>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25287" y="-177806"/>
            <a:ext cx="11999897"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a:latin typeface="Gill Sans MT" panose="020B0502020104020203" pitchFamily="34" charset="77"/>
              </a:rPr>
              <a:t>zeal</a:t>
            </a:r>
            <a:endParaRPr sz="2870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54292" y="6130524"/>
            <a:ext cx="10288591"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meaningful</a:t>
            </a:r>
            <a:endParaRPr sz="11500" dirty="0">
              <a:latin typeface="Gill Sans MT" panose="020B0502020104020203" pitchFamily="34" charset="77"/>
            </a:endParaRPr>
          </a:p>
        </p:txBody>
      </p:sp>
      <p:pic>
        <p:nvPicPr>
          <p:cNvPr id="4" name="Picture 3">
            <a:extLst>
              <a:ext uri="{FF2B5EF4-FFF2-40B4-BE49-F238E27FC236}">
                <a16:creationId xmlns:a16="http://schemas.microsoft.com/office/drawing/2014/main" id="{5F3308D8-4610-9F64-4F51-3F8D6A15A125}"/>
              </a:ext>
            </a:extLst>
          </p:cNvPr>
          <p:cNvPicPr>
            <a:picLocks noChangeAspect="1"/>
          </p:cNvPicPr>
          <p:nvPr/>
        </p:nvPicPr>
        <p:blipFill>
          <a:blip r:embed="rId4"/>
          <a:stretch>
            <a:fillRect/>
          </a:stretch>
        </p:blipFill>
        <p:spPr>
          <a:xfrm>
            <a:off x="8151413" y="539907"/>
            <a:ext cx="3251200" cy="3251200"/>
          </a:xfrm>
          <a:prstGeom prst="rect">
            <a:avLst/>
          </a:prstGeom>
        </p:spPr>
      </p:pic>
      <p:pic>
        <p:nvPicPr>
          <p:cNvPr id="6" name="Picture 5">
            <a:extLst>
              <a:ext uri="{FF2B5EF4-FFF2-40B4-BE49-F238E27FC236}">
                <a16:creationId xmlns:a16="http://schemas.microsoft.com/office/drawing/2014/main" id="{290BCE3B-A632-10A9-D59E-AC731DB65E85}"/>
              </a:ext>
            </a:extLst>
          </p:cNvPr>
          <p:cNvPicPr>
            <a:picLocks noChangeAspect="1"/>
          </p:cNvPicPr>
          <p:nvPr/>
        </p:nvPicPr>
        <p:blipFill>
          <a:blip r:embed="rId5"/>
          <a:stretch>
            <a:fillRect/>
          </a:stretch>
        </p:blipFill>
        <p:spPr>
          <a:xfrm>
            <a:off x="675019" y="5711806"/>
            <a:ext cx="3063685" cy="3063685"/>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508362" y="2274766"/>
            <a:ext cx="210474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pocket	</a:t>
            </a:r>
            <a:endParaRPr b="1" dirty="0">
              <a:latin typeface="Gill Sans MT" panose="020B0502020104020203" pitchFamily="34" charset="77"/>
              <a:sym typeface="American Typewriter"/>
            </a:endParaRPr>
          </a:p>
        </p:txBody>
      </p:sp>
      <p:sp>
        <p:nvSpPr>
          <p:cNvPr id="134" name="office"/>
          <p:cNvSpPr txBox="1"/>
          <p:nvPr/>
        </p:nvSpPr>
        <p:spPr>
          <a:xfrm>
            <a:off x="5688730" y="3183419"/>
            <a:ext cx="174406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swipe</a:t>
            </a:r>
            <a:endParaRPr dirty="0">
              <a:latin typeface="Gill Sans MT" panose="020B0502020104020203" pitchFamily="34" charset="77"/>
            </a:endParaRPr>
          </a:p>
        </p:txBody>
      </p:sp>
      <p:sp>
        <p:nvSpPr>
          <p:cNvPr id="135" name="spare"/>
          <p:cNvSpPr txBox="1"/>
          <p:nvPr/>
        </p:nvSpPr>
        <p:spPr>
          <a:xfrm>
            <a:off x="5865047" y="4033018"/>
            <a:ext cx="139140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wire</a:t>
            </a:r>
            <a:endParaRPr b="1" dirty="0">
              <a:latin typeface="Gill Sans MT" panose="020B0502020104020203" pitchFamily="34" charset="77"/>
              <a:sym typeface="American Typewriter"/>
            </a:endParaRPr>
          </a:p>
        </p:txBody>
      </p:sp>
      <p:sp>
        <p:nvSpPr>
          <p:cNvPr id="136" name="chipped"/>
          <p:cNvSpPr txBox="1"/>
          <p:nvPr/>
        </p:nvSpPr>
        <p:spPr>
          <a:xfrm>
            <a:off x="5625411" y="4958818"/>
            <a:ext cx="187070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bendy</a:t>
            </a:r>
            <a:endParaRPr dirty="0">
              <a:latin typeface="Gill Sans MT" panose="020B0502020104020203" pitchFamily="34" charset="77"/>
            </a:endParaRPr>
          </a:p>
        </p:txBody>
      </p:sp>
      <p:sp>
        <p:nvSpPr>
          <p:cNvPr id="137" name="lift"/>
          <p:cNvSpPr txBox="1"/>
          <p:nvPr/>
        </p:nvSpPr>
        <p:spPr>
          <a:xfrm>
            <a:off x="5921165" y="5829370"/>
            <a:ext cx="127919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give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726441" y="3418118"/>
            <a:ext cx="166872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drool</a:t>
            </a:r>
            <a:endParaRPr b="1" dirty="0">
              <a:latin typeface="Gill Sans MT" panose="020B0502020104020203" pitchFamily="34" charset="77"/>
              <a:sym typeface="American Typewriter"/>
            </a:endParaRPr>
          </a:p>
        </p:txBody>
      </p:sp>
      <p:sp>
        <p:nvSpPr>
          <p:cNvPr id="140" name="tolerate"/>
          <p:cNvSpPr txBox="1"/>
          <p:nvPr/>
        </p:nvSpPr>
        <p:spPr>
          <a:xfrm>
            <a:off x="5433081" y="2522165"/>
            <a:ext cx="225542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novelty</a:t>
            </a:r>
            <a:endParaRPr dirty="0">
              <a:latin typeface="Gill Sans MT" panose="020B0502020104020203" pitchFamily="34" charset="77"/>
            </a:endParaRPr>
          </a:p>
        </p:txBody>
      </p:sp>
      <p:sp>
        <p:nvSpPr>
          <p:cNvPr id="141" name="fixation"/>
          <p:cNvSpPr txBox="1"/>
          <p:nvPr/>
        </p:nvSpPr>
        <p:spPr>
          <a:xfrm>
            <a:off x="5419470" y="4280417"/>
            <a:ext cx="228267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custom</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862877" y="5188117"/>
            <a:ext cx="127919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zeal</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824948" y="5996646"/>
            <a:ext cx="335508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meaningful</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0708" y="1309202"/>
            <a:ext cx="259686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pocket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3997165"/>
            <a:ext cx="6419050"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pocket is a kind of small bag which forms part of a piece of clothing, and which is used for carrying small things such as money.</a:t>
            </a:r>
          </a:p>
        </p:txBody>
      </p:sp>
      <p:sp>
        <p:nvSpPr>
          <p:cNvPr id="155" name="The was a tear in Freddie’s new school jumper."/>
          <p:cNvSpPr txBox="1"/>
          <p:nvPr/>
        </p:nvSpPr>
        <p:spPr>
          <a:xfrm>
            <a:off x="0" y="650000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Janet found a </a:t>
            </a:r>
            <a:r>
              <a:rPr lang="en-GB" sz="4000" b="1" dirty="0">
                <a:latin typeface="Gill Sans MT" panose="020B0502020104020203" pitchFamily="34" charset="77"/>
              </a:rPr>
              <a:t>pebble</a:t>
            </a:r>
            <a:r>
              <a:rPr lang="en-GB" sz="4000" dirty="0">
                <a:latin typeface="Gill Sans MT" panose="020B0502020104020203" pitchFamily="34" charset="77"/>
              </a:rPr>
              <a:t> in her pocket.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pock-et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14927604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hole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rocket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socket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A35659C3-2007-1FFF-7EAE-6E81860BBF0C}"/>
              </a:ext>
            </a:extLst>
          </p:cNvPr>
          <p:cNvPicPr>
            <a:picLocks noChangeAspect="1"/>
          </p:cNvPicPr>
          <p:nvPr/>
        </p:nvPicPr>
        <p:blipFill>
          <a:blip r:embed="rId3"/>
          <a:stretch>
            <a:fillRect/>
          </a:stretch>
        </p:blipFill>
        <p:spPr>
          <a:xfrm>
            <a:off x="8982956" y="2990519"/>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24713" y="1309202"/>
            <a:ext cx="21688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swipe</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12821" y="4651059"/>
            <a:ext cx="6320488"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swipe something, you steal it quickly.</a:t>
            </a:r>
          </a:p>
        </p:txBody>
      </p:sp>
      <p:sp>
        <p:nvSpPr>
          <p:cNvPr id="155" name="The was a tear in Freddie’s new school jumper."/>
          <p:cNvSpPr txBox="1"/>
          <p:nvPr/>
        </p:nvSpPr>
        <p:spPr>
          <a:xfrm>
            <a:off x="0" y="663011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Dennis </a:t>
            </a:r>
            <a:r>
              <a:rPr lang="en-GB" sz="4000" b="1" dirty="0">
                <a:latin typeface="Gill Sans MT" panose="020B0502020104020203" pitchFamily="34" charset="77"/>
              </a:rPr>
              <a:t>swiped</a:t>
            </a:r>
            <a:r>
              <a:rPr lang="en-GB" sz="4000" dirty="0">
                <a:latin typeface="Gill Sans MT" panose="020B0502020104020203" pitchFamily="34" charset="77"/>
              </a:rPr>
              <a:t> the pen from Amir.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swipe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40550528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type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secretly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deliberately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C19E3730-17E9-D2E9-1731-FCAECDF1CD57}"/>
              </a:ext>
            </a:extLst>
          </p:cNvPr>
          <p:cNvPicPr>
            <a:picLocks noChangeAspect="1"/>
          </p:cNvPicPr>
          <p:nvPr/>
        </p:nvPicPr>
        <p:blipFill>
          <a:blip r:embed="rId3"/>
          <a:stretch>
            <a:fillRect/>
          </a:stretch>
        </p:blipFill>
        <p:spPr>
          <a:xfrm>
            <a:off x="8355397" y="2836695"/>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90003" y="1339979"/>
            <a:ext cx="1638270"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wire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325692"/>
            <a:ext cx="5990647"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wire is a long thin piece of metal that is used to fasten things or to carry electric current.</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a:t>
            </a:r>
            <a:r>
              <a:rPr lang="en-GB" sz="4000" dirty="0" err="1">
                <a:latin typeface="Gill Sans MT" panose="020B0502020104020203" pitchFamily="34" charset="77"/>
              </a:rPr>
              <a:t>Dodds</a:t>
            </a:r>
            <a:r>
              <a:rPr lang="en-GB" sz="4000" dirty="0">
                <a:latin typeface="Gill Sans MT" panose="020B0502020104020203" pitchFamily="34" charset="77"/>
              </a:rPr>
              <a:t> showed how the </a:t>
            </a:r>
            <a:r>
              <a:rPr lang="en-GB" sz="4000" b="1" dirty="0">
                <a:latin typeface="Gill Sans MT" panose="020B0502020104020203" pitchFamily="34" charset="77"/>
              </a:rPr>
              <a:t>wire</a:t>
            </a:r>
            <a:r>
              <a:rPr lang="en-GB" sz="4000" dirty="0">
                <a:latin typeface="Gill Sans MT" panose="020B0502020104020203" pitchFamily="34" charset="77"/>
              </a:rPr>
              <a:t> conducted electricity.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wire</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187692438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cable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higher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metal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lead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fire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electrical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8815DCCD-5AF6-C7DF-5302-BB8F0BD86CEF}"/>
              </a:ext>
            </a:extLst>
          </p:cNvPr>
          <p:cNvPicPr>
            <a:picLocks noChangeAspect="1"/>
          </p:cNvPicPr>
          <p:nvPr/>
        </p:nvPicPr>
        <p:blipFill>
          <a:blip r:embed="rId4"/>
          <a:stretch>
            <a:fillRect/>
          </a:stretch>
        </p:blipFill>
        <p:spPr>
          <a:xfrm>
            <a:off x="8358940" y="2730686"/>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869415" y="1309202"/>
            <a:ext cx="227947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bendy</a:t>
            </a:r>
            <a:endParaRPr>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adjective</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517349"/>
            <a:ext cx="7059173"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a:latin typeface="Gill Sans MT" panose="020B0502020104020203" pitchFamily="34" charset="77"/>
              </a:rPr>
              <a:t>A bendy object bends easily into a curved or angled shape.</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reading card was </a:t>
            </a:r>
            <a:r>
              <a:rPr lang="en-GB" sz="4000" b="1" dirty="0">
                <a:latin typeface="Gill Sans MT" panose="020B0502020104020203" pitchFamily="34" charset="77"/>
              </a:rPr>
              <a:t>bendy</a:t>
            </a:r>
            <a:r>
              <a:rPr lang="en-GB" sz="4000" dirty="0">
                <a:latin typeface="Gill Sans MT" panose="020B0502020104020203" pitchFamily="34" charset="77"/>
              </a:rPr>
              <a:t> after being dropped.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bend-y</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240329542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flexible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inflexible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trendy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toy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roads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2C8B4FC7-C505-547B-542D-2DF98718A00C}"/>
              </a:ext>
            </a:extLst>
          </p:cNvPr>
          <p:cNvPicPr>
            <a:picLocks noChangeAspect="1"/>
          </p:cNvPicPr>
          <p:nvPr/>
        </p:nvPicPr>
        <p:blipFill>
          <a:blip r:embed="rId4"/>
          <a:stretch>
            <a:fillRect/>
          </a:stretch>
        </p:blipFill>
        <p:spPr>
          <a:xfrm>
            <a:off x="8358940" y="2755636"/>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256535" y="1309202"/>
            <a:ext cx="150522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give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87477" y="4653673"/>
            <a:ext cx="6083487"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You use give to say that a person does something for another person. </a:t>
            </a:r>
          </a:p>
        </p:txBody>
      </p:sp>
      <p:sp>
        <p:nvSpPr>
          <p:cNvPr id="155" name="The was a tear in Freddie’s new school jumper."/>
          <p:cNvSpPr txBox="1"/>
          <p:nvPr/>
        </p:nvSpPr>
        <p:spPr>
          <a:xfrm>
            <a:off x="0" y="663820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Juliet wanted to </a:t>
            </a:r>
            <a:r>
              <a:rPr lang="en-GB" sz="4000" b="1" dirty="0">
                <a:latin typeface="Gill Sans MT" panose="020B0502020104020203" pitchFamily="34" charset="77"/>
              </a:rPr>
              <a:t>give</a:t>
            </a:r>
            <a:r>
              <a:rPr lang="en-GB" sz="4000" dirty="0">
                <a:latin typeface="Gill Sans MT" panose="020B0502020104020203" pitchFamily="34" charset="77"/>
              </a:rPr>
              <a:t> her heart rubber to John.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give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 name="Picture 1">
            <a:extLst>
              <a:ext uri="{FF2B5EF4-FFF2-40B4-BE49-F238E27FC236}">
                <a16:creationId xmlns:a16="http://schemas.microsoft.com/office/drawing/2014/main" id="{4576EF6B-FBF9-C133-9183-4DA0E6C71946}"/>
              </a:ext>
            </a:extLst>
          </p:cNvPr>
          <p:cNvPicPr>
            <a:picLocks noChangeAspect="1"/>
          </p:cNvPicPr>
          <p:nvPr/>
        </p:nvPicPr>
        <p:blipFill>
          <a:blip r:embed="rId4"/>
          <a:stretch>
            <a:fillRect/>
          </a:stretch>
        </p:blipFill>
        <p:spPr>
          <a:xfrm>
            <a:off x="8358940" y="2856845"/>
            <a:ext cx="3251200" cy="3251200"/>
          </a:xfrm>
          <a:prstGeom prst="rect">
            <a:avLst/>
          </a:prstGeom>
        </p:spPr>
      </p:pic>
      <p:graphicFrame>
        <p:nvGraphicFramePr>
          <p:cNvPr id="5" name="Table 2">
            <a:extLst>
              <a:ext uri="{FF2B5EF4-FFF2-40B4-BE49-F238E27FC236}">
                <a16:creationId xmlns:a16="http://schemas.microsoft.com/office/drawing/2014/main" id="{AC6E22AD-4797-7C3A-7040-17802BF80599}"/>
              </a:ext>
            </a:extLst>
          </p:cNvPr>
          <p:cNvGraphicFramePr>
            <a:graphicFrameLocks noGrp="1"/>
          </p:cNvGraphicFramePr>
          <p:nvPr>
            <p:extLst>
              <p:ext uri="{D42A27DB-BD31-4B8C-83A1-F6EECF244321}">
                <p14:modId xmlns:p14="http://schemas.microsoft.com/office/powerpoint/2010/main" val="40947821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offer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receive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live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donate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accept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forgive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Tree>
    <p:extLst>
      <p:ext uri="{BB962C8B-B14F-4D97-AF65-F5344CB8AC3E}">
        <p14:creationId xmlns:p14="http://schemas.microsoft.com/office/powerpoint/2010/main" val="3157331984"/>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22691</TotalTime>
  <Words>1166</Words>
  <Application>Microsoft Macintosh PowerPoint</Application>
  <PresentationFormat>Custom</PresentationFormat>
  <Paragraphs>322</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332</cp:revision>
  <dcterms:modified xsi:type="dcterms:W3CDTF">2023-06-22T07:36:02Z</dcterms:modified>
</cp:coreProperties>
</file>