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5" r:id="rId8"/>
    <p:sldId id="276" r:id="rId9"/>
    <p:sldId id="272" r:id="rId10"/>
    <p:sldId id="277" r:id="rId11"/>
    <p:sldId id="278" r:id="rId12"/>
    <p:sldId id="274" r:id="rId13"/>
    <p:sldId id="279" r:id="rId14"/>
    <p:sldId id="280" r:id="rId15"/>
    <p:sldId id="289" r:id="rId16"/>
    <p:sldId id="291" r:id="rId17"/>
    <p:sldId id="290" r:id="rId18"/>
    <p:sldId id="292" r:id="rId19"/>
    <p:sldId id="293" r:id="rId20"/>
    <p:sldId id="284" r:id="rId21"/>
    <p:sldId id="294" r:id="rId22"/>
    <p:sldId id="285" r:id="rId23"/>
    <p:sldId id="286" r:id="rId24"/>
    <p:sldId id="288" r:id="rId25"/>
    <p:sldId id="287"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863"/>
    <p:restoredTop sz="94646"/>
  </p:normalViewPr>
  <p:slideViewPr>
    <p:cSldViewPr snapToGrid="0" snapToObjects="1">
      <p:cViewPr varScale="1">
        <p:scale>
          <a:sx n="62" d="100"/>
          <a:sy n="62" d="100"/>
        </p:scale>
        <p:origin x="1040" y="-2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096277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92383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014683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66389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529342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779893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143574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855987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544520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816297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627310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3835596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a:p>
        </p:txBody>
      </p:sp>
    </p:spTree>
    <p:extLst>
      <p:ext uri="{BB962C8B-B14F-4D97-AF65-F5344CB8AC3E}">
        <p14:creationId xmlns:p14="http://schemas.microsoft.com/office/powerpoint/2010/main" val="3785953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040871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537529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a:p>
        </p:txBody>
      </p:sp>
    </p:spTree>
    <p:extLst>
      <p:ext uri="{BB962C8B-B14F-4D97-AF65-F5344CB8AC3E}">
        <p14:creationId xmlns:p14="http://schemas.microsoft.com/office/powerpoint/2010/main" val="66022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US"/>
          </a:p>
        </p:txBody>
      </p:sp>
    </p:spTree>
    <p:extLst>
      <p:ext uri="{BB962C8B-B14F-4D97-AF65-F5344CB8AC3E}">
        <p14:creationId xmlns:p14="http://schemas.microsoft.com/office/powerpoint/2010/main" val="3086330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Summer</a:t>
            </a:r>
            <a:r>
              <a:rPr dirty="0">
                <a:solidFill>
                  <a:srgbClr val="0070C0"/>
                </a:solidFill>
                <a:latin typeface="Gill Sans MT" panose="020B0502020104020203" pitchFamily="34" charset="77"/>
              </a:rPr>
              <a:t> Term 202</a:t>
            </a:r>
            <a:r>
              <a:rPr lang="en-GB" dirty="0">
                <a:solidFill>
                  <a:srgbClr val="0070C0"/>
                </a:solidFill>
                <a:latin typeface="Gill Sans MT" panose="020B0502020104020203" pitchFamily="34" charset="77"/>
              </a:rPr>
              <a:t>3</a:t>
            </a:r>
            <a:r>
              <a:rPr dirty="0">
                <a:solidFill>
                  <a:srgbClr val="0070C0"/>
                </a:solidFill>
                <a:latin typeface="Gill Sans MT" panose="020B0502020104020203" pitchFamily="34" charset="77"/>
              </a:rPr>
              <a:t>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5672585" y="3226831"/>
            <a:ext cx="6043321"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 </a:t>
            </a:r>
            <a:r>
              <a:rPr lang="en-GB" dirty="0">
                <a:latin typeface="Gill Sans MT" panose="020B0502020104020203" pitchFamily="34" charset="77"/>
              </a:rPr>
              <a:t>37</a:t>
            </a:r>
            <a:r>
              <a:rPr dirty="0">
                <a:latin typeface="Gill Sans MT" panose="020B0502020104020203" pitchFamily="34" charset="77"/>
              </a:rPr>
              <a:t> </a:t>
            </a:r>
            <a:r>
              <a:rPr lang="en-GB" dirty="0">
                <a:latin typeface="Gill Sans MT" panose="020B0502020104020203" pitchFamily="34" charset="77"/>
              </a:rPr>
              <a:t>–</a:t>
            </a:r>
            <a:r>
              <a:rPr dirty="0">
                <a:latin typeface="Gill Sans MT" panose="020B0502020104020203" pitchFamily="34" charset="77"/>
              </a:rPr>
              <a:t> </a:t>
            </a:r>
            <a:r>
              <a:rPr lang="en-GB" dirty="0">
                <a:latin typeface="Gill Sans MT" panose="020B0502020104020203" pitchFamily="34" charset="77"/>
              </a:rPr>
              <a:t>3rd July </a:t>
            </a:r>
            <a:r>
              <a:rPr dirty="0">
                <a:latin typeface="Gill Sans MT" panose="020B0502020104020203" pitchFamily="34" charset="77"/>
              </a:rPr>
              <a:t>202</a:t>
            </a:r>
            <a:r>
              <a:rPr lang="en-GB" dirty="0">
                <a:latin typeface="Gill Sans MT" panose="020B0502020104020203" pitchFamily="34" charset="77"/>
              </a:rPr>
              <a:t>3</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2">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13" name="Picture 12" descr="A screenshot of a cell phone&#10;&#10;Description automatically generated">
            <a:extLst>
              <a:ext uri="{FF2B5EF4-FFF2-40B4-BE49-F238E27FC236}">
                <a16:creationId xmlns:a16="http://schemas.microsoft.com/office/drawing/2014/main" id="{6EC0D784-5EA2-6841-BB18-6B704A0BBD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45752">
            <a:off x="6517535" y="6383473"/>
            <a:ext cx="3213149" cy="24030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A screenshot of a cell phone&#10;&#10;Description automatically generated">
            <a:extLst>
              <a:ext uri="{FF2B5EF4-FFF2-40B4-BE49-F238E27FC236}">
                <a16:creationId xmlns:a16="http://schemas.microsoft.com/office/drawing/2014/main" id="{72679589-8404-E543-896F-014067FE98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42618">
            <a:off x="8719809" y="4398356"/>
            <a:ext cx="3138499" cy="2353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78254" y="1309202"/>
            <a:ext cx="226183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hectic</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95968" y="4243251"/>
            <a:ext cx="6295777"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hectic situation is one that is very busy and involves a lot of rushed activity.</a:t>
            </a:r>
          </a:p>
        </p:txBody>
      </p:sp>
      <p:sp>
        <p:nvSpPr>
          <p:cNvPr id="155" name="The was a tear in Freddie’s new school jumper."/>
          <p:cNvSpPr txBox="1"/>
          <p:nvPr/>
        </p:nvSpPr>
        <p:spPr>
          <a:xfrm>
            <a:off x="0" y="6484719"/>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The school fayre was incredibly </a:t>
            </a:r>
            <a:r>
              <a:rPr lang="en-GB" b="1" dirty="0">
                <a:latin typeface="Gill Sans MT" panose="020B0502020104020203" pitchFamily="34" charset="77"/>
              </a:rPr>
              <a:t>hectic</a:t>
            </a:r>
            <a:r>
              <a:rPr lang="en-GB" dirty="0">
                <a:latin typeface="Gill Sans MT" panose="020B0502020104020203" pitchFamily="34" charset="77"/>
              </a:rPr>
              <a:t>.</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330562"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hec</a:t>
            </a:r>
            <a:r>
              <a:rPr lang="en-GB" dirty="0">
                <a:latin typeface="Gill Sans MT" panose="020B0502020104020203" pitchFamily="34" charset="77"/>
              </a:rPr>
              <a:t>-tic</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375615413"/>
              </p:ext>
            </p:extLst>
          </p:nvPr>
        </p:nvGraphicFramePr>
        <p:xfrm>
          <a:off x="5110" y="7558216"/>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frantic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leisurely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-ally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electric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journey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manic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quiet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activity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a:extLst>
              <a:ext uri="{FF2B5EF4-FFF2-40B4-BE49-F238E27FC236}">
                <a16:creationId xmlns:a16="http://schemas.microsoft.com/office/drawing/2014/main" id="{174ECD64-8291-29E2-0CA1-7999F44C4EA5}"/>
              </a:ext>
            </a:extLst>
          </p:cNvPr>
          <p:cNvPicPr>
            <a:picLocks noChangeAspect="1"/>
          </p:cNvPicPr>
          <p:nvPr/>
        </p:nvPicPr>
        <p:blipFill>
          <a:blip r:embed="rId4"/>
          <a:stretch>
            <a:fillRect/>
          </a:stretch>
        </p:blipFill>
        <p:spPr>
          <a:xfrm>
            <a:off x="8358940" y="3055843"/>
            <a:ext cx="3251200" cy="3251200"/>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90223" y="1309202"/>
            <a:ext cx="1437894"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fate</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35613" y="3960499"/>
            <a:ext cx="8076099"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Fate is a power that some people believe controls and decides </a:t>
            </a:r>
          </a:p>
          <a:p>
            <a:r>
              <a:rPr lang="en-GB" sz="3600" dirty="0">
                <a:latin typeface="Gill Sans MT" panose="020B0502020104020203" pitchFamily="34" charset="77"/>
              </a:rPr>
              <a:t>everything that happens, in a way that cannot be prevented or changed. </a:t>
            </a:r>
          </a:p>
        </p:txBody>
      </p:sp>
      <p:sp>
        <p:nvSpPr>
          <p:cNvPr id="155" name="The was a tear in Freddie’s new school jumper."/>
          <p:cNvSpPr txBox="1"/>
          <p:nvPr/>
        </p:nvSpPr>
        <p:spPr>
          <a:xfrm>
            <a:off x="0" y="6541579"/>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Tilly and Amelia thought it was </a:t>
            </a:r>
            <a:r>
              <a:rPr lang="en-GB" sz="4000" b="1" dirty="0">
                <a:latin typeface="Gill Sans MT" panose="020B0502020104020203" pitchFamily="34" charset="77"/>
              </a:rPr>
              <a:t>fate</a:t>
            </a:r>
            <a:r>
              <a:rPr lang="en-GB" sz="4000" dirty="0">
                <a:latin typeface="Gill Sans MT" panose="020B0502020104020203" pitchFamily="34" charset="77"/>
              </a:rPr>
              <a:t> they were friends.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fate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317162" y="-5897186"/>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204384308"/>
              </p:ext>
            </p:extLst>
          </p:nvPr>
        </p:nvGraphicFramePr>
        <p:xfrm>
          <a:off x="5110" y="7557242"/>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destiny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err="1">
                          <a:latin typeface="Gill Sans MT" panose="020B0502020104020203" pitchFamily="34" charset="77"/>
                        </a:rPr>
                        <a:t>sul</a:t>
                      </a:r>
                      <a:r>
                        <a:rPr lang="en-GB" sz="2600" dirty="0">
                          <a:latin typeface="Gill Sans MT" panose="020B0502020104020203" pitchFamily="34" charset="77"/>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luck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serendipity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ful</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great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overwhelming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a:extLst>
              <a:ext uri="{FF2B5EF4-FFF2-40B4-BE49-F238E27FC236}">
                <a16:creationId xmlns:a16="http://schemas.microsoft.com/office/drawing/2014/main" id="{A7ABF67D-6DE9-C7F1-9C6B-41640203D890}"/>
              </a:ext>
            </a:extLst>
          </p:cNvPr>
          <p:cNvPicPr>
            <a:picLocks noChangeAspect="1"/>
          </p:cNvPicPr>
          <p:nvPr/>
        </p:nvPicPr>
        <p:blipFill>
          <a:blip r:embed="rId4"/>
          <a:stretch>
            <a:fillRect/>
          </a:stretch>
        </p:blipFill>
        <p:spPr>
          <a:xfrm>
            <a:off x="8937655" y="2938188"/>
            <a:ext cx="3251200" cy="3251200"/>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Word of the Day:</a:t>
            </a:r>
          </a:p>
        </p:txBody>
      </p:sp>
      <p:sp>
        <p:nvSpPr>
          <p:cNvPr id="151" name="tear"/>
          <p:cNvSpPr txBox="1"/>
          <p:nvPr/>
        </p:nvSpPr>
        <p:spPr>
          <a:xfrm>
            <a:off x="5168098" y="1309202"/>
            <a:ext cx="368209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gruesome</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lang="en-GB" dirty="0">
                <a:latin typeface="Gill Sans MT" panose="020B0502020104020203" pitchFamily="34" charset="77"/>
              </a:rPr>
              <a:t>(adjective)</a:t>
            </a:r>
            <a:endParaRPr dirty="0">
              <a:latin typeface="Gill Sans MT" panose="020B0502020104020203" pitchFamily="34" charset="77"/>
            </a:endParaRPr>
          </a:p>
        </p:txBody>
      </p:sp>
      <p:sp>
        <p:nvSpPr>
          <p:cNvPr id="154" name="If you tear paper, cloth, or another material, or if it tears, you pull it into two pieces or you pull it so that a hole appears in it."/>
          <p:cNvSpPr txBox="1"/>
          <p:nvPr/>
        </p:nvSpPr>
        <p:spPr>
          <a:xfrm>
            <a:off x="587477" y="4253563"/>
            <a:ext cx="6083487"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Something that is gruesome is extremely unpleasant and</a:t>
            </a:r>
          </a:p>
          <a:p>
            <a:r>
              <a:rPr lang="en-GB" sz="3600" dirty="0">
                <a:latin typeface="Gill Sans MT" panose="020B0502020104020203" pitchFamily="34" charset="77"/>
              </a:rPr>
              <a:t>shocking.</a:t>
            </a:r>
          </a:p>
        </p:txBody>
      </p:sp>
      <p:sp>
        <p:nvSpPr>
          <p:cNvPr id="155" name="The was a tear in Freddie’s new school jumper."/>
          <p:cNvSpPr txBox="1"/>
          <p:nvPr/>
        </p:nvSpPr>
        <p:spPr>
          <a:xfrm>
            <a:off x="0" y="6638200"/>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state of Mrs Knott’s desk was </a:t>
            </a:r>
            <a:r>
              <a:rPr lang="en-GB" sz="4000" b="1" dirty="0">
                <a:latin typeface="Gill Sans MT" panose="020B0502020104020203" pitchFamily="34" charset="77"/>
              </a:rPr>
              <a:t>gruesome</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grue-some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49A1BEAE-8459-14B6-D6FA-010E1FD5E42B}"/>
              </a:ext>
            </a:extLst>
          </p:cNvPr>
          <p:cNvGraphicFramePr>
            <a:graphicFrameLocks noGrp="1"/>
          </p:cNvGraphicFramePr>
          <p:nvPr>
            <p:extLst>
              <p:ext uri="{D42A27DB-BD31-4B8C-83A1-F6EECF244321}">
                <p14:modId xmlns:p14="http://schemas.microsoft.com/office/powerpoint/2010/main" val="2859843241"/>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hideous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pleasant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ely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twosome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movie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fearful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experience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 name="Picture 1">
            <a:extLst>
              <a:ext uri="{FF2B5EF4-FFF2-40B4-BE49-F238E27FC236}">
                <a16:creationId xmlns:a16="http://schemas.microsoft.com/office/drawing/2014/main" id="{4C13FFC5-FB72-A38C-149D-3168A595741A}"/>
              </a:ext>
            </a:extLst>
          </p:cNvPr>
          <p:cNvPicPr>
            <a:picLocks noChangeAspect="1"/>
          </p:cNvPicPr>
          <p:nvPr/>
        </p:nvPicPr>
        <p:blipFill>
          <a:blip r:embed="rId4"/>
          <a:stretch>
            <a:fillRect/>
          </a:stretch>
        </p:blipFill>
        <p:spPr>
          <a:xfrm>
            <a:off x="8212546" y="3176267"/>
            <a:ext cx="3251200" cy="3251200"/>
          </a:xfrm>
          <a:prstGeom prst="rect">
            <a:avLst/>
          </a:prstGeom>
        </p:spPr>
      </p:pic>
      <p:sp>
        <p:nvSpPr>
          <p:cNvPr id="5" name="Grasshopper Word of the Day">
            <a:extLst>
              <a:ext uri="{FF2B5EF4-FFF2-40B4-BE49-F238E27FC236}">
                <a16:creationId xmlns:a16="http://schemas.microsoft.com/office/drawing/2014/main" id="{A7C45D5F-2BE5-F24B-6766-14BF74A509EA}"/>
              </a:ext>
            </a:extLst>
          </p:cNvPr>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Tree>
    <p:extLst>
      <p:ext uri="{BB962C8B-B14F-4D97-AF65-F5344CB8AC3E}">
        <p14:creationId xmlns:p14="http://schemas.microsoft.com/office/powerpoint/2010/main" val="425085605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a:solidFill>
                  <a:srgbClr val="00AEEE"/>
                </a:solidFill>
                <a:latin typeface="Gill Sans MT" panose="020B0502020104020203" pitchFamily="34" charset="77"/>
              </a:rPr>
              <a:t>Shinobi</a:t>
            </a:r>
            <a:r>
              <a:rPr sz="700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Word of the Day:</a:t>
            </a:r>
          </a:p>
        </p:txBody>
      </p:sp>
      <p:sp>
        <p:nvSpPr>
          <p:cNvPr id="151" name="tear"/>
          <p:cNvSpPr txBox="1"/>
          <p:nvPr/>
        </p:nvSpPr>
        <p:spPr>
          <a:xfrm>
            <a:off x="6307853" y="1309202"/>
            <a:ext cx="140262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fine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95353" y="4231723"/>
            <a:ext cx="6119260"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You use fine to describe something that you admire and think is very good.</a:t>
            </a:r>
          </a:p>
        </p:txBody>
      </p:sp>
      <p:sp>
        <p:nvSpPr>
          <p:cNvPr id="155" name="The was a tear in Freddie’s new school jumper."/>
          <p:cNvSpPr txBox="1"/>
          <p:nvPr/>
        </p:nvSpPr>
        <p:spPr>
          <a:xfrm>
            <a:off x="0" y="6430608"/>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 Lin told Sonny that he did </a:t>
            </a:r>
            <a:r>
              <a:rPr lang="en-GB" sz="4000" b="1" dirty="0">
                <a:latin typeface="Gill Sans MT" panose="020B0502020104020203" pitchFamily="34" charset="77"/>
              </a:rPr>
              <a:t>fine</a:t>
            </a:r>
            <a:r>
              <a:rPr lang="en-GB" sz="4000" dirty="0">
                <a:latin typeface="Gill Sans MT" panose="020B0502020104020203" pitchFamily="34" charset="77"/>
              </a:rPr>
              <a:t> work in the lesson.</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fine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817670037"/>
              </p:ext>
            </p:extLst>
          </p:nvPr>
        </p:nvGraphicFramePr>
        <p:xfrm>
          <a:off x="5110" y="7579393"/>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108890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excellent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poor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line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work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high quality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st</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sign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book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a:extLst>
              <a:ext uri="{FF2B5EF4-FFF2-40B4-BE49-F238E27FC236}">
                <a16:creationId xmlns:a16="http://schemas.microsoft.com/office/drawing/2014/main" id="{0AF9DFFF-1D7E-8A1F-F59C-FCB293BD8ECE}"/>
              </a:ext>
            </a:extLst>
          </p:cNvPr>
          <p:cNvPicPr>
            <a:picLocks noChangeAspect="1"/>
          </p:cNvPicPr>
          <p:nvPr/>
        </p:nvPicPr>
        <p:blipFill>
          <a:blip r:embed="rId4"/>
          <a:stretch>
            <a:fillRect/>
          </a:stretch>
        </p:blipFill>
        <p:spPr>
          <a:xfrm>
            <a:off x="8196118" y="2780787"/>
            <a:ext cx="3251200" cy="3251200"/>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a:solidFill>
                  <a:srgbClr val="00AEEE"/>
                </a:solidFill>
                <a:latin typeface="Gill Sans MT" panose="020B0502020104020203" pitchFamily="34" charset="77"/>
              </a:rPr>
              <a:t>Shinobi</a:t>
            </a:r>
            <a:r>
              <a:rPr sz="700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Word of the Day:</a:t>
            </a:r>
          </a:p>
        </p:txBody>
      </p:sp>
      <p:sp>
        <p:nvSpPr>
          <p:cNvPr id="151" name="tear"/>
          <p:cNvSpPr txBox="1"/>
          <p:nvPr/>
        </p:nvSpPr>
        <p:spPr>
          <a:xfrm>
            <a:off x="6483679" y="1339979"/>
            <a:ext cx="1425070" cy="1118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lack</a:t>
            </a:r>
            <a:endParaRPr sz="7200"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89311" y="4221544"/>
            <a:ext cx="5813089"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there is a lack of something, there is not enough of it or it does not exist at all.</a:t>
            </a:r>
          </a:p>
        </p:txBody>
      </p:sp>
      <p:sp>
        <p:nvSpPr>
          <p:cNvPr id="155" name="The was a tear in Freddie’s new school jumper."/>
          <p:cNvSpPr txBox="1"/>
          <p:nvPr/>
        </p:nvSpPr>
        <p:spPr>
          <a:xfrm>
            <a:off x="0" y="6516723"/>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 Turley told Arun that his writing </a:t>
            </a:r>
            <a:r>
              <a:rPr lang="en-GB" sz="4000" b="1" dirty="0">
                <a:latin typeface="Gill Sans MT" panose="020B0502020104020203" pitchFamily="34" charset="77"/>
              </a:rPr>
              <a:t>lacks</a:t>
            </a:r>
            <a:r>
              <a:rPr lang="en-GB" sz="4000" dirty="0">
                <a:latin typeface="Gill Sans MT" panose="020B0502020104020203" pitchFamily="34" charset="77"/>
              </a:rPr>
              <a:t> adjectives.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a:solidFill>
                  <a:srgbClr val="C92405"/>
                </a:solidFill>
                <a:latin typeface="Gill Sans MT" panose="020B0502020104020203" pitchFamily="34" charset="77"/>
              </a:rPr>
              <a:t>Word Class</a:t>
            </a:r>
          </a:p>
        </p:txBody>
      </p:sp>
      <p:sp>
        <p:nvSpPr>
          <p:cNvPr id="166" name="(tear)"/>
          <p:cNvSpPr txBox="1"/>
          <p:nvPr/>
        </p:nvSpPr>
        <p:spPr>
          <a:xfrm>
            <a:off x="5040153"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lack</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109176965"/>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absence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abundance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584200" rtl="0" eaLnBrk="1" fontAlgn="auto" latinLnBrk="0" hangingPunct="1">
                        <a:lnSpc>
                          <a:spcPct val="100000"/>
                        </a:lnSpc>
                        <a:spcBef>
                          <a:spcPts val="0"/>
                        </a:spcBef>
                        <a:spcAft>
                          <a:spcPts val="0"/>
                        </a:spcAft>
                        <a:buClrTx/>
                        <a:buSzTx/>
                        <a:buFontTx/>
                        <a:buNone/>
                        <a:tabLst/>
                        <a:defRPr/>
                      </a:pPr>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back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evidence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shortage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sufficiency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track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care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a:extLst>
              <a:ext uri="{FF2B5EF4-FFF2-40B4-BE49-F238E27FC236}">
                <a16:creationId xmlns:a16="http://schemas.microsoft.com/office/drawing/2014/main" id="{710EF03F-6E20-F715-AAE4-90C06AC69714}"/>
              </a:ext>
            </a:extLst>
          </p:cNvPr>
          <p:cNvPicPr>
            <a:picLocks noChangeAspect="1"/>
          </p:cNvPicPr>
          <p:nvPr/>
        </p:nvPicPr>
        <p:blipFill>
          <a:blip r:embed="rId4"/>
          <a:stretch>
            <a:fillRect/>
          </a:stretch>
        </p:blipFill>
        <p:spPr>
          <a:xfrm>
            <a:off x="8097076" y="2845797"/>
            <a:ext cx="3251200" cy="3251200"/>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a:latin typeface="Gill Sans MT" panose="020B0502020104020203" pitchFamily="34" charset="77"/>
              </a:rPr>
              <a:t>Focus Word </a:t>
            </a:r>
            <a:r>
              <a:rPr lang="en-GB" sz="1800">
                <a:latin typeface="Gill Sans MT" panose="020B0502020104020203" pitchFamily="34" charset="77"/>
              </a:rPr>
              <a:t>(write below)</a:t>
            </a:r>
            <a:r>
              <a:rPr sz="180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a:latin typeface="Gill Sans MT" panose="020B0502020104020203" pitchFamily="34" charset="77"/>
              </a:rPr>
              <a:t>Describe / Definition</a:t>
            </a:r>
            <a:r>
              <a:rPr sz="280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a:solidFill>
                  <a:srgbClr val="C92405"/>
                </a:solidFill>
                <a:latin typeface="Gill Sans MT" panose="020B0502020104020203" pitchFamily="34" charset="77"/>
              </a:rPr>
              <a:t>Word Class</a:t>
            </a:r>
            <a:r>
              <a:rPr lang="en-GB" sz="2800">
                <a:solidFill>
                  <a:srgbClr val="C92405"/>
                </a:solidFill>
                <a:latin typeface="Gill Sans MT" panose="020B0502020104020203" pitchFamily="34" charset="77"/>
              </a:rPr>
              <a:t>:</a:t>
            </a:r>
            <a:endParaRPr sz="280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Antonyms:</a:t>
                      </a:r>
                    </a:p>
                    <a:p>
                      <a:r>
                        <a:rPr lang="en-GB" sz="1400" b="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a:solidFill>
                  <a:srgbClr val="C92405"/>
                </a:solidFill>
                <a:latin typeface="Gill Sans MT" panose="020B0502020104020203" pitchFamily="34" charset="77"/>
              </a:rPr>
              <a:t>Draw your sentence:</a:t>
            </a:r>
            <a:endParaRPr sz="280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a:solidFill>
                  <a:srgbClr val="C92405"/>
                </a:solidFill>
                <a:latin typeface="Gill Sans MT" panose="020B0502020104020203" pitchFamily="34" charset="77"/>
              </a:rPr>
              <a:t>Use it in a sentence:</a:t>
            </a:r>
            <a:endParaRPr sz="280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a:solidFill>
                  <a:srgbClr val="00AEEE"/>
                </a:solidFill>
                <a:latin typeface="Gill Sans MT" panose="020B0502020104020203" pitchFamily="34" charset="77"/>
              </a:rPr>
              <a:t>Vocabulary Laboratory</a:t>
            </a:r>
            <a:endParaRPr sz="700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954634436"/>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talk</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outfit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camp</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stamp</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a:solidFill>
                  <a:srgbClr val="00AEEE"/>
                </a:solidFill>
                <a:latin typeface="Gill Sans MT" panose="020B0502020104020203" pitchFamily="34" charset="77"/>
              </a:rPr>
              <a:t>Vocabulary Visualiser</a:t>
            </a:r>
            <a:endParaRPr sz="700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82671568"/>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hectic</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fine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a:t>
                      </a:r>
                      <a:r>
                        <a:rPr lang="en-GB" sz="2600" b="0" dirty="0" err="1">
                          <a:solidFill>
                            <a:schemeClr val="tx1"/>
                          </a:solidFill>
                          <a:latin typeface="Gill Sans MT" panose="020B0502020104020203" pitchFamily="34" charset="77"/>
                        </a:rPr>
                        <a:t>guresome</a:t>
                      </a:r>
                      <a:endParaRPr lang="en-GB" sz="2600" b="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lack</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a:solidFill>
                  <a:srgbClr val="00AEEE"/>
                </a:solidFill>
                <a:latin typeface="Gill Sans MT" panose="020B0502020104020203" pitchFamily="34" charset="77"/>
              </a:rPr>
              <a:t>Vocabulary Visualiser</a:t>
            </a:r>
            <a:endParaRPr sz="700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a:solidFill>
                  <a:srgbClr val="00AEEE"/>
                </a:solidFill>
                <a:latin typeface="Gill Sans MT" panose="020B0502020104020203" pitchFamily="34" charset="77"/>
              </a:rPr>
              <a:t>Matching Meanings</a:t>
            </a:r>
            <a:endParaRPr sz="700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a:latin typeface="Gill Sans MT" panose="020B0502020104020203" pitchFamily="34" charset="77"/>
              </a:rPr>
              <a:t>Draw lines </a:t>
            </a:r>
            <a:r>
              <a:rPr kumimoji="0" lang="en-GB" sz="1800" b="0" i="0" u="none" strike="noStrike" cap="none" spc="0" normalizeH="0" baseline="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1874723813"/>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a:latin typeface="Gill Sans MT" panose="020B0502020104020203" pitchFamily="34" charset="77"/>
                        </a:rPr>
                        <a:t>talk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a:latin typeface="Gill Sans MT" panose="020B0502020104020203" pitchFamily="34" charset="77"/>
                        </a:rPr>
                        <a:t>camp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a:latin typeface="Gill Sans MT" panose="020B0502020104020203" pitchFamily="34" charset="77"/>
                        </a:rPr>
                        <a:t>outfit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a:latin typeface="Gill Sans MT" panose="020B0502020104020203" pitchFamily="34" charset="77"/>
                        </a:rPr>
                        <a:t>stamp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a:latin typeface="Gill Sans MT" panose="020B0502020104020203" pitchFamily="34" charset="77"/>
                        </a:rPr>
                        <a:t>ugly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2829123823"/>
              </p:ext>
            </p:extLst>
          </p:nvPr>
        </p:nvGraphicFramePr>
        <p:xfrm>
          <a:off x="5307795" y="1251704"/>
          <a:ext cx="4826233" cy="7723200"/>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When you ***, you use spoken language to express your thoughts, ideas, or feelings.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An *** is a set of clothes.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If you *** somewhere, you stay or live there for a short time in a tent or caravan, or in the open air.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If you say that someone or something is ***, you mean that they are very unattractive and unpleasant to look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If you *** or *** your foot, you lift your foot and put it down very hard on the ground, for example because you are angry or because your feet are cold.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2" name="Picture 1">
            <a:extLst>
              <a:ext uri="{FF2B5EF4-FFF2-40B4-BE49-F238E27FC236}">
                <a16:creationId xmlns:a16="http://schemas.microsoft.com/office/drawing/2014/main" id="{CA03F74D-1D44-6F1B-EFB8-BD6FDD8769C5}"/>
              </a:ext>
            </a:extLst>
          </p:cNvPr>
          <p:cNvPicPr>
            <a:picLocks noChangeAspect="1"/>
          </p:cNvPicPr>
          <p:nvPr/>
        </p:nvPicPr>
        <p:blipFill>
          <a:blip r:embed="rId5"/>
          <a:stretch>
            <a:fillRect/>
          </a:stretch>
        </p:blipFill>
        <p:spPr>
          <a:xfrm>
            <a:off x="11048162" y="2713317"/>
            <a:ext cx="933589" cy="933589"/>
          </a:xfrm>
          <a:prstGeom prst="rect">
            <a:avLst/>
          </a:prstGeom>
        </p:spPr>
      </p:pic>
      <p:pic>
        <p:nvPicPr>
          <p:cNvPr id="3" name="Picture 2">
            <a:extLst>
              <a:ext uri="{FF2B5EF4-FFF2-40B4-BE49-F238E27FC236}">
                <a16:creationId xmlns:a16="http://schemas.microsoft.com/office/drawing/2014/main" id="{41592C45-86A7-4EEE-4F74-978939126F7A}"/>
              </a:ext>
            </a:extLst>
          </p:cNvPr>
          <p:cNvPicPr>
            <a:picLocks noChangeAspect="1"/>
          </p:cNvPicPr>
          <p:nvPr/>
        </p:nvPicPr>
        <p:blipFill>
          <a:blip r:embed="rId6"/>
          <a:stretch>
            <a:fillRect/>
          </a:stretch>
        </p:blipFill>
        <p:spPr>
          <a:xfrm>
            <a:off x="10878893" y="5155466"/>
            <a:ext cx="1045882" cy="1045882"/>
          </a:xfrm>
          <a:prstGeom prst="rect">
            <a:avLst/>
          </a:prstGeom>
        </p:spPr>
      </p:pic>
      <p:pic>
        <p:nvPicPr>
          <p:cNvPr id="5" name="Picture 4">
            <a:extLst>
              <a:ext uri="{FF2B5EF4-FFF2-40B4-BE49-F238E27FC236}">
                <a16:creationId xmlns:a16="http://schemas.microsoft.com/office/drawing/2014/main" id="{787E8491-A1A7-D486-9C87-253ADA674F7D}"/>
              </a:ext>
            </a:extLst>
          </p:cNvPr>
          <p:cNvPicPr>
            <a:picLocks noChangeAspect="1"/>
          </p:cNvPicPr>
          <p:nvPr/>
        </p:nvPicPr>
        <p:blipFill>
          <a:blip r:embed="rId7"/>
          <a:stretch>
            <a:fillRect/>
          </a:stretch>
        </p:blipFill>
        <p:spPr>
          <a:xfrm>
            <a:off x="10878893" y="3943211"/>
            <a:ext cx="993616" cy="993616"/>
          </a:xfrm>
          <a:prstGeom prst="rect">
            <a:avLst/>
          </a:prstGeom>
        </p:spPr>
      </p:pic>
      <p:pic>
        <p:nvPicPr>
          <p:cNvPr id="6" name="Picture 5">
            <a:extLst>
              <a:ext uri="{FF2B5EF4-FFF2-40B4-BE49-F238E27FC236}">
                <a16:creationId xmlns:a16="http://schemas.microsoft.com/office/drawing/2014/main" id="{BA469DD3-57F3-F7A6-B480-049C37108296}"/>
              </a:ext>
            </a:extLst>
          </p:cNvPr>
          <p:cNvPicPr>
            <a:picLocks noChangeAspect="1"/>
          </p:cNvPicPr>
          <p:nvPr/>
        </p:nvPicPr>
        <p:blipFill>
          <a:blip r:embed="rId8"/>
          <a:stretch>
            <a:fillRect/>
          </a:stretch>
        </p:blipFill>
        <p:spPr>
          <a:xfrm>
            <a:off x="10974085" y="7866009"/>
            <a:ext cx="1081741" cy="1081741"/>
          </a:xfrm>
          <a:prstGeom prst="rect">
            <a:avLst/>
          </a:prstGeom>
        </p:spPr>
      </p:pic>
      <p:pic>
        <p:nvPicPr>
          <p:cNvPr id="7" name="Picture 6">
            <a:extLst>
              <a:ext uri="{FF2B5EF4-FFF2-40B4-BE49-F238E27FC236}">
                <a16:creationId xmlns:a16="http://schemas.microsoft.com/office/drawing/2014/main" id="{9E99716F-E535-4832-DFEA-1EA9B297FB26}"/>
              </a:ext>
            </a:extLst>
          </p:cNvPr>
          <p:cNvPicPr>
            <a:picLocks noChangeAspect="1"/>
          </p:cNvPicPr>
          <p:nvPr/>
        </p:nvPicPr>
        <p:blipFill>
          <a:blip r:embed="rId9"/>
          <a:stretch>
            <a:fillRect/>
          </a:stretch>
        </p:blipFill>
        <p:spPr>
          <a:xfrm>
            <a:off x="10761846" y="6201348"/>
            <a:ext cx="1404471" cy="1404471"/>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a:solidFill>
                  <a:srgbClr val="00AEEE"/>
                </a:solidFill>
                <a:latin typeface="Gill Sans MT" panose="020B0502020104020203" pitchFamily="34" charset="77"/>
              </a:rPr>
              <a:t>Matching Meanings</a:t>
            </a:r>
            <a:endParaRPr sz="700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a:latin typeface="Gill Sans MT" panose="020B0502020104020203" pitchFamily="34" charset="77"/>
              </a:rPr>
              <a:t>Draw lines </a:t>
            </a:r>
            <a:r>
              <a:rPr kumimoji="0" lang="en-GB" sz="1800" b="0" i="0" u="none" strike="noStrike" cap="none" spc="0" normalizeH="0" baseline="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1056895124"/>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a:latin typeface="Gill Sans MT" panose="020B0502020104020203" pitchFamily="34" charset="77"/>
                        </a:rPr>
                        <a:t>hectic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a:latin typeface="Gill Sans MT" panose="020B0502020104020203" pitchFamily="34" charset="77"/>
                        </a:rPr>
                        <a:t>fate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a:latin typeface="Gill Sans MT" panose="020B0502020104020203" pitchFamily="34" charset="77"/>
                        </a:rPr>
                        <a:t>gruesome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a:latin typeface="Gill Sans MT" panose="020B0502020104020203" pitchFamily="34" charset="77"/>
                        </a:rPr>
                        <a:t>fine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a:latin typeface="Gill Sans MT" panose="020B0502020104020203" pitchFamily="34" charset="77"/>
                        </a:rPr>
                        <a:t>lack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2683225307"/>
              </p:ext>
            </p:extLst>
          </p:nvPr>
        </p:nvGraphicFramePr>
        <p:xfrm>
          <a:off x="5307795" y="1251704"/>
          <a:ext cx="4826233" cy="7723200"/>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You use *** to describe something that you admire and think is very good.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Something that is *** is extremely unpleasant and</a:t>
                      </a:r>
                    </a:p>
                    <a:p>
                      <a:r>
                        <a:rPr lang="en-GB" sz="2000" dirty="0">
                          <a:latin typeface="Gill Sans MT" panose="020B0502020104020203" pitchFamily="34" charset="77"/>
                        </a:rPr>
                        <a:t>shocking.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If there is a *** of something, there is not enough of it or it does not exist at all.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 is a power that some people believe controls and decides </a:t>
                      </a:r>
                    </a:p>
                    <a:p>
                      <a:r>
                        <a:rPr lang="en-GB" sz="2000" dirty="0">
                          <a:latin typeface="Gill Sans MT" panose="020B0502020104020203" pitchFamily="34" charset="77"/>
                        </a:rPr>
                        <a:t>everything that happens, in a way that cannot be prevented or changed.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a:latin typeface="Gill Sans MT" panose="020B0502020104020203" pitchFamily="34" charset="77"/>
                        </a:rPr>
                        <a:t>A *** </a:t>
                      </a:r>
                      <a:r>
                        <a:rPr lang="en-GB" sz="2000" dirty="0">
                          <a:latin typeface="Gill Sans MT" panose="020B0502020104020203" pitchFamily="34" charset="77"/>
                        </a:rPr>
                        <a:t>situation is one that is very busy and involves a lot of rushed activity.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2" name="Picture 1">
            <a:extLst>
              <a:ext uri="{FF2B5EF4-FFF2-40B4-BE49-F238E27FC236}">
                <a16:creationId xmlns:a16="http://schemas.microsoft.com/office/drawing/2014/main" id="{F9AEF6B3-B92D-9A17-D2D1-F8225C7CD48E}"/>
              </a:ext>
            </a:extLst>
          </p:cNvPr>
          <p:cNvPicPr>
            <a:picLocks noChangeAspect="1"/>
          </p:cNvPicPr>
          <p:nvPr/>
        </p:nvPicPr>
        <p:blipFill>
          <a:blip r:embed="rId5"/>
          <a:stretch>
            <a:fillRect/>
          </a:stretch>
        </p:blipFill>
        <p:spPr>
          <a:xfrm>
            <a:off x="10802156" y="7901054"/>
            <a:ext cx="1199356" cy="1199356"/>
          </a:xfrm>
          <a:prstGeom prst="rect">
            <a:avLst/>
          </a:prstGeom>
        </p:spPr>
      </p:pic>
      <p:pic>
        <p:nvPicPr>
          <p:cNvPr id="3" name="Picture 2">
            <a:extLst>
              <a:ext uri="{FF2B5EF4-FFF2-40B4-BE49-F238E27FC236}">
                <a16:creationId xmlns:a16="http://schemas.microsoft.com/office/drawing/2014/main" id="{47CEF501-5707-CDCB-8F3A-8FD14E9AA489}"/>
              </a:ext>
            </a:extLst>
          </p:cNvPr>
          <p:cNvPicPr>
            <a:picLocks noChangeAspect="1"/>
          </p:cNvPicPr>
          <p:nvPr/>
        </p:nvPicPr>
        <p:blipFill>
          <a:blip r:embed="rId6"/>
          <a:stretch>
            <a:fillRect/>
          </a:stretch>
        </p:blipFill>
        <p:spPr>
          <a:xfrm>
            <a:off x="10684112" y="6530818"/>
            <a:ext cx="1199356" cy="1199356"/>
          </a:xfrm>
          <a:prstGeom prst="rect">
            <a:avLst/>
          </a:prstGeom>
        </p:spPr>
      </p:pic>
      <p:pic>
        <p:nvPicPr>
          <p:cNvPr id="5" name="Picture 4">
            <a:extLst>
              <a:ext uri="{FF2B5EF4-FFF2-40B4-BE49-F238E27FC236}">
                <a16:creationId xmlns:a16="http://schemas.microsoft.com/office/drawing/2014/main" id="{AD7B077D-19DB-2087-A772-7A76D5AE9417}"/>
              </a:ext>
            </a:extLst>
          </p:cNvPr>
          <p:cNvPicPr>
            <a:picLocks noChangeAspect="1"/>
          </p:cNvPicPr>
          <p:nvPr/>
        </p:nvPicPr>
        <p:blipFill>
          <a:blip r:embed="rId7"/>
          <a:stretch>
            <a:fillRect/>
          </a:stretch>
        </p:blipFill>
        <p:spPr>
          <a:xfrm>
            <a:off x="10744979" y="3891993"/>
            <a:ext cx="1207247" cy="1207247"/>
          </a:xfrm>
          <a:prstGeom prst="rect">
            <a:avLst/>
          </a:prstGeom>
        </p:spPr>
      </p:pic>
      <p:pic>
        <p:nvPicPr>
          <p:cNvPr id="6" name="Picture 5">
            <a:extLst>
              <a:ext uri="{FF2B5EF4-FFF2-40B4-BE49-F238E27FC236}">
                <a16:creationId xmlns:a16="http://schemas.microsoft.com/office/drawing/2014/main" id="{38C5CDE0-A7C5-C460-8C9D-3EA035BCDF56}"/>
              </a:ext>
            </a:extLst>
          </p:cNvPr>
          <p:cNvPicPr>
            <a:picLocks noChangeAspect="1"/>
          </p:cNvPicPr>
          <p:nvPr/>
        </p:nvPicPr>
        <p:blipFill>
          <a:blip r:embed="rId8"/>
          <a:stretch>
            <a:fillRect/>
          </a:stretch>
        </p:blipFill>
        <p:spPr>
          <a:xfrm>
            <a:off x="10684112" y="2460415"/>
            <a:ext cx="1161125" cy="1161125"/>
          </a:xfrm>
          <a:prstGeom prst="rect">
            <a:avLst/>
          </a:prstGeom>
        </p:spPr>
      </p:pic>
      <p:pic>
        <p:nvPicPr>
          <p:cNvPr id="7" name="Picture 6">
            <a:extLst>
              <a:ext uri="{FF2B5EF4-FFF2-40B4-BE49-F238E27FC236}">
                <a16:creationId xmlns:a16="http://schemas.microsoft.com/office/drawing/2014/main" id="{CDFD5305-ACCB-E5B0-B8E9-96FC9C3D7055}"/>
              </a:ext>
            </a:extLst>
          </p:cNvPr>
          <p:cNvPicPr>
            <a:picLocks noChangeAspect="1"/>
          </p:cNvPicPr>
          <p:nvPr/>
        </p:nvPicPr>
        <p:blipFill>
          <a:blip r:embed="rId9"/>
          <a:stretch>
            <a:fillRect/>
          </a:stretch>
        </p:blipFill>
        <p:spPr>
          <a:xfrm>
            <a:off x="10599484" y="5162206"/>
            <a:ext cx="1368612" cy="1368612"/>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3195523" y="3085008"/>
            <a:ext cx="120706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talk</a:t>
            </a:r>
            <a:endParaRPr dirty="0">
              <a:latin typeface="Gill Sans MT" panose="020B0502020104020203" pitchFamily="34" charset="77"/>
              <a:sym typeface="American Typewriter"/>
            </a:endParaRPr>
          </a:p>
        </p:txBody>
      </p:sp>
      <p:sp>
        <p:nvSpPr>
          <p:cNvPr id="134" name="office"/>
          <p:cNvSpPr txBox="1"/>
          <p:nvPr/>
        </p:nvSpPr>
        <p:spPr>
          <a:xfrm>
            <a:off x="2939047" y="3993661"/>
            <a:ext cx="172002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camp</a:t>
            </a:r>
            <a:endParaRPr dirty="0">
              <a:latin typeface="Gill Sans MT" panose="020B0502020104020203" pitchFamily="34" charset="77"/>
            </a:endParaRPr>
          </a:p>
        </p:txBody>
      </p:sp>
      <p:sp>
        <p:nvSpPr>
          <p:cNvPr id="135" name="spare"/>
          <p:cNvSpPr txBox="1"/>
          <p:nvPr/>
        </p:nvSpPr>
        <p:spPr>
          <a:xfrm>
            <a:off x="3022367" y="4824209"/>
            <a:ext cx="171200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outfit</a:t>
            </a:r>
            <a:endParaRPr b="1" dirty="0">
              <a:latin typeface="Gill Sans MT" panose="020B0502020104020203" pitchFamily="34" charset="77"/>
              <a:sym typeface="American Typewriter"/>
            </a:endParaRPr>
          </a:p>
        </p:txBody>
      </p:sp>
      <p:sp>
        <p:nvSpPr>
          <p:cNvPr id="136" name="chipped"/>
          <p:cNvSpPr txBox="1"/>
          <p:nvPr/>
        </p:nvSpPr>
        <p:spPr>
          <a:xfrm>
            <a:off x="2834851" y="5769060"/>
            <a:ext cx="192841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stamp</a:t>
            </a:r>
            <a:endParaRPr dirty="0">
              <a:latin typeface="Gill Sans MT" panose="020B0502020104020203" pitchFamily="34" charset="77"/>
            </a:endParaRPr>
          </a:p>
        </p:txBody>
      </p:sp>
      <p:sp>
        <p:nvSpPr>
          <p:cNvPr id="137" name="lift"/>
          <p:cNvSpPr txBox="1"/>
          <p:nvPr/>
        </p:nvSpPr>
        <p:spPr>
          <a:xfrm>
            <a:off x="3149044" y="6639612"/>
            <a:ext cx="130003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ugly</a:t>
            </a:r>
            <a:endParaRPr dirty="0">
              <a:latin typeface="Gill Sans MT" panose="020B0502020104020203" pitchFamily="34" charset="77"/>
            </a:endParaRPr>
          </a:p>
        </p:txBody>
      </p:sp>
      <p:sp>
        <p:nvSpPr>
          <p:cNvPr id="138" name="mutter"/>
          <p:cNvSpPr txBox="1"/>
          <p:nvPr/>
        </p:nvSpPr>
        <p:spPr>
          <a:xfrm>
            <a:off x="8603024" y="3961911"/>
            <a:ext cx="122629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fate</a:t>
            </a:r>
            <a:endParaRPr b="1" dirty="0">
              <a:latin typeface="Gill Sans MT" panose="020B0502020104020203" pitchFamily="34" charset="77"/>
              <a:sym typeface="American Typewriter"/>
            </a:endParaRPr>
          </a:p>
        </p:txBody>
      </p:sp>
      <p:sp>
        <p:nvSpPr>
          <p:cNvPr id="139" name="unveil"/>
          <p:cNvSpPr txBox="1"/>
          <p:nvPr/>
        </p:nvSpPr>
        <p:spPr>
          <a:xfrm>
            <a:off x="8616298" y="5755144"/>
            <a:ext cx="117500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fine</a:t>
            </a:r>
            <a:endParaRPr dirty="0">
              <a:latin typeface="Gill Sans MT" panose="020B0502020104020203" pitchFamily="34" charset="77"/>
              <a:sym typeface="American Typewriter"/>
            </a:endParaRPr>
          </a:p>
        </p:txBody>
      </p:sp>
      <p:sp>
        <p:nvSpPr>
          <p:cNvPr id="140" name="tolerate"/>
          <p:cNvSpPr txBox="1"/>
          <p:nvPr/>
        </p:nvSpPr>
        <p:spPr>
          <a:xfrm>
            <a:off x="8281616" y="3065958"/>
            <a:ext cx="186910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hectic</a:t>
            </a:r>
            <a:endParaRPr dirty="0">
              <a:latin typeface="Gill Sans MT" panose="020B0502020104020203" pitchFamily="34" charset="77"/>
            </a:endParaRPr>
          </a:p>
        </p:txBody>
      </p:sp>
      <p:sp>
        <p:nvSpPr>
          <p:cNvPr id="141" name="fixation"/>
          <p:cNvSpPr txBox="1"/>
          <p:nvPr/>
        </p:nvSpPr>
        <p:spPr>
          <a:xfrm>
            <a:off x="7702141" y="4824210"/>
            <a:ext cx="302807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gruesome</a:t>
            </a:r>
            <a:endParaRPr dirty="0">
              <a:latin typeface="Gill Sans MT" panose="020B0502020104020203" pitchFamily="34" charset="77"/>
            </a:endParaRPr>
          </a:p>
        </p:txBody>
      </p:sp>
      <p:sp>
        <p:nvSpPr>
          <p:cNvPr id="142" name="rustle"/>
          <p:cNvSpPr txBox="1"/>
          <p:nvPr/>
        </p:nvSpPr>
        <p:spPr>
          <a:xfrm>
            <a:off x="8582991" y="6620562"/>
            <a:ext cx="126637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lack</a:t>
            </a:r>
            <a:endParaRPr b="1" dirty="0">
              <a:latin typeface="Gill Sans MT" panose="020B0502020104020203" pitchFamily="34" charset="77"/>
              <a:sym typeface="American Typewriter"/>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a:latin typeface="Gill Sans MT" panose="020B0502020104020203" pitchFamily="34" charset="77"/>
              </a:rPr>
              <a:t>Display Slips</a:t>
            </a:r>
            <a:endParaRPr sz="2870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37188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350996" y="-31131"/>
            <a:ext cx="5469446" cy="45191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8700" dirty="0">
                <a:latin typeface="Gill Sans MT" panose="020B0502020104020203" pitchFamily="34" charset="77"/>
              </a:rPr>
              <a:t>talk</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760467" y="4687711"/>
            <a:ext cx="10244333" cy="45191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8700" dirty="0">
                <a:latin typeface="Gill Sans MT" panose="020B0502020104020203" pitchFamily="34" charset="77"/>
              </a:rPr>
              <a:t>camp</a:t>
            </a:r>
            <a:endParaRPr sz="28700" dirty="0">
              <a:latin typeface="Gill Sans MT" panose="020B0502020104020203" pitchFamily="34" charset="77"/>
            </a:endParaRPr>
          </a:p>
        </p:txBody>
      </p:sp>
      <p:pic>
        <p:nvPicPr>
          <p:cNvPr id="2" name="Picture 1">
            <a:extLst>
              <a:ext uri="{FF2B5EF4-FFF2-40B4-BE49-F238E27FC236}">
                <a16:creationId xmlns:a16="http://schemas.microsoft.com/office/drawing/2014/main" id="{9A00F156-42F9-B4F8-C716-95CA3785C395}"/>
              </a:ext>
            </a:extLst>
          </p:cNvPr>
          <p:cNvPicPr>
            <a:picLocks noChangeAspect="1"/>
          </p:cNvPicPr>
          <p:nvPr/>
        </p:nvPicPr>
        <p:blipFill>
          <a:blip r:embed="rId4"/>
          <a:stretch>
            <a:fillRect/>
          </a:stretch>
        </p:blipFill>
        <p:spPr>
          <a:xfrm>
            <a:off x="7954149" y="618421"/>
            <a:ext cx="3251200" cy="3251200"/>
          </a:xfrm>
          <a:prstGeom prst="rect">
            <a:avLst/>
          </a:prstGeom>
        </p:spPr>
      </p:pic>
      <p:pic>
        <p:nvPicPr>
          <p:cNvPr id="4" name="Picture 3">
            <a:extLst>
              <a:ext uri="{FF2B5EF4-FFF2-40B4-BE49-F238E27FC236}">
                <a16:creationId xmlns:a16="http://schemas.microsoft.com/office/drawing/2014/main" id="{A1FDC3DA-1306-24FF-BE2D-34BD8CDBDE2D}"/>
              </a:ext>
            </a:extLst>
          </p:cNvPr>
          <p:cNvPicPr>
            <a:picLocks noChangeAspect="1"/>
          </p:cNvPicPr>
          <p:nvPr/>
        </p:nvPicPr>
        <p:blipFill>
          <a:blip r:embed="rId5"/>
          <a:stretch>
            <a:fillRect/>
          </a:stretch>
        </p:blipFill>
        <p:spPr>
          <a:xfrm>
            <a:off x="682708" y="5694007"/>
            <a:ext cx="3251200" cy="3251200"/>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08911" y="5189040"/>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102460" y="140374"/>
            <a:ext cx="6806351"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outfit</a:t>
            </a:r>
            <a:endParaRPr sz="23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017591" y="4834120"/>
            <a:ext cx="10419220"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stamp</a:t>
            </a:r>
            <a:endParaRPr sz="19900" dirty="0">
              <a:latin typeface="Gill Sans MT" panose="020B0502020104020203" pitchFamily="34" charset="77"/>
            </a:endParaRPr>
          </a:p>
        </p:txBody>
      </p:sp>
      <p:pic>
        <p:nvPicPr>
          <p:cNvPr id="2" name="Picture 1">
            <a:extLst>
              <a:ext uri="{FF2B5EF4-FFF2-40B4-BE49-F238E27FC236}">
                <a16:creationId xmlns:a16="http://schemas.microsoft.com/office/drawing/2014/main" id="{61AF57B4-CE4C-3656-41AF-875D479C5620}"/>
              </a:ext>
            </a:extLst>
          </p:cNvPr>
          <p:cNvPicPr>
            <a:picLocks noChangeAspect="1"/>
          </p:cNvPicPr>
          <p:nvPr/>
        </p:nvPicPr>
        <p:blipFill>
          <a:blip r:embed="rId4"/>
          <a:stretch>
            <a:fillRect/>
          </a:stretch>
        </p:blipFill>
        <p:spPr>
          <a:xfrm>
            <a:off x="8603629" y="602862"/>
            <a:ext cx="3251200" cy="3251200"/>
          </a:xfrm>
          <a:prstGeom prst="rect">
            <a:avLst/>
          </a:prstGeom>
        </p:spPr>
      </p:pic>
      <p:pic>
        <p:nvPicPr>
          <p:cNvPr id="4" name="Picture 3">
            <a:extLst>
              <a:ext uri="{FF2B5EF4-FFF2-40B4-BE49-F238E27FC236}">
                <a16:creationId xmlns:a16="http://schemas.microsoft.com/office/drawing/2014/main" id="{E211A51A-3860-9701-5BFD-935C78E71286}"/>
              </a:ext>
            </a:extLst>
          </p:cNvPr>
          <p:cNvPicPr>
            <a:picLocks noChangeAspect="1"/>
          </p:cNvPicPr>
          <p:nvPr/>
        </p:nvPicPr>
        <p:blipFill>
          <a:blip r:embed="rId5"/>
          <a:stretch>
            <a:fillRect/>
          </a:stretch>
        </p:blipFill>
        <p:spPr>
          <a:xfrm>
            <a:off x="855097" y="5486353"/>
            <a:ext cx="3251200" cy="3251200"/>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44437" y="-603206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690257" y="-520672"/>
            <a:ext cx="5932714" cy="45191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8700" dirty="0">
                <a:latin typeface="Gill Sans MT" panose="020B0502020104020203" pitchFamily="34" charset="77"/>
              </a:rPr>
              <a:t>ugly</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690257" y="5427006"/>
            <a:ext cx="12346080" cy="36112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2800" dirty="0">
                <a:latin typeface="Gill Sans MT" panose="020B0502020104020203" pitchFamily="34" charset="77"/>
              </a:rPr>
              <a:t>hectic</a:t>
            </a:r>
            <a:endParaRPr sz="22700" dirty="0">
              <a:latin typeface="Gill Sans MT" panose="020B0502020104020203" pitchFamily="34" charset="77"/>
            </a:endParaRPr>
          </a:p>
        </p:txBody>
      </p:sp>
      <p:pic>
        <p:nvPicPr>
          <p:cNvPr id="2" name="Picture 1">
            <a:extLst>
              <a:ext uri="{FF2B5EF4-FFF2-40B4-BE49-F238E27FC236}">
                <a16:creationId xmlns:a16="http://schemas.microsoft.com/office/drawing/2014/main" id="{8932B378-FDD7-57B0-8EEB-F5DDECB6AD8B}"/>
              </a:ext>
            </a:extLst>
          </p:cNvPr>
          <p:cNvPicPr>
            <a:picLocks noChangeAspect="1"/>
          </p:cNvPicPr>
          <p:nvPr/>
        </p:nvPicPr>
        <p:blipFill>
          <a:blip r:embed="rId4"/>
          <a:stretch>
            <a:fillRect/>
          </a:stretch>
        </p:blipFill>
        <p:spPr>
          <a:xfrm>
            <a:off x="8381579" y="602862"/>
            <a:ext cx="3251200" cy="3251200"/>
          </a:xfrm>
          <a:prstGeom prst="rect">
            <a:avLst/>
          </a:prstGeom>
        </p:spPr>
      </p:pic>
      <p:pic>
        <p:nvPicPr>
          <p:cNvPr id="4" name="Picture 3">
            <a:extLst>
              <a:ext uri="{FF2B5EF4-FFF2-40B4-BE49-F238E27FC236}">
                <a16:creationId xmlns:a16="http://schemas.microsoft.com/office/drawing/2014/main" id="{B6664AF5-289D-3DCE-FF7C-450395E059BF}"/>
              </a:ext>
            </a:extLst>
          </p:cNvPr>
          <p:cNvPicPr>
            <a:picLocks noChangeAspect="1"/>
          </p:cNvPicPr>
          <p:nvPr/>
        </p:nvPicPr>
        <p:blipFill>
          <a:blip r:embed="rId5"/>
          <a:stretch>
            <a:fillRect/>
          </a:stretch>
        </p:blipFill>
        <p:spPr>
          <a:xfrm>
            <a:off x="756133" y="5724319"/>
            <a:ext cx="3251200" cy="3251200"/>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2305323" y="168424"/>
            <a:ext cx="4666342"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fate</a:t>
            </a:r>
            <a:endParaRPr sz="72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042314" y="5698605"/>
            <a:ext cx="9855034"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gruesome</a:t>
            </a:r>
            <a:endParaRPr sz="16600" dirty="0">
              <a:latin typeface="Gill Sans MT" panose="020B0502020104020203" pitchFamily="34" charset="77"/>
            </a:endParaRPr>
          </a:p>
        </p:txBody>
      </p:sp>
      <p:pic>
        <p:nvPicPr>
          <p:cNvPr id="2" name="Picture 1">
            <a:extLst>
              <a:ext uri="{FF2B5EF4-FFF2-40B4-BE49-F238E27FC236}">
                <a16:creationId xmlns:a16="http://schemas.microsoft.com/office/drawing/2014/main" id="{6D49E044-88F7-CAF7-3ABC-EAADC0DF915D}"/>
              </a:ext>
            </a:extLst>
          </p:cNvPr>
          <p:cNvPicPr>
            <a:picLocks noChangeAspect="1"/>
          </p:cNvPicPr>
          <p:nvPr/>
        </p:nvPicPr>
        <p:blipFill>
          <a:blip r:embed="rId4"/>
          <a:stretch>
            <a:fillRect/>
          </a:stretch>
        </p:blipFill>
        <p:spPr>
          <a:xfrm>
            <a:off x="8020903" y="567512"/>
            <a:ext cx="3251200" cy="3251200"/>
          </a:xfrm>
          <a:prstGeom prst="rect">
            <a:avLst/>
          </a:prstGeom>
        </p:spPr>
      </p:pic>
      <p:pic>
        <p:nvPicPr>
          <p:cNvPr id="4" name="Picture 3">
            <a:extLst>
              <a:ext uri="{FF2B5EF4-FFF2-40B4-BE49-F238E27FC236}">
                <a16:creationId xmlns:a16="http://schemas.microsoft.com/office/drawing/2014/main" id="{01175B95-1ABA-5431-8595-7A1060568C7A}"/>
              </a:ext>
            </a:extLst>
          </p:cNvPr>
          <p:cNvPicPr>
            <a:picLocks noChangeAspect="1"/>
          </p:cNvPicPr>
          <p:nvPr/>
        </p:nvPicPr>
        <p:blipFill>
          <a:blip r:embed="rId5"/>
          <a:stretch>
            <a:fillRect/>
          </a:stretch>
        </p:blipFill>
        <p:spPr>
          <a:xfrm>
            <a:off x="579968" y="5973468"/>
            <a:ext cx="2814034" cy="2814034"/>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725287" y="-177806"/>
            <a:ext cx="11999897" cy="45191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8700" dirty="0">
                <a:latin typeface="Gill Sans MT" panose="020B0502020104020203" pitchFamily="34" charset="77"/>
              </a:rPr>
              <a:t>fine</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042314" y="5015255"/>
            <a:ext cx="10288591" cy="45191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8700" dirty="0">
                <a:latin typeface="Gill Sans MT" panose="020B0502020104020203" pitchFamily="34" charset="77"/>
              </a:rPr>
              <a:t>lack</a:t>
            </a:r>
            <a:endParaRPr sz="11500" dirty="0">
              <a:latin typeface="Gill Sans MT" panose="020B0502020104020203" pitchFamily="34" charset="77"/>
            </a:endParaRPr>
          </a:p>
        </p:txBody>
      </p:sp>
      <p:pic>
        <p:nvPicPr>
          <p:cNvPr id="2" name="Picture 1">
            <a:extLst>
              <a:ext uri="{FF2B5EF4-FFF2-40B4-BE49-F238E27FC236}">
                <a16:creationId xmlns:a16="http://schemas.microsoft.com/office/drawing/2014/main" id="{84C5F3B4-E5C9-5671-DC84-FC0457878EB8}"/>
              </a:ext>
            </a:extLst>
          </p:cNvPr>
          <p:cNvPicPr>
            <a:picLocks noChangeAspect="1"/>
          </p:cNvPicPr>
          <p:nvPr/>
        </p:nvPicPr>
        <p:blipFill>
          <a:blip r:embed="rId4"/>
          <a:stretch>
            <a:fillRect/>
          </a:stretch>
        </p:blipFill>
        <p:spPr>
          <a:xfrm>
            <a:off x="1202506" y="5743099"/>
            <a:ext cx="3251200" cy="3251200"/>
          </a:xfrm>
          <a:prstGeom prst="rect">
            <a:avLst/>
          </a:prstGeom>
        </p:spPr>
      </p:pic>
      <p:pic>
        <p:nvPicPr>
          <p:cNvPr id="4" name="Picture 3">
            <a:extLst>
              <a:ext uri="{FF2B5EF4-FFF2-40B4-BE49-F238E27FC236}">
                <a16:creationId xmlns:a16="http://schemas.microsoft.com/office/drawing/2014/main" id="{B4CE22F5-E667-6A78-E82F-3E2D8065F052}"/>
              </a:ext>
            </a:extLst>
          </p:cNvPr>
          <p:cNvPicPr>
            <a:picLocks noChangeAspect="1"/>
          </p:cNvPicPr>
          <p:nvPr/>
        </p:nvPicPr>
        <p:blipFill>
          <a:blip r:embed="rId5"/>
          <a:stretch>
            <a:fillRect/>
          </a:stretch>
        </p:blipFill>
        <p:spPr>
          <a:xfrm>
            <a:off x="7954149" y="550860"/>
            <a:ext cx="3251200" cy="3251200"/>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957203" y="2274766"/>
            <a:ext cx="120706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talk	</a:t>
            </a:r>
            <a:endParaRPr b="1" dirty="0">
              <a:latin typeface="Gill Sans MT" panose="020B0502020104020203" pitchFamily="34" charset="77"/>
              <a:sym typeface="American Typewriter"/>
            </a:endParaRPr>
          </a:p>
        </p:txBody>
      </p:sp>
      <p:sp>
        <p:nvSpPr>
          <p:cNvPr id="134" name="office"/>
          <p:cNvSpPr txBox="1"/>
          <p:nvPr/>
        </p:nvSpPr>
        <p:spPr>
          <a:xfrm>
            <a:off x="5700753" y="3183419"/>
            <a:ext cx="172002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camp</a:t>
            </a:r>
            <a:endParaRPr dirty="0">
              <a:latin typeface="Gill Sans MT" panose="020B0502020104020203" pitchFamily="34" charset="77"/>
            </a:endParaRPr>
          </a:p>
        </p:txBody>
      </p:sp>
      <p:sp>
        <p:nvSpPr>
          <p:cNvPr id="135" name="spare"/>
          <p:cNvSpPr txBox="1"/>
          <p:nvPr/>
        </p:nvSpPr>
        <p:spPr>
          <a:xfrm>
            <a:off x="5704748" y="4033018"/>
            <a:ext cx="171200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outfit</a:t>
            </a:r>
            <a:endParaRPr b="1" dirty="0">
              <a:latin typeface="Gill Sans MT" panose="020B0502020104020203" pitchFamily="34" charset="77"/>
              <a:sym typeface="American Typewriter"/>
            </a:endParaRPr>
          </a:p>
        </p:txBody>
      </p:sp>
      <p:sp>
        <p:nvSpPr>
          <p:cNvPr id="136" name="chipped"/>
          <p:cNvSpPr txBox="1"/>
          <p:nvPr/>
        </p:nvSpPr>
        <p:spPr>
          <a:xfrm>
            <a:off x="5596558" y="4958818"/>
            <a:ext cx="192841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stamp</a:t>
            </a:r>
            <a:endParaRPr dirty="0">
              <a:latin typeface="Gill Sans MT" panose="020B0502020104020203" pitchFamily="34" charset="77"/>
            </a:endParaRPr>
          </a:p>
        </p:txBody>
      </p:sp>
      <p:sp>
        <p:nvSpPr>
          <p:cNvPr id="137" name="lift"/>
          <p:cNvSpPr txBox="1"/>
          <p:nvPr/>
        </p:nvSpPr>
        <p:spPr>
          <a:xfrm>
            <a:off x="5910746" y="5829370"/>
            <a:ext cx="130003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ugly</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947657" y="3418118"/>
            <a:ext cx="122629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fate</a:t>
            </a:r>
            <a:endParaRPr b="1" dirty="0">
              <a:latin typeface="Gill Sans MT" panose="020B0502020104020203" pitchFamily="34" charset="77"/>
              <a:sym typeface="American Typewriter"/>
            </a:endParaRPr>
          </a:p>
        </p:txBody>
      </p:sp>
      <p:sp>
        <p:nvSpPr>
          <p:cNvPr id="140" name="tolerate"/>
          <p:cNvSpPr txBox="1"/>
          <p:nvPr/>
        </p:nvSpPr>
        <p:spPr>
          <a:xfrm>
            <a:off x="5626244" y="2522165"/>
            <a:ext cx="186910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hectic</a:t>
            </a:r>
            <a:endParaRPr dirty="0">
              <a:latin typeface="Gill Sans MT" panose="020B0502020104020203" pitchFamily="34" charset="77"/>
            </a:endParaRPr>
          </a:p>
        </p:txBody>
      </p:sp>
      <p:sp>
        <p:nvSpPr>
          <p:cNvPr id="141" name="fixation"/>
          <p:cNvSpPr txBox="1"/>
          <p:nvPr/>
        </p:nvSpPr>
        <p:spPr>
          <a:xfrm>
            <a:off x="5046774" y="4280417"/>
            <a:ext cx="302807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gruesome</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914974" y="5188117"/>
            <a:ext cx="117500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fine</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869305" y="5996646"/>
            <a:ext cx="126637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lack</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303819" y="1309202"/>
            <a:ext cx="1410644"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talk</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414288" y="1645578"/>
            <a:ext cx="4616262"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70644" y="4243386"/>
            <a:ext cx="6419050"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When you talk, you use spoken language to express your thoughts, ideas, or feelings.</a:t>
            </a:r>
          </a:p>
        </p:txBody>
      </p:sp>
      <p:sp>
        <p:nvSpPr>
          <p:cNvPr id="155" name="The was a tear in Freddie’s new school jumper."/>
          <p:cNvSpPr txBox="1"/>
          <p:nvPr/>
        </p:nvSpPr>
        <p:spPr>
          <a:xfrm>
            <a:off x="0" y="6500001"/>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err="1">
                <a:latin typeface="Gill Sans MT" panose="020B0502020104020203" pitchFamily="34" charset="77"/>
              </a:rPr>
              <a:t>Dex</a:t>
            </a:r>
            <a:r>
              <a:rPr lang="en-GB" sz="4000" dirty="0">
                <a:latin typeface="Gill Sans MT" panose="020B0502020104020203" pitchFamily="34" charset="77"/>
              </a:rPr>
              <a:t> was told off for </a:t>
            </a:r>
            <a:r>
              <a:rPr lang="en-GB" sz="4000" b="1" dirty="0">
                <a:latin typeface="Gill Sans MT" panose="020B0502020104020203" pitchFamily="34" charset="77"/>
              </a:rPr>
              <a:t>talking</a:t>
            </a:r>
            <a:r>
              <a:rPr lang="en-GB" sz="4000" dirty="0">
                <a:latin typeface="Gill Sans MT" panose="020B0502020104020203" pitchFamily="34" charset="77"/>
              </a:rPr>
              <a:t> in the class.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talk</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4" name="Table 2">
            <a:extLst>
              <a:ext uri="{FF2B5EF4-FFF2-40B4-BE49-F238E27FC236}">
                <a16:creationId xmlns:a16="http://schemas.microsoft.com/office/drawing/2014/main" id="{D63B5FE3-48DF-DACA-FE7C-1418E421E613}"/>
              </a:ext>
            </a:extLst>
          </p:cNvPr>
          <p:cNvGraphicFramePr>
            <a:graphicFrameLocks noGrp="1"/>
          </p:cNvGraphicFramePr>
          <p:nvPr>
            <p:extLst>
              <p:ext uri="{D42A27DB-BD31-4B8C-83A1-F6EECF244321}">
                <p14:modId xmlns:p14="http://schemas.microsoft.com/office/powerpoint/2010/main" val="247471582"/>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speak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small-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walk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understand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chat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ative</a:t>
                      </a:r>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chalk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a lot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a:extLst>
              <a:ext uri="{FF2B5EF4-FFF2-40B4-BE49-F238E27FC236}">
                <a16:creationId xmlns:a16="http://schemas.microsoft.com/office/drawing/2014/main" id="{B8BA6503-8627-75E5-96A1-4A647DD9758C}"/>
              </a:ext>
            </a:extLst>
          </p:cNvPr>
          <p:cNvPicPr>
            <a:picLocks noChangeAspect="1"/>
          </p:cNvPicPr>
          <p:nvPr/>
        </p:nvPicPr>
        <p:blipFill>
          <a:blip r:embed="rId3"/>
          <a:stretch>
            <a:fillRect/>
          </a:stretch>
        </p:blipFill>
        <p:spPr>
          <a:xfrm>
            <a:off x="8608049" y="2726776"/>
            <a:ext cx="3251200" cy="3251200"/>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Word of the Day:</a:t>
            </a:r>
          </a:p>
        </p:txBody>
      </p:sp>
      <p:sp>
        <p:nvSpPr>
          <p:cNvPr id="151" name="tear"/>
          <p:cNvSpPr txBox="1"/>
          <p:nvPr/>
        </p:nvSpPr>
        <p:spPr>
          <a:xfrm>
            <a:off x="5999252" y="1309202"/>
            <a:ext cx="2019785"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a:latin typeface="Gill Sans MT" panose="020B0502020104020203" pitchFamily="34" charset="77"/>
              </a:rPr>
              <a:t>camp</a:t>
            </a:r>
            <a:endParaRPr>
              <a:latin typeface="Gill Sans MT" panose="020B0502020104020203" pitchFamily="34" charset="77"/>
            </a:endParaRPr>
          </a:p>
        </p:txBody>
      </p:sp>
      <p:sp>
        <p:nvSpPr>
          <p:cNvPr id="152" name="Definition:"/>
          <p:cNvSpPr txBox="1"/>
          <p:nvPr/>
        </p:nvSpPr>
        <p:spPr>
          <a:xfrm>
            <a:off x="2212466" y="3303841"/>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12821" y="4097062"/>
            <a:ext cx="6320488"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a:latin typeface="Gill Sans MT" panose="020B0502020104020203" pitchFamily="34" charset="77"/>
              </a:rPr>
              <a:t>If you camp somewhere, you stay or live there for a short time in a tent or caravan, or in the open air.</a:t>
            </a:r>
          </a:p>
        </p:txBody>
      </p:sp>
      <p:sp>
        <p:nvSpPr>
          <p:cNvPr id="155" name="The was a tear in Freddie’s new school jumper."/>
          <p:cNvSpPr txBox="1"/>
          <p:nvPr/>
        </p:nvSpPr>
        <p:spPr>
          <a:xfrm>
            <a:off x="0" y="6630117"/>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class went to the woods to </a:t>
            </a:r>
            <a:r>
              <a:rPr lang="en-GB" sz="4000" b="1" dirty="0">
                <a:latin typeface="Gill Sans MT" panose="020B0502020104020203" pitchFamily="34" charset="77"/>
              </a:rPr>
              <a:t>camp</a:t>
            </a:r>
            <a:r>
              <a:rPr lang="en-GB" sz="4000" dirty="0">
                <a:latin typeface="Gill Sans MT" panose="020B0502020104020203" pitchFamily="34" charset="77"/>
              </a:rPr>
              <a:t> there.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a:latin typeface="Gill Sans MT" panose="020B0502020104020203" pitchFamily="34" charset="77"/>
              </a:rPr>
              <a:t>(</a:t>
            </a:r>
            <a:r>
              <a:rPr lang="en-GB">
                <a:latin typeface="Gill Sans MT" panose="020B0502020104020203" pitchFamily="34" charset="77"/>
              </a:rPr>
              <a:t>camp</a:t>
            </a:r>
            <a:r>
              <a:rPr>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9E243FE5-981C-C8BE-24C7-A7E4A6D65449}"/>
              </a:ext>
            </a:extLst>
          </p:cNvPr>
          <p:cNvGraphicFramePr>
            <a:graphicFrameLocks noGrp="1"/>
          </p:cNvGraphicFramePr>
          <p:nvPr>
            <p:extLst>
              <p:ext uri="{D42A27DB-BD31-4B8C-83A1-F6EECF244321}">
                <p14:modId xmlns:p14="http://schemas.microsoft.com/office/powerpoint/2010/main" val="2274237493"/>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lamp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outdoor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a:t>
                      </a:r>
                      <a:r>
                        <a:rPr lang="en-GB" sz="2600" err="1">
                          <a:latin typeface="Gill Sans MT" panose="020B0502020104020203" pitchFamily="34" charset="77"/>
                        </a:rPr>
                        <a:t>aign</a:t>
                      </a:r>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stamp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cosy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a:extLst>
              <a:ext uri="{FF2B5EF4-FFF2-40B4-BE49-F238E27FC236}">
                <a16:creationId xmlns:a16="http://schemas.microsoft.com/office/drawing/2014/main" id="{0F8F3A78-09B5-9C0D-C94B-9672716C9C21}"/>
              </a:ext>
            </a:extLst>
          </p:cNvPr>
          <p:cNvPicPr>
            <a:picLocks noChangeAspect="1"/>
          </p:cNvPicPr>
          <p:nvPr/>
        </p:nvPicPr>
        <p:blipFill>
          <a:blip r:embed="rId3"/>
          <a:stretch>
            <a:fillRect/>
          </a:stretch>
        </p:blipFill>
        <p:spPr>
          <a:xfrm>
            <a:off x="8431814" y="2940330"/>
            <a:ext cx="3251200" cy="3251200"/>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Word of the Day:</a:t>
            </a:r>
          </a:p>
        </p:txBody>
      </p:sp>
      <p:sp>
        <p:nvSpPr>
          <p:cNvPr id="151" name="tear"/>
          <p:cNvSpPr txBox="1"/>
          <p:nvPr/>
        </p:nvSpPr>
        <p:spPr>
          <a:xfrm>
            <a:off x="6032108" y="1339979"/>
            <a:ext cx="1954061" cy="1118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a:latin typeface="Gill Sans MT" panose="020B0502020104020203" pitchFamily="34" charset="77"/>
              </a:rPr>
              <a:t>outfit</a:t>
            </a:r>
            <a:endParaRPr>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a:latin typeface="Gill Sans MT" panose="020B0502020104020203" pitchFamily="34" charset="77"/>
              </a:rPr>
              <a:t>(</a:t>
            </a:r>
            <a:r>
              <a:rPr lang="en-GB">
                <a:latin typeface="Gill Sans MT" panose="020B0502020104020203" pitchFamily="34" charset="77"/>
              </a:rPr>
              <a:t>noun</a:t>
            </a:r>
            <a:r>
              <a:rPr>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80317" y="4818134"/>
            <a:ext cx="5990647"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a:latin typeface="Gill Sans MT" panose="020B0502020104020203" pitchFamily="34" charset="77"/>
              </a:rPr>
              <a:t>An outfit is a set of clothes.</a:t>
            </a:r>
          </a:p>
        </p:txBody>
      </p:sp>
      <p:sp>
        <p:nvSpPr>
          <p:cNvPr id="155" name="The was a tear in Freddie’s new school jumper."/>
          <p:cNvSpPr txBox="1"/>
          <p:nvPr/>
        </p:nvSpPr>
        <p:spPr>
          <a:xfrm>
            <a:off x="0" y="6410404"/>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 McDonald wore his new </a:t>
            </a:r>
            <a:r>
              <a:rPr lang="en-GB" sz="4000" b="1" dirty="0">
                <a:latin typeface="Gill Sans MT" panose="020B0502020104020203" pitchFamily="34" charset="77"/>
              </a:rPr>
              <a:t>outfit</a:t>
            </a:r>
            <a:r>
              <a:rPr lang="en-GB" sz="4000" dirty="0">
                <a:latin typeface="Gill Sans MT" panose="020B0502020104020203" pitchFamily="34" charset="77"/>
              </a:rPr>
              <a:t> to school.</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a:latin typeface="Gill Sans MT" panose="020B0502020104020203" pitchFamily="34" charset="77"/>
              </a:rPr>
              <a:t>(</a:t>
            </a:r>
            <a:r>
              <a:rPr lang="en-GB">
                <a:latin typeface="Gill Sans MT" panose="020B0502020104020203" pitchFamily="34" charset="77"/>
              </a:rPr>
              <a:t>out-fit</a:t>
            </a:r>
            <a:r>
              <a:rPr>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D6641C55-3E1F-FF5E-442D-EDA0ED110A8B}"/>
              </a:ext>
            </a:extLst>
          </p:cNvPr>
          <p:cNvGraphicFramePr>
            <a:graphicFrameLocks noGrp="1"/>
          </p:cNvGraphicFramePr>
          <p:nvPr>
            <p:extLst>
              <p:ext uri="{D42A27DB-BD31-4B8C-83A1-F6EECF244321}">
                <p14:modId xmlns:p14="http://schemas.microsoft.com/office/powerpoint/2010/main" val="1047117547"/>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a:latin typeface="Gill Sans MT" panose="020B0502020104020203" pitchFamily="34" charset="77"/>
                        </a:rPr>
                        <a:t>costume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outwit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smart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a:latin typeface="Gill Sans MT" panose="020B0502020104020203" pitchFamily="34" charset="77"/>
                        </a:rPr>
                        <a:t>suit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functional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 name="Picture 1">
            <a:extLst>
              <a:ext uri="{FF2B5EF4-FFF2-40B4-BE49-F238E27FC236}">
                <a16:creationId xmlns:a16="http://schemas.microsoft.com/office/drawing/2014/main" id="{C4E3099E-8840-FB3B-86C8-1118D469D549}"/>
              </a:ext>
            </a:extLst>
          </p:cNvPr>
          <p:cNvPicPr>
            <a:picLocks noChangeAspect="1"/>
          </p:cNvPicPr>
          <p:nvPr/>
        </p:nvPicPr>
        <p:blipFill>
          <a:blip r:embed="rId4"/>
          <a:stretch>
            <a:fillRect/>
          </a:stretch>
        </p:blipFill>
        <p:spPr>
          <a:xfrm>
            <a:off x="8164734" y="2854387"/>
            <a:ext cx="3251200" cy="3251200"/>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Word of the Day:</a:t>
            </a:r>
          </a:p>
        </p:txBody>
      </p:sp>
      <p:sp>
        <p:nvSpPr>
          <p:cNvPr id="151" name="tear"/>
          <p:cNvSpPr txBox="1"/>
          <p:nvPr/>
        </p:nvSpPr>
        <p:spPr>
          <a:xfrm>
            <a:off x="5874225" y="1309202"/>
            <a:ext cx="2269852"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a:latin typeface="Gill Sans MT" panose="020B0502020104020203" pitchFamily="34" charset="77"/>
              </a:rPr>
              <a:t>stamp</a:t>
            </a:r>
            <a:endParaRPr>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27477" y="3778685"/>
            <a:ext cx="7059173" cy="2564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stamp or stamp your foot, you lift your foot and put it down very hard on the ground, for example because you are angry or because your feet are cold.</a:t>
            </a:r>
          </a:p>
        </p:txBody>
      </p:sp>
      <p:sp>
        <p:nvSpPr>
          <p:cNvPr id="155" name="The was a tear in Freddie’s new school jumper."/>
          <p:cNvSpPr txBox="1"/>
          <p:nvPr/>
        </p:nvSpPr>
        <p:spPr>
          <a:xfrm>
            <a:off x="0" y="637056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Jaya </a:t>
            </a:r>
            <a:r>
              <a:rPr lang="en-GB" sz="4000" b="1" dirty="0">
                <a:latin typeface="Gill Sans MT" panose="020B0502020104020203" pitchFamily="34" charset="77"/>
              </a:rPr>
              <a:t>stamped</a:t>
            </a:r>
            <a:r>
              <a:rPr lang="en-GB" sz="4000" dirty="0">
                <a:latin typeface="Gill Sans MT" panose="020B0502020104020203" pitchFamily="34" charset="77"/>
              </a:rPr>
              <a:t> her foot in a rage.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a:latin typeface="Gill Sans MT" panose="020B0502020104020203" pitchFamily="34" charset="77"/>
              </a:rPr>
              <a:t>(</a:t>
            </a:r>
            <a:r>
              <a:rPr lang="en-GB">
                <a:latin typeface="Gill Sans MT" panose="020B0502020104020203" pitchFamily="34" charset="77"/>
              </a:rPr>
              <a:t>stamp</a:t>
            </a:r>
            <a:r>
              <a:rPr>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8BC909F2-CE4B-03EF-B95C-4A293A8D2E6B}"/>
              </a:ext>
            </a:extLst>
          </p:cNvPr>
          <p:cNvGraphicFramePr>
            <a:graphicFrameLocks noGrp="1"/>
          </p:cNvGraphicFramePr>
          <p:nvPr>
            <p:extLst>
              <p:ext uri="{D42A27DB-BD31-4B8C-83A1-F6EECF244321}">
                <p14:modId xmlns:p14="http://schemas.microsoft.com/office/powerpoint/2010/main" val="1512630627"/>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a:latin typeface="Gill Sans MT" panose="020B0502020104020203" pitchFamily="34" charset="77"/>
                        </a:rPr>
                        <a:t>tramp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time-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camp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hard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a:latin typeface="Gill Sans MT" panose="020B0502020104020203" pitchFamily="34" charset="77"/>
                        </a:rPr>
                        <a:t>crush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a:t>
                      </a:r>
                      <a:r>
                        <a:rPr lang="en-GB" sz="2600" err="1">
                          <a:latin typeface="Gill Sans MT" panose="020B0502020104020203" pitchFamily="34" charset="77"/>
                        </a:rPr>
                        <a:t>ede</a:t>
                      </a:r>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lamp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frustrated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 name="Picture 1">
            <a:extLst>
              <a:ext uri="{FF2B5EF4-FFF2-40B4-BE49-F238E27FC236}">
                <a16:creationId xmlns:a16="http://schemas.microsoft.com/office/drawing/2014/main" id="{F39CDD94-AE4F-D338-40D6-5F0EEAB15B99}"/>
              </a:ext>
            </a:extLst>
          </p:cNvPr>
          <p:cNvPicPr>
            <a:picLocks noChangeAspect="1"/>
          </p:cNvPicPr>
          <p:nvPr/>
        </p:nvPicPr>
        <p:blipFill>
          <a:blip r:embed="rId4"/>
          <a:stretch>
            <a:fillRect/>
          </a:stretch>
        </p:blipFill>
        <p:spPr>
          <a:xfrm>
            <a:off x="8805564" y="3010197"/>
            <a:ext cx="3251200" cy="3251200"/>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Word of the Day:</a:t>
            </a:r>
          </a:p>
        </p:txBody>
      </p:sp>
      <p:sp>
        <p:nvSpPr>
          <p:cNvPr id="151" name="tear"/>
          <p:cNvSpPr txBox="1"/>
          <p:nvPr/>
        </p:nvSpPr>
        <p:spPr>
          <a:xfrm>
            <a:off x="6246933" y="1309202"/>
            <a:ext cx="1524456"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a:latin typeface="Gill Sans MT" panose="020B0502020104020203" pitchFamily="34" charset="77"/>
              </a:rPr>
              <a:t>ugly</a:t>
            </a:r>
            <a:endParaRPr>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813077" y="4080743"/>
            <a:ext cx="5689323"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a:latin typeface="Gill Sans MT" panose="020B0502020104020203" pitchFamily="34" charset="77"/>
              </a:rPr>
              <a:t>If you say that someone or something is ugly, you mean that they are very unattractive and unpleasant to look at.</a:t>
            </a:r>
          </a:p>
        </p:txBody>
      </p:sp>
      <p:sp>
        <p:nvSpPr>
          <p:cNvPr id="155" name="The was a tear in Freddie’s new school jumper."/>
          <p:cNvSpPr txBox="1"/>
          <p:nvPr/>
        </p:nvSpPr>
        <p:spPr>
          <a:xfrm>
            <a:off x="0" y="652651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class loved the story about the </a:t>
            </a:r>
            <a:r>
              <a:rPr lang="en-GB" sz="4000" b="1" dirty="0">
                <a:latin typeface="Gill Sans MT" panose="020B0502020104020203" pitchFamily="34" charset="77"/>
              </a:rPr>
              <a:t>Ugly</a:t>
            </a:r>
            <a:r>
              <a:rPr lang="en-GB" sz="4000" dirty="0">
                <a:latin typeface="Gill Sans MT" panose="020B0502020104020203" pitchFamily="34" charset="77"/>
              </a:rPr>
              <a:t> Duckling.</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lang="en-GB">
                <a:latin typeface="Gill Sans MT" panose="020B0502020104020203" pitchFamily="34" charset="77"/>
              </a:rPr>
              <a:t>(ug-</a:t>
            </a:r>
            <a:r>
              <a:rPr lang="en-GB" err="1">
                <a:latin typeface="Gill Sans MT" panose="020B0502020104020203" pitchFamily="34" charset="77"/>
              </a:rPr>
              <a:t>ly</a:t>
            </a:r>
            <a:r>
              <a:rPr lang="en-GB">
                <a:latin typeface="Gill Sans MT" panose="020B0502020104020203" pitchFamily="34" charset="77"/>
              </a:rPr>
              <a:t>)</a:t>
            </a:r>
            <a:endParaRPr>
              <a:latin typeface="Gill Sans MT" panose="020B0502020104020203" pitchFamily="34" charset="77"/>
            </a:endParaRP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778358713"/>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a:latin typeface="Gill Sans MT" panose="020B0502020104020203" pitchFamily="34" charset="77"/>
                        </a:rPr>
                        <a:t>hideous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beautiful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smugly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appearance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unattractive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attractive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snugly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heart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3" name="Picture 2">
            <a:extLst>
              <a:ext uri="{FF2B5EF4-FFF2-40B4-BE49-F238E27FC236}">
                <a16:creationId xmlns:a16="http://schemas.microsoft.com/office/drawing/2014/main" id="{C525B701-92DA-F5DD-E235-784F622BA01B}"/>
              </a:ext>
            </a:extLst>
          </p:cNvPr>
          <p:cNvPicPr>
            <a:picLocks noChangeAspect="1"/>
          </p:cNvPicPr>
          <p:nvPr/>
        </p:nvPicPr>
        <p:blipFill>
          <a:blip r:embed="rId4"/>
          <a:stretch>
            <a:fillRect/>
          </a:stretch>
        </p:blipFill>
        <p:spPr>
          <a:xfrm>
            <a:off x="8314093" y="2901905"/>
            <a:ext cx="3251200" cy="3251200"/>
          </a:xfrm>
          <a:prstGeom prst="rect">
            <a:avLst/>
          </a:prstGeom>
        </p:spPr>
      </p:pic>
      <p:sp>
        <p:nvSpPr>
          <p:cNvPr id="4" name="Grasshopper Word of the Day">
            <a:extLst>
              <a:ext uri="{FF2B5EF4-FFF2-40B4-BE49-F238E27FC236}">
                <a16:creationId xmlns:a16="http://schemas.microsoft.com/office/drawing/2014/main" id="{A2BAA8F9-5573-68DB-17C4-ED4683636EDC}"/>
              </a:ext>
            </a:extLst>
          </p:cNvPr>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a:solidFill>
                  <a:srgbClr val="00AEEE"/>
                </a:solidFill>
                <a:latin typeface="Gill Sans MT" panose="020B0502020104020203" pitchFamily="34" charset="77"/>
              </a:rPr>
              <a:t>Grasshopper Word of the Day</a:t>
            </a:r>
          </a:p>
        </p:txBody>
      </p:sp>
    </p:spTree>
    <p:extLst>
      <p:ext uri="{BB962C8B-B14F-4D97-AF65-F5344CB8AC3E}">
        <p14:creationId xmlns:p14="http://schemas.microsoft.com/office/powerpoint/2010/main" val="4182849549"/>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22840</TotalTime>
  <Words>1232</Words>
  <Application>Microsoft Macintosh PowerPoint</Application>
  <PresentationFormat>Custom</PresentationFormat>
  <Paragraphs>332</Paragraphs>
  <Slides>25</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351</cp:revision>
  <dcterms:modified xsi:type="dcterms:W3CDTF">2023-06-29T07:09:37Z</dcterms:modified>
</cp:coreProperties>
</file>