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27"/>
    <p:restoredTop sz="94646"/>
  </p:normalViewPr>
  <p:slideViewPr>
    <p:cSldViewPr snapToGrid="0" snapToObjects="1">
      <p:cViewPr varScale="1">
        <p:scale>
          <a:sx n="62" d="100"/>
          <a:sy n="62" d="100"/>
        </p:scale>
        <p:origin x="103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623692" y="3226831"/>
            <a:ext cx="6141105"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30</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8th</a:t>
            </a:r>
            <a:r>
              <a:rPr dirty="0">
                <a:latin typeface="Gill Sans MT" panose="020B0502020104020203" pitchFamily="34" charset="77"/>
              </a:rPr>
              <a:t> </a:t>
            </a:r>
            <a:r>
              <a:rPr lang="en-GB" dirty="0">
                <a:latin typeface="Gill Sans MT" panose="020B0502020104020203" pitchFamily="34" charset="77"/>
              </a:rPr>
              <a:t>May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3920" y="1309202"/>
            <a:ext cx="217046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recoil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3077" y="4080742"/>
            <a:ext cx="568932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makes you recoil, you move your body quickly away from it because it frightens, offends, or hurts you.</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Oliver </a:t>
            </a:r>
            <a:r>
              <a:rPr lang="en-GB" sz="4000" b="1" dirty="0">
                <a:latin typeface="Gill Sans MT" panose="020B0502020104020203" pitchFamily="34" charset="77"/>
              </a:rPr>
              <a:t>recoiled</a:t>
            </a:r>
            <a:r>
              <a:rPr lang="en-GB" sz="4000" dirty="0">
                <a:latin typeface="Gill Sans MT" panose="020B0502020104020203" pitchFamily="34" charset="77"/>
              </a:rPr>
              <a:t> at seeing a rat.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re-coil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3339959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pull-back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 horror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flinch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suddenly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3BE1A267-2357-5DBB-975F-B454412620A1}"/>
              </a:ext>
            </a:extLst>
          </p:cNvPr>
          <p:cNvPicPr>
            <a:picLocks noChangeAspect="1"/>
          </p:cNvPicPr>
          <p:nvPr/>
        </p:nvPicPr>
        <p:blipFill>
          <a:blip r:embed="rId4"/>
          <a:stretch>
            <a:fillRect/>
          </a:stretch>
        </p:blipFill>
        <p:spPr>
          <a:xfrm>
            <a:off x="8662723" y="2688979"/>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05121" y="1309202"/>
            <a:ext cx="260808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motive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520251"/>
            <a:ext cx="629577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Your motive for doing something is your reason for doing it.</a:t>
            </a:r>
            <a:endParaRPr lang="en-GB" sz="40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Jack’s </a:t>
            </a:r>
            <a:r>
              <a:rPr lang="en-GB" sz="4000" b="1" dirty="0">
                <a:latin typeface="Gill Sans MT" panose="020B0502020104020203" pitchFamily="34" charset="77"/>
              </a:rPr>
              <a:t>motive</a:t>
            </a:r>
            <a:r>
              <a:rPr lang="en-GB" sz="4000" dirty="0">
                <a:latin typeface="Gill Sans MT" panose="020B0502020104020203" pitchFamily="34" charset="77"/>
              </a:rPr>
              <a:t> for working hard was to get good marks.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mo-tive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6718873"/>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reason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846C5B53-45F7-511D-0474-B99C823BB9CE}"/>
              </a:ext>
            </a:extLst>
          </p:cNvPr>
          <p:cNvPicPr>
            <a:picLocks noChangeAspect="1"/>
          </p:cNvPicPr>
          <p:nvPr/>
        </p:nvPicPr>
        <p:blipFill>
          <a:blip r:embed="rId4"/>
          <a:stretch>
            <a:fillRect/>
          </a:stretch>
        </p:blipFill>
        <p:spPr>
          <a:xfrm>
            <a:off x="8522435" y="2768079"/>
            <a:ext cx="3387179" cy="3387179"/>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9192" y="1309202"/>
            <a:ext cx="209993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sense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960498"/>
            <a:ext cx="624316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sense something, you become aware of it or you realise it, although it is not very obvious.</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Usman had </a:t>
            </a:r>
            <a:r>
              <a:rPr lang="en-GB" sz="4000" b="1" dirty="0">
                <a:latin typeface="Gill Sans MT" panose="020B0502020104020203" pitchFamily="34" charset="77"/>
              </a:rPr>
              <a:t>sensed</a:t>
            </a:r>
            <a:r>
              <a:rPr lang="en-GB" sz="4000" dirty="0">
                <a:latin typeface="Gill Sans MT" panose="020B0502020104020203" pitchFamily="34" charset="77"/>
              </a:rPr>
              <a:t> Mr Smith was watching him work.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sense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17913486"/>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presence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awareness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their fear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677C5182-DD79-82B1-628C-868A64F930E5}"/>
              </a:ext>
            </a:extLst>
          </p:cNvPr>
          <p:cNvPicPr>
            <a:picLocks noChangeAspect="1"/>
          </p:cNvPicPr>
          <p:nvPr/>
        </p:nvPicPr>
        <p:blipFill>
          <a:blip r:embed="rId4"/>
          <a:stretch>
            <a:fillRect/>
          </a:stretch>
        </p:blipFill>
        <p:spPr>
          <a:xfrm>
            <a:off x="8123519" y="2569078"/>
            <a:ext cx="3878735" cy="387873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4234" y="1309202"/>
            <a:ext cx="226985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subtle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139389"/>
            <a:ext cx="611926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subtle is not immediately obvious or noticeable.</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Sally used </a:t>
            </a:r>
            <a:r>
              <a:rPr lang="en-GB" sz="4000" b="1" dirty="0">
                <a:latin typeface="Gill Sans MT" panose="020B0502020104020203" pitchFamily="34" charset="77"/>
              </a:rPr>
              <a:t>subtle</a:t>
            </a:r>
            <a:r>
              <a:rPr lang="en-GB" sz="4000" dirty="0">
                <a:latin typeface="Gill Sans MT" panose="020B0502020104020203" pitchFamily="34" charset="77"/>
              </a:rPr>
              <a:t> shades of brown in her drawing.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sub-</a:t>
            </a:r>
            <a:r>
              <a:rPr lang="en-GB" dirty="0" err="1">
                <a:latin typeface="Gill Sans MT" panose="020B0502020104020203" pitchFamily="34" charset="77"/>
              </a:rPr>
              <a:t>tle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61066794"/>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delicate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scuttle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whisper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041E4C45-1CC7-9B33-48FF-4CD6E46FC704}"/>
              </a:ext>
            </a:extLst>
          </p:cNvPr>
          <p:cNvPicPr>
            <a:picLocks noChangeAspect="1"/>
          </p:cNvPicPr>
          <p:nvPr/>
        </p:nvPicPr>
        <p:blipFill>
          <a:blip r:embed="rId4"/>
          <a:stretch>
            <a:fillRect/>
          </a:stretch>
        </p:blipFill>
        <p:spPr>
          <a:xfrm>
            <a:off x="8440742" y="2761472"/>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3985" y="1339979"/>
            <a:ext cx="1944443"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exact</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3836783"/>
            <a:ext cx="594951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Exact means correct in every detail. For example, an exact copy is the same in every detail as the thing it is copied from.</a:t>
            </a:r>
            <a:endParaRPr sz="3600" dirty="0">
              <a:latin typeface="Gill Sans MT" panose="020B0502020104020203" pitchFamily="34" charset="77"/>
            </a:endParaRP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Johnson knew the </a:t>
            </a:r>
            <a:r>
              <a:rPr lang="en-GB" sz="4000" b="1" dirty="0">
                <a:latin typeface="Gill Sans MT" panose="020B0502020104020203" pitchFamily="34" charset="77"/>
              </a:rPr>
              <a:t>exact</a:t>
            </a:r>
            <a:r>
              <a:rPr lang="en-GB" sz="4000" dirty="0">
                <a:latin typeface="Gill Sans MT" panose="020B0502020104020203" pitchFamily="34" charset="77"/>
              </a:rPr>
              <a:t> definitions.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3391244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detail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correct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5EDD6440-4307-30AB-05C4-94E2524F5BCA}"/>
              </a:ext>
            </a:extLst>
          </p:cNvPr>
          <p:cNvPicPr>
            <a:picLocks noChangeAspect="1"/>
          </p:cNvPicPr>
          <p:nvPr/>
        </p:nvPicPr>
        <p:blipFill>
          <a:blip r:embed="rId4"/>
          <a:stretch>
            <a:fillRect/>
          </a:stretch>
        </p:blipFill>
        <p:spPr>
          <a:xfrm>
            <a:off x="8514941" y="2816696"/>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6108082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rude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mouth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dab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rewind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8007091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motive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sense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subtle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exact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63731759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mouth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basic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rewind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6809113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 can use *** to describe something that is very simple in style and has only the most necessary features, without any luxuries.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you touch it several times using quick, light movements.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people are ***, they act in an impolite way towards other people or say impolite things about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the tape in a video or tape recorder *** or when you *** it, the tape goes backwards so that you can play it 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Your *** is the area of your face where your lips are or the space behind your lips where your teeth and tongue 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3" name="Picture 2">
            <a:extLst>
              <a:ext uri="{FF2B5EF4-FFF2-40B4-BE49-F238E27FC236}">
                <a16:creationId xmlns:a16="http://schemas.microsoft.com/office/drawing/2014/main" id="{C5C63418-BC65-B1E9-B41F-394F93D7240A}"/>
              </a:ext>
            </a:extLst>
          </p:cNvPr>
          <p:cNvPicPr>
            <a:picLocks noChangeAspect="1"/>
          </p:cNvPicPr>
          <p:nvPr/>
        </p:nvPicPr>
        <p:blipFill>
          <a:blip r:embed="rId5"/>
          <a:stretch>
            <a:fillRect/>
          </a:stretch>
        </p:blipFill>
        <p:spPr>
          <a:xfrm>
            <a:off x="10828531" y="7717357"/>
            <a:ext cx="1229419" cy="1229419"/>
          </a:xfrm>
          <a:prstGeom prst="rect">
            <a:avLst/>
          </a:prstGeom>
        </p:spPr>
      </p:pic>
      <p:pic>
        <p:nvPicPr>
          <p:cNvPr id="5" name="Picture 4">
            <a:extLst>
              <a:ext uri="{FF2B5EF4-FFF2-40B4-BE49-F238E27FC236}">
                <a16:creationId xmlns:a16="http://schemas.microsoft.com/office/drawing/2014/main" id="{853DC379-45CA-5439-8A5E-E630C40DE30D}"/>
              </a:ext>
            </a:extLst>
          </p:cNvPr>
          <p:cNvPicPr>
            <a:picLocks noChangeAspect="1"/>
          </p:cNvPicPr>
          <p:nvPr/>
        </p:nvPicPr>
        <p:blipFill>
          <a:blip r:embed="rId6"/>
          <a:stretch>
            <a:fillRect/>
          </a:stretch>
        </p:blipFill>
        <p:spPr>
          <a:xfrm>
            <a:off x="10684112" y="2422238"/>
            <a:ext cx="1217592" cy="1217592"/>
          </a:xfrm>
          <a:prstGeom prst="rect">
            <a:avLst/>
          </a:prstGeom>
        </p:spPr>
      </p:pic>
      <p:pic>
        <p:nvPicPr>
          <p:cNvPr id="6" name="Picture 5">
            <a:extLst>
              <a:ext uri="{FF2B5EF4-FFF2-40B4-BE49-F238E27FC236}">
                <a16:creationId xmlns:a16="http://schemas.microsoft.com/office/drawing/2014/main" id="{76072AA6-9D4B-EEA3-E2FA-669285D5D007}"/>
              </a:ext>
            </a:extLst>
          </p:cNvPr>
          <p:cNvPicPr>
            <a:picLocks noChangeAspect="1"/>
          </p:cNvPicPr>
          <p:nvPr/>
        </p:nvPicPr>
        <p:blipFill>
          <a:blip r:embed="rId7"/>
          <a:stretch>
            <a:fillRect/>
          </a:stretch>
        </p:blipFill>
        <p:spPr>
          <a:xfrm>
            <a:off x="10638747" y="3804833"/>
            <a:ext cx="1286610" cy="1286610"/>
          </a:xfrm>
          <a:prstGeom prst="rect">
            <a:avLst/>
          </a:prstGeom>
        </p:spPr>
      </p:pic>
      <p:pic>
        <p:nvPicPr>
          <p:cNvPr id="7" name="Picture 6">
            <a:extLst>
              <a:ext uri="{FF2B5EF4-FFF2-40B4-BE49-F238E27FC236}">
                <a16:creationId xmlns:a16="http://schemas.microsoft.com/office/drawing/2014/main" id="{610DF1AA-8F5F-38D8-E834-4A9139C935B9}"/>
              </a:ext>
            </a:extLst>
          </p:cNvPr>
          <p:cNvPicPr>
            <a:picLocks noChangeAspect="1"/>
          </p:cNvPicPr>
          <p:nvPr/>
        </p:nvPicPr>
        <p:blipFill>
          <a:blip r:embed="rId8"/>
          <a:stretch>
            <a:fillRect/>
          </a:stretch>
        </p:blipFill>
        <p:spPr>
          <a:xfrm>
            <a:off x="10860304" y="6470850"/>
            <a:ext cx="1041400" cy="1041400"/>
          </a:xfrm>
          <a:prstGeom prst="rect">
            <a:avLst/>
          </a:prstGeom>
        </p:spPr>
      </p:pic>
      <p:pic>
        <p:nvPicPr>
          <p:cNvPr id="8" name="Picture 7">
            <a:extLst>
              <a:ext uri="{FF2B5EF4-FFF2-40B4-BE49-F238E27FC236}">
                <a16:creationId xmlns:a16="http://schemas.microsoft.com/office/drawing/2014/main" id="{7AF62CA2-6916-A4BD-5761-7E5D2E485004}"/>
              </a:ext>
            </a:extLst>
          </p:cNvPr>
          <p:cNvPicPr>
            <a:picLocks noChangeAspect="1"/>
          </p:cNvPicPr>
          <p:nvPr/>
        </p:nvPicPr>
        <p:blipFill>
          <a:blip r:embed="rId9"/>
          <a:stretch>
            <a:fillRect/>
          </a:stretch>
        </p:blipFill>
        <p:spPr>
          <a:xfrm>
            <a:off x="10684112" y="5001570"/>
            <a:ext cx="1352550" cy="135255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5886393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recoil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motive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subtle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exact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34871837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you become aware of it or you realize it, although it is not very obvious.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that is *** is not immediately obvious or noticeable.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Your *** for doing something is your reason for doing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means correct in every detail. For example, an *** copy is the same in every detail as the thing it is copied from.</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makes you ***, you move your body quickly away from it because it frightens, offends, or hurts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B368B5FC-D43C-75DA-B66A-2B5A2BFFA5C4}"/>
              </a:ext>
            </a:extLst>
          </p:cNvPr>
          <p:cNvPicPr>
            <a:picLocks noChangeAspect="1"/>
          </p:cNvPicPr>
          <p:nvPr/>
        </p:nvPicPr>
        <p:blipFill>
          <a:blip r:embed="rId5"/>
          <a:stretch>
            <a:fillRect/>
          </a:stretch>
        </p:blipFill>
        <p:spPr>
          <a:xfrm>
            <a:off x="10715625" y="7857903"/>
            <a:ext cx="961251" cy="961251"/>
          </a:xfrm>
          <a:prstGeom prst="rect">
            <a:avLst/>
          </a:prstGeom>
        </p:spPr>
      </p:pic>
      <p:pic>
        <p:nvPicPr>
          <p:cNvPr id="3" name="Picture 2">
            <a:extLst>
              <a:ext uri="{FF2B5EF4-FFF2-40B4-BE49-F238E27FC236}">
                <a16:creationId xmlns:a16="http://schemas.microsoft.com/office/drawing/2014/main" id="{BBE99703-7626-2A65-4781-79DEEFAB0BB8}"/>
              </a:ext>
            </a:extLst>
          </p:cNvPr>
          <p:cNvPicPr>
            <a:picLocks noChangeAspect="1"/>
          </p:cNvPicPr>
          <p:nvPr/>
        </p:nvPicPr>
        <p:blipFill>
          <a:blip r:embed="rId6"/>
          <a:stretch>
            <a:fillRect/>
          </a:stretch>
        </p:blipFill>
        <p:spPr>
          <a:xfrm>
            <a:off x="10684112" y="5352691"/>
            <a:ext cx="1009206" cy="1009206"/>
          </a:xfrm>
          <a:prstGeom prst="rect">
            <a:avLst/>
          </a:prstGeom>
        </p:spPr>
      </p:pic>
      <p:pic>
        <p:nvPicPr>
          <p:cNvPr id="5" name="Picture 4">
            <a:extLst>
              <a:ext uri="{FF2B5EF4-FFF2-40B4-BE49-F238E27FC236}">
                <a16:creationId xmlns:a16="http://schemas.microsoft.com/office/drawing/2014/main" id="{CCCB238F-89A1-9D24-6E7C-2586D874E3AE}"/>
              </a:ext>
            </a:extLst>
          </p:cNvPr>
          <p:cNvPicPr>
            <a:picLocks noChangeAspect="1"/>
          </p:cNvPicPr>
          <p:nvPr/>
        </p:nvPicPr>
        <p:blipFill>
          <a:blip r:embed="rId7"/>
          <a:stretch>
            <a:fillRect/>
          </a:stretch>
        </p:blipFill>
        <p:spPr>
          <a:xfrm>
            <a:off x="10539427" y="2558110"/>
            <a:ext cx="1298575" cy="1298575"/>
          </a:xfrm>
          <a:prstGeom prst="rect">
            <a:avLst/>
          </a:prstGeom>
        </p:spPr>
      </p:pic>
      <p:pic>
        <p:nvPicPr>
          <p:cNvPr id="6" name="Picture 5">
            <a:extLst>
              <a:ext uri="{FF2B5EF4-FFF2-40B4-BE49-F238E27FC236}">
                <a16:creationId xmlns:a16="http://schemas.microsoft.com/office/drawing/2014/main" id="{B3E26397-FC9F-834B-E8E6-277A939C2A7F}"/>
              </a:ext>
            </a:extLst>
          </p:cNvPr>
          <p:cNvPicPr>
            <a:picLocks noChangeAspect="1"/>
          </p:cNvPicPr>
          <p:nvPr/>
        </p:nvPicPr>
        <p:blipFill>
          <a:blip r:embed="rId8"/>
          <a:stretch>
            <a:fillRect/>
          </a:stretch>
        </p:blipFill>
        <p:spPr>
          <a:xfrm>
            <a:off x="10680939" y="3935116"/>
            <a:ext cx="1153891" cy="1153891"/>
          </a:xfrm>
          <a:prstGeom prst="rect">
            <a:avLst/>
          </a:prstGeom>
        </p:spPr>
      </p:pic>
      <p:pic>
        <p:nvPicPr>
          <p:cNvPr id="7" name="Picture 6">
            <a:extLst>
              <a:ext uri="{FF2B5EF4-FFF2-40B4-BE49-F238E27FC236}">
                <a16:creationId xmlns:a16="http://schemas.microsoft.com/office/drawing/2014/main" id="{2E12C593-084E-5A46-D0AA-74C785046538}"/>
              </a:ext>
            </a:extLst>
          </p:cNvPr>
          <p:cNvPicPr>
            <a:picLocks noChangeAspect="1"/>
          </p:cNvPicPr>
          <p:nvPr/>
        </p:nvPicPr>
        <p:blipFill>
          <a:blip r:embed="rId9"/>
          <a:stretch>
            <a:fillRect/>
          </a:stretch>
        </p:blipFill>
        <p:spPr>
          <a:xfrm>
            <a:off x="10847405" y="6569312"/>
            <a:ext cx="987425" cy="98742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66479" y="3085008"/>
            <a:ext cx="14651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rude</a:t>
            </a:r>
            <a:endParaRPr dirty="0">
              <a:latin typeface="Gill Sans MT" panose="020B0502020104020203" pitchFamily="34" charset="77"/>
              <a:sym typeface="American Typewriter"/>
            </a:endParaRPr>
          </a:p>
        </p:txBody>
      </p:sp>
      <p:sp>
        <p:nvSpPr>
          <p:cNvPr id="134" name="office"/>
          <p:cNvSpPr txBox="1"/>
          <p:nvPr/>
        </p:nvSpPr>
        <p:spPr>
          <a:xfrm>
            <a:off x="2765116" y="3993661"/>
            <a:ext cx="20678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mouth</a:t>
            </a:r>
            <a:endParaRPr dirty="0">
              <a:latin typeface="Gill Sans MT" panose="020B0502020104020203" pitchFamily="34" charset="77"/>
            </a:endParaRPr>
          </a:p>
        </p:txBody>
      </p:sp>
      <p:sp>
        <p:nvSpPr>
          <p:cNvPr id="135" name="spare"/>
          <p:cNvSpPr txBox="1"/>
          <p:nvPr/>
        </p:nvSpPr>
        <p:spPr>
          <a:xfrm>
            <a:off x="3021599" y="4843260"/>
            <a:ext cx="155491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basic</a:t>
            </a:r>
            <a:endParaRPr b="1" dirty="0">
              <a:latin typeface="Gill Sans MT" panose="020B0502020104020203" pitchFamily="34" charset="77"/>
              <a:sym typeface="American Typewriter"/>
            </a:endParaRPr>
          </a:p>
        </p:txBody>
      </p:sp>
      <p:sp>
        <p:nvSpPr>
          <p:cNvPr id="136" name="chipped"/>
          <p:cNvSpPr txBox="1"/>
          <p:nvPr/>
        </p:nvSpPr>
        <p:spPr>
          <a:xfrm>
            <a:off x="3213957" y="5769060"/>
            <a:ext cx="11701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dab</a:t>
            </a:r>
            <a:endParaRPr dirty="0">
              <a:latin typeface="Gill Sans MT" panose="020B0502020104020203" pitchFamily="34" charset="77"/>
            </a:endParaRPr>
          </a:p>
        </p:txBody>
      </p:sp>
      <p:sp>
        <p:nvSpPr>
          <p:cNvPr id="137" name="lift"/>
          <p:cNvSpPr txBox="1"/>
          <p:nvPr/>
        </p:nvSpPr>
        <p:spPr>
          <a:xfrm>
            <a:off x="2736265" y="6639612"/>
            <a:ext cx="21255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rewind</a:t>
            </a:r>
            <a:endParaRPr dirty="0">
              <a:latin typeface="Gill Sans MT" panose="020B0502020104020203" pitchFamily="34" charset="77"/>
            </a:endParaRPr>
          </a:p>
        </p:txBody>
      </p:sp>
      <p:sp>
        <p:nvSpPr>
          <p:cNvPr id="138" name="mutter"/>
          <p:cNvSpPr txBox="1"/>
          <p:nvPr/>
        </p:nvSpPr>
        <p:spPr>
          <a:xfrm>
            <a:off x="8130934" y="3961911"/>
            <a:ext cx="21704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motive</a:t>
            </a:r>
            <a:endParaRPr b="1" dirty="0">
              <a:latin typeface="Gill Sans MT" panose="020B0502020104020203" pitchFamily="34" charset="77"/>
              <a:sym typeface="American Typewriter"/>
            </a:endParaRPr>
          </a:p>
        </p:txBody>
      </p:sp>
      <p:sp>
        <p:nvSpPr>
          <p:cNvPr id="139" name="unveil"/>
          <p:cNvSpPr txBox="1"/>
          <p:nvPr/>
        </p:nvSpPr>
        <p:spPr>
          <a:xfrm>
            <a:off x="8266036" y="5755144"/>
            <a:ext cx="18755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subtle</a:t>
            </a:r>
            <a:endParaRPr dirty="0">
              <a:latin typeface="Gill Sans MT" panose="020B0502020104020203" pitchFamily="34" charset="77"/>
              <a:sym typeface="American Typewriter"/>
            </a:endParaRPr>
          </a:p>
        </p:txBody>
      </p:sp>
      <p:sp>
        <p:nvSpPr>
          <p:cNvPr id="140" name="tolerate"/>
          <p:cNvSpPr txBox="1"/>
          <p:nvPr/>
        </p:nvSpPr>
        <p:spPr>
          <a:xfrm>
            <a:off x="8336915" y="3065958"/>
            <a:ext cx="175849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recoil</a:t>
            </a:r>
            <a:endParaRPr dirty="0">
              <a:latin typeface="Gill Sans MT" panose="020B0502020104020203" pitchFamily="34" charset="77"/>
            </a:endParaRPr>
          </a:p>
        </p:txBody>
      </p:sp>
      <p:sp>
        <p:nvSpPr>
          <p:cNvPr id="141" name="fixation"/>
          <p:cNvSpPr txBox="1"/>
          <p:nvPr/>
        </p:nvSpPr>
        <p:spPr>
          <a:xfrm>
            <a:off x="8367376" y="4824210"/>
            <a:ext cx="16975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sense</a:t>
            </a:r>
            <a:endParaRPr dirty="0">
              <a:latin typeface="Gill Sans MT" panose="020B0502020104020203" pitchFamily="34" charset="77"/>
            </a:endParaRPr>
          </a:p>
        </p:txBody>
      </p:sp>
      <p:sp>
        <p:nvSpPr>
          <p:cNvPr id="142" name="rustle"/>
          <p:cNvSpPr txBox="1"/>
          <p:nvPr/>
        </p:nvSpPr>
        <p:spPr>
          <a:xfrm>
            <a:off x="8367377" y="6620562"/>
            <a:ext cx="16975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exact</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08001" y="305549"/>
            <a:ext cx="5879816"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rude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48342" y="5394353"/>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mouth</a:t>
            </a:r>
            <a:endParaRPr sz="28700" dirty="0">
              <a:latin typeface="Gill Sans MT" panose="020B0502020104020203" pitchFamily="34" charset="77"/>
            </a:endParaRPr>
          </a:p>
        </p:txBody>
      </p:sp>
      <p:pic>
        <p:nvPicPr>
          <p:cNvPr id="4" name="Picture 3">
            <a:extLst>
              <a:ext uri="{FF2B5EF4-FFF2-40B4-BE49-F238E27FC236}">
                <a16:creationId xmlns:a16="http://schemas.microsoft.com/office/drawing/2014/main" id="{9FDD54EE-3475-04D6-6A75-ED64DFC46DC4}"/>
              </a:ext>
            </a:extLst>
          </p:cNvPr>
          <p:cNvPicPr>
            <a:picLocks noChangeAspect="1"/>
          </p:cNvPicPr>
          <p:nvPr/>
        </p:nvPicPr>
        <p:blipFill>
          <a:blip r:embed="rId4"/>
          <a:stretch>
            <a:fillRect/>
          </a:stretch>
        </p:blipFill>
        <p:spPr>
          <a:xfrm>
            <a:off x="592421" y="6270988"/>
            <a:ext cx="2431161" cy="2431161"/>
          </a:xfrm>
          <a:prstGeom prst="rect">
            <a:avLst/>
          </a:prstGeom>
        </p:spPr>
      </p:pic>
      <p:pic>
        <p:nvPicPr>
          <p:cNvPr id="5" name="Picture 4">
            <a:extLst>
              <a:ext uri="{FF2B5EF4-FFF2-40B4-BE49-F238E27FC236}">
                <a16:creationId xmlns:a16="http://schemas.microsoft.com/office/drawing/2014/main" id="{269EB63A-8051-4080-21C7-AB846719FA2F}"/>
              </a:ext>
            </a:extLst>
          </p:cNvPr>
          <p:cNvPicPr>
            <a:picLocks noChangeAspect="1"/>
          </p:cNvPicPr>
          <p:nvPr/>
        </p:nvPicPr>
        <p:blipFill>
          <a:blip r:embed="rId5"/>
          <a:stretch>
            <a:fillRect/>
          </a:stretch>
        </p:blipFill>
        <p:spPr>
          <a:xfrm>
            <a:off x="8603629" y="378266"/>
            <a:ext cx="3700391" cy="370039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06628" y="324252"/>
            <a:ext cx="613629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basic</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380404"/>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dab</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FB2C02F0-921D-26BC-B507-72FFACB836A1}"/>
              </a:ext>
            </a:extLst>
          </p:cNvPr>
          <p:cNvPicPr>
            <a:picLocks noChangeAspect="1"/>
          </p:cNvPicPr>
          <p:nvPr/>
        </p:nvPicPr>
        <p:blipFill>
          <a:blip r:embed="rId4"/>
          <a:stretch>
            <a:fillRect/>
          </a:stretch>
        </p:blipFill>
        <p:spPr>
          <a:xfrm>
            <a:off x="8573357" y="588913"/>
            <a:ext cx="3251200" cy="3251200"/>
          </a:xfrm>
          <a:prstGeom prst="rect">
            <a:avLst/>
          </a:prstGeom>
        </p:spPr>
      </p:pic>
      <p:pic>
        <p:nvPicPr>
          <p:cNvPr id="4" name="Picture 3">
            <a:extLst>
              <a:ext uri="{FF2B5EF4-FFF2-40B4-BE49-F238E27FC236}">
                <a16:creationId xmlns:a16="http://schemas.microsoft.com/office/drawing/2014/main" id="{A1AB5806-8E4D-1AD7-1619-E0C02B5D5B7B}"/>
              </a:ext>
            </a:extLst>
          </p:cNvPr>
          <p:cNvPicPr>
            <a:picLocks noChangeAspect="1"/>
          </p:cNvPicPr>
          <p:nvPr/>
        </p:nvPicPr>
        <p:blipFill>
          <a:blip r:embed="rId5"/>
          <a:stretch>
            <a:fillRect/>
          </a:stretch>
        </p:blipFill>
        <p:spPr>
          <a:xfrm>
            <a:off x="968301" y="5724319"/>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08911" y="305549"/>
            <a:ext cx="875560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rewind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319592"/>
            <a:ext cx="12346080" cy="3611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recoil</a:t>
            </a:r>
            <a:endParaRPr sz="22700" dirty="0">
              <a:latin typeface="Gill Sans MT" panose="020B0502020104020203" pitchFamily="34" charset="77"/>
            </a:endParaRPr>
          </a:p>
        </p:txBody>
      </p:sp>
      <p:pic>
        <p:nvPicPr>
          <p:cNvPr id="2" name="Picture 1">
            <a:extLst>
              <a:ext uri="{FF2B5EF4-FFF2-40B4-BE49-F238E27FC236}">
                <a16:creationId xmlns:a16="http://schemas.microsoft.com/office/drawing/2014/main" id="{C3785209-98AC-1345-2993-72EEDE392FA8}"/>
              </a:ext>
            </a:extLst>
          </p:cNvPr>
          <p:cNvPicPr>
            <a:picLocks noChangeAspect="1"/>
          </p:cNvPicPr>
          <p:nvPr/>
        </p:nvPicPr>
        <p:blipFill>
          <a:blip r:embed="rId4"/>
          <a:stretch>
            <a:fillRect/>
          </a:stretch>
        </p:blipFill>
        <p:spPr>
          <a:xfrm>
            <a:off x="667069" y="5638415"/>
            <a:ext cx="3251200" cy="3251200"/>
          </a:xfrm>
          <a:prstGeom prst="rect">
            <a:avLst/>
          </a:prstGeom>
        </p:spPr>
      </p:pic>
      <p:pic>
        <p:nvPicPr>
          <p:cNvPr id="4" name="Picture 3">
            <a:extLst>
              <a:ext uri="{FF2B5EF4-FFF2-40B4-BE49-F238E27FC236}">
                <a16:creationId xmlns:a16="http://schemas.microsoft.com/office/drawing/2014/main" id="{B0A31FED-37BA-A99B-5A42-6E1EF23A134D}"/>
              </a:ext>
            </a:extLst>
          </p:cNvPr>
          <p:cNvPicPr>
            <a:picLocks noChangeAspect="1"/>
          </p:cNvPicPr>
          <p:nvPr/>
        </p:nvPicPr>
        <p:blipFill>
          <a:blip r:embed="rId5"/>
          <a:stretch>
            <a:fillRect/>
          </a:stretch>
        </p:blipFill>
        <p:spPr>
          <a:xfrm>
            <a:off x="9393547" y="769884"/>
            <a:ext cx="2897576" cy="2897576"/>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16689" y="612126"/>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motive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71637" y="5165580"/>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sense</a:t>
            </a:r>
            <a:endParaRPr sz="11500" dirty="0">
              <a:latin typeface="Gill Sans MT" panose="020B0502020104020203" pitchFamily="34" charset="77"/>
            </a:endParaRPr>
          </a:p>
        </p:txBody>
      </p:sp>
      <p:pic>
        <p:nvPicPr>
          <p:cNvPr id="2" name="Picture 1">
            <a:extLst>
              <a:ext uri="{FF2B5EF4-FFF2-40B4-BE49-F238E27FC236}">
                <a16:creationId xmlns:a16="http://schemas.microsoft.com/office/drawing/2014/main" id="{C1BD7CFB-37D0-0AAC-9360-C45AE8F67332}"/>
              </a:ext>
            </a:extLst>
          </p:cNvPr>
          <p:cNvPicPr>
            <a:picLocks noChangeAspect="1"/>
          </p:cNvPicPr>
          <p:nvPr/>
        </p:nvPicPr>
        <p:blipFill>
          <a:blip r:embed="rId4"/>
          <a:stretch>
            <a:fillRect/>
          </a:stretch>
        </p:blipFill>
        <p:spPr>
          <a:xfrm>
            <a:off x="9057608" y="567171"/>
            <a:ext cx="3251200" cy="3251200"/>
          </a:xfrm>
          <a:prstGeom prst="rect">
            <a:avLst/>
          </a:prstGeom>
        </p:spPr>
      </p:pic>
      <p:pic>
        <p:nvPicPr>
          <p:cNvPr id="4" name="Picture 3">
            <a:extLst>
              <a:ext uri="{FF2B5EF4-FFF2-40B4-BE49-F238E27FC236}">
                <a16:creationId xmlns:a16="http://schemas.microsoft.com/office/drawing/2014/main" id="{A29776F4-7DCF-1611-BCBF-6C6070688713}"/>
              </a:ext>
            </a:extLst>
          </p:cNvPr>
          <p:cNvPicPr>
            <a:picLocks noChangeAspect="1"/>
          </p:cNvPicPr>
          <p:nvPr/>
        </p:nvPicPr>
        <p:blipFill>
          <a:blip r:embed="rId5"/>
          <a:stretch>
            <a:fillRect/>
          </a:stretch>
        </p:blipFill>
        <p:spPr>
          <a:xfrm>
            <a:off x="1084854" y="5557298"/>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33384" y="177275"/>
            <a:ext cx="750846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subtle</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3002" y="5203194"/>
            <a:ext cx="98550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exact</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7295BB9E-838E-06A1-6D71-75699EF0FEA4}"/>
              </a:ext>
            </a:extLst>
          </p:cNvPr>
          <p:cNvPicPr>
            <a:picLocks noChangeAspect="1"/>
          </p:cNvPicPr>
          <p:nvPr/>
        </p:nvPicPr>
        <p:blipFill>
          <a:blip r:embed="rId4"/>
          <a:stretch>
            <a:fillRect/>
          </a:stretch>
        </p:blipFill>
        <p:spPr>
          <a:xfrm>
            <a:off x="8903892" y="492343"/>
            <a:ext cx="3465453" cy="3465453"/>
          </a:xfrm>
          <a:prstGeom prst="rect">
            <a:avLst/>
          </a:prstGeom>
        </p:spPr>
      </p:pic>
      <p:pic>
        <p:nvPicPr>
          <p:cNvPr id="4" name="Picture 3">
            <a:extLst>
              <a:ext uri="{FF2B5EF4-FFF2-40B4-BE49-F238E27FC236}">
                <a16:creationId xmlns:a16="http://schemas.microsoft.com/office/drawing/2014/main" id="{E837B82C-ABBD-ADA2-6914-EE0E8D201005}"/>
              </a:ext>
            </a:extLst>
          </p:cNvPr>
          <p:cNvPicPr>
            <a:picLocks noChangeAspect="1"/>
          </p:cNvPicPr>
          <p:nvPr/>
        </p:nvPicPr>
        <p:blipFill>
          <a:blip r:embed="rId5"/>
          <a:stretch>
            <a:fillRect/>
          </a:stretch>
        </p:blipFill>
        <p:spPr>
          <a:xfrm>
            <a:off x="895013" y="5701664"/>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28158" y="2274766"/>
            <a:ext cx="146514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rude	</a:t>
            </a:r>
            <a:endParaRPr b="1" dirty="0">
              <a:latin typeface="Gill Sans MT" panose="020B0502020104020203" pitchFamily="34" charset="77"/>
              <a:sym typeface="American Typewriter"/>
            </a:endParaRPr>
          </a:p>
        </p:txBody>
      </p:sp>
      <p:sp>
        <p:nvSpPr>
          <p:cNvPr id="134" name="office"/>
          <p:cNvSpPr txBox="1"/>
          <p:nvPr/>
        </p:nvSpPr>
        <p:spPr>
          <a:xfrm>
            <a:off x="5526821" y="3183419"/>
            <a:ext cx="20678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mouth</a:t>
            </a:r>
            <a:endParaRPr dirty="0">
              <a:latin typeface="Gill Sans MT" panose="020B0502020104020203" pitchFamily="34" charset="77"/>
            </a:endParaRPr>
          </a:p>
        </p:txBody>
      </p:sp>
      <p:sp>
        <p:nvSpPr>
          <p:cNvPr id="135" name="spare"/>
          <p:cNvSpPr txBox="1"/>
          <p:nvPr/>
        </p:nvSpPr>
        <p:spPr>
          <a:xfrm>
            <a:off x="5783292" y="4033018"/>
            <a:ext cx="155491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basic</a:t>
            </a:r>
            <a:endParaRPr b="1" dirty="0">
              <a:latin typeface="Gill Sans MT" panose="020B0502020104020203" pitchFamily="34" charset="77"/>
              <a:sym typeface="American Typewriter"/>
            </a:endParaRPr>
          </a:p>
        </p:txBody>
      </p:sp>
      <p:sp>
        <p:nvSpPr>
          <p:cNvPr id="136" name="chipped"/>
          <p:cNvSpPr txBox="1"/>
          <p:nvPr/>
        </p:nvSpPr>
        <p:spPr>
          <a:xfrm>
            <a:off x="5975664" y="4958818"/>
            <a:ext cx="11701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dab</a:t>
            </a:r>
            <a:endParaRPr dirty="0">
              <a:latin typeface="Gill Sans MT" panose="020B0502020104020203" pitchFamily="34" charset="77"/>
            </a:endParaRPr>
          </a:p>
        </p:txBody>
      </p:sp>
      <p:sp>
        <p:nvSpPr>
          <p:cNvPr id="137" name="lift"/>
          <p:cNvSpPr txBox="1"/>
          <p:nvPr/>
        </p:nvSpPr>
        <p:spPr>
          <a:xfrm>
            <a:off x="5497967" y="5829370"/>
            <a:ext cx="21255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rewind</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75567" y="3418118"/>
            <a:ext cx="21704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motive</a:t>
            </a:r>
            <a:endParaRPr b="1" dirty="0">
              <a:latin typeface="Gill Sans MT" panose="020B0502020104020203" pitchFamily="34" charset="77"/>
              <a:sym typeface="American Typewriter"/>
            </a:endParaRPr>
          </a:p>
        </p:txBody>
      </p:sp>
      <p:sp>
        <p:nvSpPr>
          <p:cNvPr id="140" name="tolerate"/>
          <p:cNvSpPr txBox="1"/>
          <p:nvPr/>
        </p:nvSpPr>
        <p:spPr>
          <a:xfrm>
            <a:off x="5681540" y="2522165"/>
            <a:ext cx="175849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recoil</a:t>
            </a:r>
            <a:endParaRPr dirty="0">
              <a:latin typeface="Gill Sans MT" panose="020B0502020104020203" pitchFamily="34" charset="77"/>
            </a:endParaRPr>
          </a:p>
        </p:txBody>
      </p:sp>
      <p:sp>
        <p:nvSpPr>
          <p:cNvPr id="141" name="fixation"/>
          <p:cNvSpPr txBox="1"/>
          <p:nvPr/>
        </p:nvSpPr>
        <p:spPr>
          <a:xfrm>
            <a:off x="5712009" y="4280417"/>
            <a:ext cx="16975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sense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64713" y="5188117"/>
            <a:ext cx="18755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subtle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53691" y="5996646"/>
            <a:ext cx="16975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exact</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2256" y="1309202"/>
            <a:ext cx="179376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rude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874055"/>
            <a:ext cx="610813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people are rude, they act in an impolite way towards other people or say impolite things about them.</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Aaron was </a:t>
            </a:r>
            <a:r>
              <a:rPr lang="en-GB" sz="4000" b="1" dirty="0">
                <a:latin typeface="Gill Sans MT" panose="020B0502020104020203" pitchFamily="34" charset="77"/>
              </a:rPr>
              <a:t>rude</a:t>
            </a:r>
            <a:r>
              <a:rPr lang="en-GB" sz="4000" dirty="0">
                <a:latin typeface="Gill Sans MT" panose="020B0502020104020203" pitchFamily="34" charset="77"/>
              </a:rPr>
              <a:t> to Mrs Jenkins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rude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184152934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impolite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polite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disrespectful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11" name="Picture 10">
            <a:extLst>
              <a:ext uri="{FF2B5EF4-FFF2-40B4-BE49-F238E27FC236}">
                <a16:creationId xmlns:a16="http://schemas.microsoft.com/office/drawing/2014/main" id="{362C7DEC-A15F-CCCD-B0F2-F423EE4A6327}"/>
              </a:ext>
            </a:extLst>
          </p:cNvPr>
          <p:cNvPicPr>
            <a:picLocks noChangeAspect="1"/>
          </p:cNvPicPr>
          <p:nvPr/>
        </p:nvPicPr>
        <p:blipFill>
          <a:blip r:embed="rId3"/>
          <a:stretch>
            <a:fillRect/>
          </a:stretch>
        </p:blipFill>
        <p:spPr>
          <a:xfrm>
            <a:off x="7895753" y="2471801"/>
            <a:ext cx="3941284" cy="394128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66011" y="1309202"/>
            <a:ext cx="248625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mouth</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12821" y="4097062"/>
            <a:ext cx="632048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Your mouth is the area of your face where your lips are or the space behind your lips where your teeth and tongue are.</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Alicia put the </a:t>
            </a:r>
            <a:r>
              <a:rPr lang="en-GB" sz="4000" b="1" dirty="0">
                <a:latin typeface="Gill Sans MT" panose="020B0502020104020203" pitchFamily="34" charset="77"/>
              </a:rPr>
              <a:t>pen</a:t>
            </a:r>
            <a:r>
              <a:rPr lang="en-GB" sz="4000" dirty="0">
                <a:latin typeface="Gill Sans MT" panose="020B0502020104020203" pitchFamily="34" charset="77"/>
              </a:rPr>
              <a:t> in her mouth.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mouth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241925680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lips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883DA09F-1FD3-8134-D397-98571FA8F905}"/>
              </a:ext>
            </a:extLst>
          </p:cNvPr>
          <p:cNvPicPr>
            <a:picLocks noChangeAspect="1"/>
          </p:cNvPicPr>
          <p:nvPr/>
        </p:nvPicPr>
        <p:blipFill>
          <a:blip r:embed="rId3"/>
          <a:stretch>
            <a:fillRect/>
          </a:stretch>
        </p:blipFill>
        <p:spPr>
          <a:xfrm>
            <a:off x="8451283" y="2838765"/>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4589" y="1309202"/>
            <a:ext cx="186910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basic</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3853454"/>
            <a:ext cx="6083487"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can use basic to describe something that is very simple in style and has only the most necessary features, without any luxuries.</a:t>
            </a:r>
          </a:p>
        </p:txBody>
      </p:sp>
      <p:sp>
        <p:nvSpPr>
          <p:cNvPr id="155" name="The was a tear in Freddie’s new school jumper."/>
          <p:cNvSpPr txBox="1"/>
          <p:nvPr/>
        </p:nvSpPr>
        <p:spPr>
          <a:xfrm>
            <a:off x="0" y="663820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Kai</a:t>
            </a:r>
            <a:r>
              <a:rPr lang="en-GB" sz="4000" dirty="0">
                <a:latin typeface="Gill Sans MT" panose="020B0502020104020203" pitchFamily="34" charset="77"/>
              </a:rPr>
              <a:t> could do basic maths.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ba</a:t>
            </a:r>
            <a:r>
              <a:rPr lang="en-GB" dirty="0">
                <a:latin typeface="Gill Sans MT" panose="020B0502020104020203" pitchFamily="34" charset="77"/>
              </a:rPr>
              <a:t>-sic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65849192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essential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unimportant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English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primary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secondary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dancing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90C5897B-CF84-4EB3-29CD-2CC4F959F0D5}"/>
              </a:ext>
            </a:extLst>
          </p:cNvPr>
          <p:cNvPicPr>
            <a:picLocks noChangeAspect="1"/>
          </p:cNvPicPr>
          <p:nvPr/>
        </p:nvPicPr>
        <p:blipFill>
          <a:blip r:embed="rId4"/>
          <a:stretch>
            <a:fillRect/>
          </a:stretch>
        </p:blipFill>
        <p:spPr>
          <a:xfrm>
            <a:off x="8289089" y="2747599"/>
            <a:ext cx="3570159" cy="3570159"/>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50302" y="1339979"/>
            <a:ext cx="1317669"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dab</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325692"/>
            <a:ext cx="599064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dab something, you touch it several times using quick, light movements.</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Henry </a:t>
            </a:r>
            <a:r>
              <a:rPr lang="en-GB" sz="4000" b="1" dirty="0">
                <a:latin typeface="Gill Sans MT" panose="020B0502020104020203" pitchFamily="34" charset="77"/>
              </a:rPr>
              <a:t>dabbed</a:t>
            </a:r>
            <a:r>
              <a:rPr lang="en-GB" sz="4000" dirty="0">
                <a:latin typeface="Gill Sans MT" panose="020B0502020104020203" pitchFamily="34" charset="77"/>
              </a:rPr>
              <a:t> his paint brush in to the paint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dab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306028550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brush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1D28C008-9018-90BE-5CED-DA71772662DE}"/>
              </a:ext>
            </a:extLst>
          </p:cNvPr>
          <p:cNvPicPr>
            <a:picLocks noChangeAspect="1"/>
          </p:cNvPicPr>
          <p:nvPr/>
        </p:nvPicPr>
        <p:blipFill>
          <a:blip r:embed="rId4"/>
          <a:stretch>
            <a:fillRect/>
          </a:stretch>
        </p:blipFill>
        <p:spPr>
          <a:xfrm>
            <a:off x="8039124" y="2846402"/>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90679" y="1309202"/>
            <a:ext cx="26369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rewind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3901798"/>
            <a:ext cx="667990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the tape in a video or tape recorder rewinds or when you rewind it, the tape goes backwards so that you can play it again. </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Fatima liked to </a:t>
            </a:r>
            <a:r>
              <a:rPr lang="en-GB" sz="4000" b="1" dirty="0">
                <a:latin typeface="Gill Sans MT" panose="020B0502020104020203" pitchFamily="34" charset="77"/>
              </a:rPr>
              <a:t>rewind</a:t>
            </a:r>
            <a:r>
              <a:rPr lang="en-GB" sz="4000" dirty="0">
                <a:latin typeface="Gill Sans MT" panose="020B0502020104020203" pitchFamily="34" charset="77"/>
              </a:rPr>
              <a:t> the tape back for the teacher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re-wind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79969272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reverse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Fast-forward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episode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EA0631D7-B76D-1E04-E905-FFA5365B9D9C}"/>
              </a:ext>
            </a:extLst>
          </p:cNvPr>
          <p:cNvPicPr>
            <a:picLocks noChangeAspect="1"/>
          </p:cNvPicPr>
          <p:nvPr/>
        </p:nvPicPr>
        <p:blipFill>
          <a:blip r:embed="rId4"/>
          <a:stretch>
            <a:fillRect/>
          </a:stretch>
        </p:blipFill>
        <p:spPr>
          <a:xfrm>
            <a:off x="8826019" y="3124124"/>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14914</TotalTime>
  <Words>1231</Words>
  <Application>Microsoft Macintosh PowerPoint</Application>
  <PresentationFormat>Custom</PresentationFormat>
  <Paragraphs>319</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126</cp:revision>
  <dcterms:modified xsi:type="dcterms:W3CDTF">2023-05-02T10:59:06Z</dcterms:modified>
</cp:coreProperties>
</file>