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45"/>
    <p:restoredTop sz="94646"/>
  </p:normalViewPr>
  <p:slideViewPr>
    <p:cSldViewPr snapToGrid="0" snapToObjects="1">
      <p:cViewPr varScale="1">
        <p:scale>
          <a:sx n="62" d="100"/>
          <a:sy n="62" d="100"/>
        </p:scale>
        <p:origin x="103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85953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08633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408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75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8549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1256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6022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32133" y="3226831"/>
            <a:ext cx="652422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32</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22nd</a:t>
            </a:r>
            <a:r>
              <a:rPr dirty="0">
                <a:latin typeface="Gill Sans MT" panose="020B0502020104020203" pitchFamily="34" charset="77"/>
              </a:rPr>
              <a:t> </a:t>
            </a:r>
            <a:r>
              <a:rPr lang="en-GB" dirty="0">
                <a:latin typeface="Gill Sans MT" panose="020B0502020104020203" pitchFamily="34" charset="77"/>
              </a:rPr>
              <a:t>May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378902" y="1309202"/>
            <a:ext cx="326050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pressure</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234630"/>
            <a:ext cx="568932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Pressure is force that you produce when you press hard on something.</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Avni put so much </a:t>
            </a:r>
            <a:r>
              <a:rPr lang="en-GB" sz="4000" b="1">
                <a:latin typeface="Gill Sans MT" panose="020B0502020104020203" pitchFamily="34" charset="77"/>
              </a:rPr>
              <a:t>pressure</a:t>
            </a:r>
            <a:r>
              <a:rPr lang="en-GB" sz="4000">
                <a:latin typeface="Gill Sans MT" panose="020B0502020104020203" pitchFamily="34" charset="77"/>
              </a:rPr>
              <a:t> on her pencil that it broke.</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err="1">
                <a:latin typeface="Gill Sans MT" panose="020B0502020104020203" pitchFamily="34" charset="77"/>
              </a:rPr>
              <a:t>pres</a:t>
            </a:r>
            <a:r>
              <a:rPr lang="en-GB">
                <a:latin typeface="Gill Sans MT" panose="020B0502020104020203" pitchFamily="34" charset="77"/>
              </a:rPr>
              <a:t>-sure</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1951190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force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non-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oppression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7F8B3975-E667-E55E-555E-A17C5EB3AB3F}"/>
              </a:ext>
            </a:extLst>
          </p:cNvPr>
          <p:cNvPicPr>
            <a:picLocks noChangeAspect="1"/>
          </p:cNvPicPr>
          <p:nvPr/>
        </p:nvPicPr>
        <p:blipFill rotWithShape="1">
          <a:blip r:embed="rId4"/>
          <a:srcRect t="45725"/>
          <a:stretch/>
        </p:blipFill>
        <p:spPr>
          <a:xfrm>
            <a:off x="8111127" y="3559608"/>
            <a:ext cx="4194326" cy="2276468"/>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145147" y="1309202"/>
            <a:ext cx="172803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fond</a:t>
            </a:r>
            <a:endParaRPr>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adjective</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520250"/>
            <a:ext cx="629577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If you are fond of someone, you feel affection for them.</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a:latin typeface="Gill Sans MT" panose="020B0502020104020203" pitchFamily="34" charset="77"/>
              </a:rPr>
              <a:t>Terrence was very </a:t>
            </a:r>
            <a:r>
              <a:rPr lang="en-GB" b="1">
                <a:latin typeface="Gill Sans MT" panose="020B0502020104020203" pitchFamily="34" charset="77"/>
              </a:rPr>
              <a:t>fond</a:t>
            </a:r>
            <a:r>
              <a:rPr lang="en-GB">
                <a:latin typeface="Gill Sans MT" panose="020B0502020104020203" pitchFamily="34" charset="77"/>
              </a:rPr>
              <a:t> of maths.</a:t>
            </a:r>
            <a:endParaRPr>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fond</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79898942"/>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affection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indifferent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beyond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respond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91665F5A-FFD2-C46D-A023-B2B5198F1783}"/>
              </a:ext>
            </a:extLst>
          </p:cNvPr>
          <p:cNvPicPr>
            <a:picLocks noChangeAspect="1"/>
          </p:cNvPicPr>
          <p:nvPr/>
        </p:nvPicPr>
        <p:blipFill>
          <a:blip r:embed="rId4"/>
          <a:stretch>
            <a:fillRect/>
          </a:stretch>
        </p:blipFill>
        <p:spPr>
          <a:xfrm>
            <a:off x="8310556" y="2637563"/>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949577" y="1309202"/>
            <a:ext cx="211917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adept</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adjective</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237497"/>
            <a:ext cx="624316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Someone who is adept at something can do it skilfully.</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Hugo was an </a:t>
            </a:r>
            <a:r>
              <a:rPr lang="en-GB" sz="4000" b="1" dirty="0">
                <a:latin typeface="Gill Sans MT" panose="020B0502020104020203" pitchFamily="34" charset="77"/>
              </a:rPr>
              <a:t>adept</a:t>
            </a:r>
            <a:r>
              <a:rPr lang="en-GB" sz="4000" dirty="0">
                <a:latin typeface="Gill Sans MT" panose="020B0502020104020203" pitchFamily="34" charset="77"/>
              </a:rPr>
              <a:t> speller.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a-dept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61697227"/>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expert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kept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impressively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skilled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unskilled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slept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winner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ECC79FBC-718E-D1E9-1E40-635FFB865387}"/>
              </a:ext>
            </a:extLst>
          </p:cNvPr>
          <p:cNvPicPr>
            <a:picLocks noChangeAspect="1"/>
          </p:cNvPicPr>
          <p:nvPr/>
        </p:nvPicPr>
        <p:blipFill>
          <a:blip r:embed="rId4"/>
          <a:stretch>
            <a:fillRect/>
          </a:stretch>
        </p:blipFill>
        <p:spPr>
          <a:xfrm>
            <a:off x="8831241" y="3054209"/>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608938" y="1309202"/>
            <a:ext cx="280044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success</a:t>
            </a:r>
            <a:endParaRPr>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139389"/>
            <a:ext cx="611926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Success is the achievement of something that you have been trying to do.</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school football team celebrated their huge </a:t>
            </a:r>
            <a:r>
              <a:rPr lang="en-GB" sz="4000" b="1" dirty="0">
                <a:latin typeface="Gill Sans MT" panose="020B0502020104020203" pitchFamily="34" charset="77"/>
              </a:rPr>
              <a:t>success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err="1">
                <a:latin typeface="Gill Sans MT" panose="020B0502020104020203" pitchFamily="34" charset="77"/>
              </a:rPr>
              <a:t>suc</a:t>
            </a:r>
            <a:r>
              <a:rPr lang="en-GB">
                <a:latin typeface="Gill Sans MT" panose="020B0502020104020203" pitchFamily="34" charset="77"/>
              </a:rPr>
              <a:t>-cess</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33296179"/>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victory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failure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progress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triumph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ful</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express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career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C1C7D438-B3C7-8047-B6DA-2F4D5C839E8A}"/>
              </a:ext>
            </a:extLst>
          </p:cNvPr>
          <p:cNvPicPr>
            <a:picLocks noChangeAspect="1"/>
          </p:cNvPicPr>
          <p:nvPr/>
        </p:nvPicPr>
        <p:blipFill>
          <a:blip r:embed="rId4"/>
          <a:stretch>
            <a:fillRect/>
          </a:stretch>
        </p:blipFill>
        <p:spPr>
          <a:xfrm>
            <a:off x="8394248" y="2877194"/>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294519" y="1339979"/>
            <a:ext cx="180337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a:latin typeface="Gill Sans MT" panose="020B0502020104020203" pitchFamily="34" charset="77"/>
              </a:rPr>
              <a:t>tame</a:t>
            </a:r>
            <a:endParaRPr sz="720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adjective</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390780"/>
            <a:ext cx="594951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A tame animal or bird is one that is not afraid of humans.</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rabbit was very </a:t>
            </a:r>
            <a:r>
              <a:rPr lang="en-GB" sz="4000" b="1" dirty="0">
                <a:latin typeface="Gill Sans MT" panose="020B0502020104020203" pitchFamily="34" charset="77"/>
              </a:rPr>
              <a:t>tame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tame</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8300678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 domesticated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wild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docile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fierce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ly</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DC62AD91-87EE-1A30-9353-FAB8CA03CB08}"/>
              </a:ext>
            </a:extLst>
          </p:cNvPr>
          <p:cNvPicPr>
            <a:picLocks noChangeAspect="1"/>
          </p:cNvPicPr>
          <p:nvPr/>
        </p:nvPicPr>
        <p:blipFill>
          <a:blip r:embed="rId4"/>
          <a:stretch>
            <a:fillRect/>
          </a:stretch>
        </p:blipFill>
        <p:spPr>
          <a:xfrm>
            <a:off x="8217068" y="2654269"/>
            <a:ext cx="3762954" cy="3762954"/>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a:latin typeface="Gill Sans MT" panose="020B0502020104020203" pitchFamily="34" charset="77"/>
              </a:rPr>
              <a:t>Focus Word </a:t>
            </a:r>
            <a:r>
              <a:rPr lang="en-GB" sz="1800">
                <a:latin typeface="Gill Sans MT" panose="020B0502020104020203" pitchFamily="34" charset="77"/>
              </a:rPr>
              <a:t>(write below)</a:t>
            </a:r>
            <a:r>
              <a:rPr sz="180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a:latin typeface="Gill Sans MT" panose="020B0502020104020203" pitchFamily="34" charset="77"/>
              </a:rPr>
              <a:t>Describe / Definition</a:t>
            </a:r>
            <a:r>
              <a:rPr sz="280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a:solidFill>
                  <a:srgbClr val="C92405"/>
                </a:solidFill>
                <a:latin typeface="Gill Sans MT" panose="020B0502020104020203" pitchFamily="34" charset="77"/>
              </a:rPr>
              <a:t>Word Class</a:t>
            </a:r>
            <a:r>
              <a:rPr lang="en-GB" sz="2800">
                <a:solidFill>
                  <a:srgbClr val="C92405"/>
                </a:solidFill>
                <a:latin typeface="Gill Sans MT" panose="020B0502020104020203" pitchFamily="34" charset="77"/>
              </a:rPr>
              <a:t>:</a:t>
            </a:r>
            <a:endParaRPr sz="280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Antonyms:</a:t>
                      </a:r>
                    </a:p>
                    <a:p>
                      <a:r>
                        <a:rPr lang="en-GB" sz="1400" b="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a:solidFill>
                  <a:srgbClr val="C92405"/>
                </a:solidFill>
                <a:latin typeface="Gill Sans MT" panose="020B0502020104020203" pitchFamily="34" charset="77"/>
              </a:rPr>
              <a:t>Draw your sentence:</a:t>
            </a:r>
            <a:endParaRPr sz="280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a:solidFill>
                  <a:srgbClr val="C92405"/>
                </a:solidFill>
                <a:latin typeface="Gill Sans MT" panose="020B0502020104020203" pitchFamily="34" charset="77"/>
              </a:rPr>
              <a:t>Use it in a sentence:</a:t>
            </a:r>
            <a:endParaRPr sz="280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Laboratory</a:t>
            </a:r>
            <a:endParaRPr sz="700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2636537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a:solidFill>
                            <a:srgbClr val="0365C0"/>
                          </a:solidFill>
                          <a:latin typeface="Gill Sans MT" panose="020B0502020104020203" pitchFamily="34" charset="77"/>
                        </a:rPr>
                        <a:t>Word: </a:t>
                      </a:r>
                      <a:r>
                        <a:rPr lang="en-GB" sz="2600" b="0">
                          <a:solidFill>
                            <a:schemeClr val="tx1"/>
                          </a:solidFill>
                          <a:latin typeface="Gill Sans MT" panose="020B0502020104020203" pitchFamily="34" charset="77"/>
                        </a:rPr>
                        <a:t>peel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area</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vehicle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 </a:t>
                      </a:r>
                      <a:r>
                        <a:rPr lang="en-GB" sz="2600" b="0">
                          <a:solidFill>
                            <a:schemeClr val="tx1"/>
                          </a:solidFill>
                          <a:latin typeface="Gill Sans MT" panose="020B0502020104020203" pitchFamily="34" charset="77"/>
                        </a:rPr>
                        <a:t>present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7121774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pressure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success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fond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tame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24388317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a:latin typeface="Gill Sans MT" panose="020B0502020104020203" pitchFamily="34" charset="77"/>
                        </a:rPr>
                        <a:t>peel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a:latin typeface="Gill Sans MT" panose="020B0502020104020203" pitchFamily="34" charset="77"/>
                        </a:rPr>
                        <a:t>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a:latin typeface="Gill Sans MT" panose="020B0502020104020203" pitchFamily="34" charset="77"/>
                        </a:rPr>
                        <a:t>vehicle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a:latin typeface="Gill Sans MT" panose="020B0502020104020203" pitchFamily="34" charset="77"/>
                        </a:rPr>
                        <a:t>area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a:latin typeface="Gill Sans MT" panose="020B0502020104020203" pitchFamily="34" charset="77"/>
                        </a:rPr>
                        <a:t>present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09122822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machine such as a car, bus, or truck which has an engine and is used to carry people from place to 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An *** is a particular part of a town, a country, a region, or the world.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there is a *** in something, it becomes different.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You use *** to describe things and people that exist now, rather than those that existed in the past or those that may exist in the future.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The *** of a fruit such as a lemon or an apple is its skin.</a:t>
                      </a:r>
                    </a:p>
                    <a:p>
                      <a:pPr marL="0" marR="0" lvl="0" indent="0" algn="ctr" defTabSz="584200" rtl="0" eaLnBrk="1" fontAlgn="auto" latinLnBrk="0" hangingPunct="1">
                        <a:lnSpc>
                          <a:spcPct val="100000"/>
                        </a:lnSpc>
                        <a:spcBef>
                          <a:spcPts val="0"/>
                        </a:spcBef>
                        <a:spcAft>
                          <a:spcPts val="0"/>
                        </a:spcAft>
                        <a:buClrTx/>
                        <a:buSzTx/>
                        <a:buFontTx/>
                        <a:buNone/>
                        <a:tabLst/>
                        <a:defRPr/>
                      </a:pPr>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61863C3F-BED3-6A14-F5EE-8CA752C4C17D}"/>
              </a:ext>
            </a:extLst>
          </p:cNvPr>
          <p:cNvPicPr>
            <a:picLocks noChangeAspect="1"/>
          </p:cNvPicPr>
          <p:nvPr/>
        </p:nvPicPr>
        <p:blipFill>
          <a:blip r:embed="rId5"/>
          <a:stretch>
            <a:fillRect/>
          </a:stretch>
        </p:blipFill>
        <p:spPr>
          <a:xfrm>
            <a:off x="10908392" y="7835396"/>
            <a:ext cx="1111380" cy="1111380"/>
          </a:xfrm>
          <a:prstGeom prst="rect">
            <a:avLst/>
          </a:prstGeom>
        </p:spPr>
      </p:pic>
      <p:pic>
        <p:nvPicPr>
          <p:cNvPr id="3" name="Picture 2">
            <a:extLst>
              <a:ext uri="{FF2B5EF4-FFF2-40B4-BE49-F238E27FC236}">
                <a16:creationId xmlns:a16="http://schemas.microsoft.com/office/drawing/2014/main" id="{8FEE2579-A1E4-759B-5480-A976D88EC2EA}"/>
              </a:ext>
            </a:extLst>
          </p:cNvPr>
          <p:cNvPicPr>
            <a:picLocks noChangeAspect="1"/>
          </p:cNvPicPr>
          <p:nvPr/>
        </p:nvPicPr>
        <p:blipFill>
          <a:blip r:embed="rId6"/>
          <a:stretch>
            <a:fillRect/>
          </a:stretch>
        </p:blipFill>
        <p:spPr>
          <a:xfrm>
            <a:off x="11025325" y="5207639"/>
            <a:ext cx="950518" cy="950518"/>
          </a:xfrm>
          <a:prstGeom prst="rect">
            <a:avLst/>
          </a:prstGeom>
        </p:spPr>
      </p:pic>
      <p:pic>
        <p:nvPicPr>
          <p:cNvPr id="5" name="Picture 4">
            <a:extLst>
              <a:ext uri="{FF2B5EF4-FFF2-40B4-BE49-F238E27FC236}">
                <a16:creationId xmlns:a16="http://schemas.microsoft.com/office/drawing/2014/main" id="{6475F543-706E-D0C8-F551-305179997A53}"/>
              </a:ext>
            </a:extLst>
          </p:cNvPr>
          <p:cNvPicPr>
            <a:picLocks noChangeAspect="1"/>
          </p:cNvPicPr>
          <p:nvPr/>
        </p:nvPicPr>
        <p:blipFill>
          <a:blip r:embed="rId7"/>
          <a:stretch>
            <a:fillRect/>
          </a:stretch>
        </p:blipFill>
        <p:spPr>
          <a:xfrm>
            <a:off x="10832406" y="2420265"/>
            <a:ext cx="1365101" cy="1365101"/>
          </a:xfrm>
          <a:prstGeom prst="rect">
            <a:avLst/>
          </a:prstGeom>
        </p:spPr>
      </p:pic>
      <p:pic>
        <p:nvPicPr>
          <p:cNvPr id="6" name="Picture 5">
            <a:extLst>
              <a:ext uri="{FF2B5EF4-FFF2-40B4-BE49-F238E27FC236}">
                <a16:creationId xmlns:a16="http://schemas.microsoft.com/office/drawing/2014/main" id="{07E0BD3D-CD67-0DF7-2C3F-FC79EE39291E}"/>
              </a:ext>
            </a:extLst>
          </p:cNvPr>
          <p:cNvPicPr>
            <a:picLocks noChangeAspect="1"/>
          </p:cNvPicPr>
          <p:nvPr/>
        </p:nvPicPr>
        <p:blipFill>
          <a:blip r:embed="rId8"/>
          <a:stretch>
            <a:fillRect/>
          </a:stretch>
        </p:blipFill>
        <p:spPr>
          <a:xfrm>
            <a:off x="10803756" y="3761217"/>
            <a:ext cx="1422400" cy="1422400"/>
          </a:xfrm>
          <a:prstGeom prst="rect">
            <a:avLst/>
          </a:prstGeom>
        </p:spPr>
      </p:pic>
      <p:pic>
        <p:nvPicPr>
          <p:cNvPr id="7" name="Picture 6">
            <a:extLst>
              <a:ext uri="{FF2B5EF4-FFF2-40B4-BE49-F238E27FC236}">
                <a16:creationId xmlns:a16="http://schemas.microsoft.com/office/drawing/2014/main" id="{AFE6F439-CD9B-D484-6CEE-7EAC32AA9341}"/>
              </a:ext>
            </a:extLst>
          </p:cNvPr>
          <p:cNvPicPr>
            <a:picLocks noChangeAspect="1"/>
          </p:cNvPicPr>
          <p:nvPr/>
        </p:nvPicPr>
        <p:blipFill>
          <a:blip r:embed="rId9"/>
          <a:stretch>
            <a:fillRect/>
          </a:stretch>
        </p:blipFill>
        <p:spPr>
          <a:xfrm>
            <a:off x="10717528" y="6346089"/>
            <a:ext cx="1368612" cy="136861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97657771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a:latin typeface="Gill Sans MT" panose="020B0502020104020203" pitchFamily="34" charset="77"/>
                        </a:rPr>
                        <a:t>pressure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a:latin typeface="Gill Sans MT" panose="020B0502020104020203" pitchFamily="34" charset="77"/>
                        </a:rPr>
                        <a:t>fond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a:latin typeface="Gill Sans MT" panose="020B0502020104020203" pitchFamily="34" charset="77"/>
                        </a:rPr>
                        <a:t>adept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a:latin typeface="Gill Sans MT" panose="020B0502020104020203" pitchFamily="34" charset="77"/>
                        </a:rPr>
                        <a:t>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a:latin typeface="Gill Sans MT" panose="020B0502020104020203" pitchFamily="34" charset="77"/>
                        </a:rPr>
                        <a:t>tame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451292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 is the achievement of something that you have been trying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 is force that you produce when you press hard on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are *** of someone, you feel affection for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animal or bird is one that is not afraid of humans.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Someone who is *** at something can do it skilfully.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F407CF67-619D-2F61-776A-745BAF8601BB}"/>
              </a:ext>
            </a:extLst>
          </p:cNvPr>
          <p:cNvPicPr>
            <a:picLocks noChangeAspect="1"/>
          </p:cNvPicPr>
          <p:nvPr/>
        </p:nvPicPr>
        <p:blipFill rotWithShape="1">
          <a:blip r:embed="rId5"/>
          <a:srcRect t="45725"/>
          <a:stretch/>
        </p:blipFill>
        <p:spPr>
          <a:xfrm>
            <a:off x="10587681" y="3943210"/>
            <a:ext cx="1720113" cy="933590"/>
          </a:xfrm>
          <a:prstGeom prst="rect">
            <a:avLst/>
          </a:prstGeom>
        </p:spPr>
      </p:pic>
      <p:pic>
        <p:nvPicPr>
          <p:cNvPr id="3" name="Picture 2">
            <a:extLst>
              <a:ext uri="{FF2B5EF4-FFF2-40B4-BE49-F238E27FC236}">
                <a16:creationId xmlns:a16="http://schemas.microsoft.com/office/drawing/2014/main" id="{BDD6F7FA-22CC-096E-35C3-CF608950B78A}"/>
              </a:ext>
            </a:extLst>
          </p:cNvPr>
          <p:cNvPicPr>
            <a:picLocks noChangeAspect="1"/>
          </p:cNvPicPr>
          <p:nvPr/>
        </p:nvPicPr>
        <p:blipFill>
          <a:blip r:embed="rId6"/>
          <a:stretch>
            <a:fillRect/>
          </a:stretch>
        </p:blipFill>
        <p:spPr>
          <a:xfrm>
            <a:off x="10713897" y="4917378"/>
            <a:ext cx="1296894" cy="1296894"/>
          </a:xfrm>
          <a:prstGeom prst="rect">
            <a:avLst/>
          </a:prstGeom>
        </p:spPr>
      </p:pic>
      <p:pic>
        <p:nvPicPr>
          <p:cNvPr id="5" name="Picture 4">
            <a:extLst>
              <a:ext uri="{FF2B5EF4-FFF2-40B4-BE49-F238E27FC236}">
                <a16:creationId xmlns:a16="http://schemas.microsoft.com/office/drawing/2014/main" id="{5BAF6AC8-CFA5-68DE-C286-9042B7AB36D0}"/>
              </a:ext>
            </a:extLst>
          </p:cNvPr>
          <p:cNvPicPr>
            <a:picLocks noChangeAspect="1"/>
          </p:cNvPicPr>
          <p:nvPr/>
        </p:nvPicPr>
        <p:blipFill>
          <a:blip r:embed="rId7"/>
          <a:stretch>
            <a:fillRect/>
          </a:stretch>
        </p:blipFill>
        <p:spPr>
          <a:xfrm>
            <a:off x="11037569" y="7916293"/>
            <a:ext cx="1030483" cy="1030483"/>
          </a:xfrm>
          <a:prstGeom prst="rect">
            <a:avLst/>
          </a:prstGeom>
        </p:spPr>
      </p:pic>
      <p:pic>
        <p:nvPicPr>
          <p:cNvPr id="6" name="Picture 5">
            <a:extLst>
              <a:ext uri="{FF2B5EF4-FFF2-40B4-BE49-F238E27FC236}">
                <a16:creationId xmlns:a16="http://schemas.microsoft.com/office/drawing/2014/main" id="{1C5AA83C-0324-CC17-08F0-7028351C5168}"/>
              </a:ext>
            </a:extLst>
          </p:cNvPr>
          <p:cNvPicPr>
            <a:picLocks noChangeAspect="1"/>
          </p:cNvPicPr>
          <p:nvPr/>
        </p:nvPicPr>
        <p:blipFill>
          <a:blip r:embed="rId8"/>
          <a:stretch>
            <a:fillRect/>
          </a:stretch>
        </p:blipFill>
        <p:spPr>
          <a:xfrm>
            <a:off x="10905282" y="2448232"/>
            <a:ext cx="1117600" cy="1117600"/>
          </a:xfrm>
          <a:prstGeom prst="rect">
            <a:avLst/>
          </a:prstGeom>
        </p:spPr>
      </p:pic>
      <p:pic>
        <p:nvPicPr>
          <p:cNvPr id="7" name="Picture 6">
            <a:extLst>
              <a:ext uri="{FF2B5EF4-FFF2-40B4-BE49-F238E27FC236}">
                <a16:creationId xmlns:a16="http://schemas.microsoft.com/office/drawing/2014/main" id="{24E90087-EC30-D179-EDE2-83FA4154DBF1}"/>
              </a:ext>
            </a:extLst>
          </p:cNvPr>
          <p:cNvPicPr>
            <a:picLocks noChangeAspect="1"/>
          </p:cNvPicPr>
          <p:nvPr/>
        </p:nvPicPr>
        <p:blipFill>
          <a:blip r:embed="rId9"/>
          <a:stretch>
            <a:fillRect/>
          </a:stretch>
        </p:blipFill>
        <p:spPr>
          <a:xfrm>
            <a:off x="10714507" y="6332589"/>
            <a:ext cx="1353834" cy="1353834"/>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33004" y="3085008"/>
            <a:ext cx="13320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peel</a:t>
            </a:r>
            <a:endParaRPr dirty="0">
              <a:latin typeface="Gill Sans MT" panose="020B0502020104020203" pitchFamily="34" charset="77"/>
              <a:sym typeface="American Typewriter"/>
            </a:endParaRPr>
          </a:p>
        </p:txBody>
      </p:sp>
      <p:sp>
        <p:nvSpPr>
          <p:cNvPr id="134" name="office"/>
          <p:cNvSpPr txBox="1"/>
          <p:nvPr/>
        </p:nvSpPr>
        <p:spPr>
          <a:xfrm>
            <a:off x="2713822" y="3993661"/>
            <a:ext cx="21704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change</a:t>
            </a:r>
            <a:endParaRPr dirty="0">
              <a:latin typeface="Gill Sans MT" panose="020B0502020104020203" pitchFamily="34" charset="77"/>
            </a:endParaRPr>
          </a:p>
        </p:txBody>
      </p:sp>
      <p:sp>
        <p:nvSpPr>
          <p:cNvPr id="135" name="spare"/>
          <p:cNvSpPr txBox="1"/>
          <p:nvPr/>
        </p:nvSpPr>
        <p:spPr>
          <a:xfrm>
            <a:off x="2809968" y="4824209"/>
            <a:ext cx="21368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vehicle</a:t>
            </a:r>
            <a:endParaRPr b="1" dirty="0">
              <a:latin typeface="Gill Sans MT" panose="020B0502020104020203" pitchFamily="34" charset="77"/>
              <a:sym typeface="American Typewriter"/>
            </a:endParaRPr>
          </a:p>
        </p:txBody>
      </p:sp>
      <p:sp>
        <p:nvSpPr>
          <p:cNvPr id="136" name="chipped"/>
          <p:cNvSpPr txBox="1"/>
          <p:nvPr/>
        </p:nvSpPr>
        <p:spPr>
          <a:xfrm>
            <a:off x="3100144" y="5769060"/>
            <a:ext cx="139782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area</a:t>
            </a:r>
            <a:endParaRPr dirty="0">
              <a:latin typeface="Gill Sans MT" panose="020B0502020104020203" pitchFamily="34" charset="77"/>
            </a:endParaRPr>
          </a:p>
        </p:txBody>
      </p:sp>
      <p:sp>
        <p:nvSpPr>
          <p:cNvPr id="137" name="lift"/>
          <p:cNvSpPr txBox="1"/>
          <p:nvPr/>
        </p:nvSpPr>
        <p:spPr>
          <a:xfrm>
            <a:off x="2632071" y="6639612"/>
            <a:ext cx="23339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present</a:t>
            </a:r>
            <a:endParaRPr dirty="0">
              <a:latin typeface="Gill Sans MT" panose="020B0502020104020203" pitchFamily="34" charset="77"/>
            </a:endParaRPr>
          </a:p>
        </p:txBody>
      </p:sp>
      <p:sp>
        <p:nvSpPr>
          <p:cNvPr id="138" name="mutter"/>
          <p:cNvSpPr txBox="1"/>
          <p:nvPr/>
        </p:nvSpPr>
        <p:spPr>
          <a:xfrm>
            <a:off x="8516456" y="3961911"/>
            <a:ext cx="13994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fond</a:t>
            </a:r>
            <a:endParaRPr b="1" dirty="0">
              <a:latin typeface="Gill Sans MT" panose="020B0502020104020203" pitchFamily="34" charset="77"/>
              <a:sym typeface="American Typewriter"/>
            </a:endParaRPr>
          </a:p>
        </p:txBody>
      </p:sp>
      <p:sp>
        <p:nvSpPr>
          <p:cNvPr id="139" name="unveil"/>
          <p:cNvSpPr txBox="1"/>
          <p:nvPr/>
        </p:nvSpPr>
        <p:spPr>
          <a:xfrm>
            <a:off x="8080089" y="5755144"/>
            <a:ext cx="22474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success</a:t>
            </a:r>
            <a:endParaRPr dirty="0">
              <a:latin typeface="Gill Sans MT" panose="020B0502020104020203" pitchFamily="34" charset="77"/>
              <a:sym typeface="American Typewriter"/>
            </a:endParaRPr>
          </a:p>
        </p:txBody>
      </p:sp>
      <p:sp>
        <p:nvSpPr>
          <p:cNvPr id="140" name="tolerate"/>
          <p:cNvSpPr txBox="1"/>
          <p:nvPr/>
        </p:nvSpPr>
        <p:spPr>
          <a:xfrm>
            <a:off x="7901700" y="3065958"/>
            <a:ext cx="26289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pressure</a:t>
            </a:r>
            <a:endParaRPr dirty="0">
              <a:latin typeface="Gill Sans MT" panose="020B0502020104020203" pitchFamily="34" charset="77"/>
            </a:endParaRPr>
          </a:p>
        </p:txBody>
      </p:sp>
      <p:sp>
        <p:nvSpPr>
          <p:cNvPr id="141" name="fixation"/>
          <p:cNvSpPr txBox="1"/>
          <p:nvPr/>
        </p:nvSpPr>
        <p:spPr>
          <a:xfrm>
            <a:off x="8330509" y="4824210"/>
            <a:ext cx="17713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adept</a:t>
            </a:r>
            <a:endParaRPr dirty="0">
              <a:latin typeface="Gill Sans MT" panose="020B0502020104020203" pitchFamily="34" charset="77"/>
            </a:endParaRPr>
          </a:p>
        </p:txBody>
      </p:sp>
      <p:sp>
        <p:nvSpPr>
          <p:cNvPr id="142" name="rustle"/>
          <p:cNvSpPr txBox="1"/>
          <p:nvPr/>
        </p:nvSpPr>
        <p:spPr>
          <a:xfrm>
            <a:off x="8396234" y="6620562"/>
            <a:ext cx="16398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tame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a:latin typeface="Gill Sans MT" panose="020B0502020104020203" pitchFamily="34" charset="77"/>
              </a:rPr>
              <a:t>Display Slips</a:t>
            </a:r>
            <a:endParaRPr sz="2870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03465" y="0"/>
            <a:ext cx="524342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peel</a:t>
            </a:r>
            <a:endParaRPr sz="138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7227" y="5767434"/>
            <a:ext cx="1024433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change</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386ED1D0-44AB-C36F-38AB-A81FAFC119BE}"/>
              </a:ext>
            </a:extLst>
          </p:cNvPr>
          <p:cNvPicPr>
            <a:picLocks noChangeAspect="1"/>
          </p:cNvPicPr>
          <p:nvPr/>
        </p:nvPicPr>
        <p:blipFill>
          <a:blip r:embed="rId4"/>
          <a:stretch>
            <a:fillRect/>
          </a:stretch>
        </p:blipFill>
        <p:spPr>
          <a:xfrm>
            <a:off x="8172673" y="586680"/>
            <a:ext cx="3251200" cy="3251200"/>
          </a:xfrm>
          <a:prstGeom prst="rect">
            <a:avLst/>
          </a:prstGeom>
        </p:spPr>
      </p:pic>
      <p:pic>
        <p:nvPicPr>
          <p:cNvPr id="4" name="Picture 3">
            <a:extLst>
              <a:ext uri="{FF2B5EF4-FFF2-40B4-BE49-F238E27FC236}">
                <a16:creationId xmlns:a16="http://schemas.microsoft.com/office/drawing/2014/main" id="{2225D0C0-D00A-2E39-2996-656D74ADF083}"/>
              </a:ext>
            </a:extLst>
          </p:cNvPr>
          <p:cNvPicPr>
            <a:picLocks noChangeAspect="1"/>
          </p:cNvPicPr>
          <p:nvPr/>
        </p:nvPicPr>
        <p:blipFill>
          <a:blip r:embed="rId5"/>
          <a:stretch>
            <a:fillRect/>
          </a:stretch>
        </p:blipFill>
        <p:spPr>
          <a:xfrm>
            <a:off x="555480" y="5776203"/>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75522" y="324252"/>
            <a:ext cx="859850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vehicle</a:t>
            </a:r>
            <a:endParaRPr sz="239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380404"/>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area</a:t>
            </a:r>
            <a:endParaRPr sz="19900">
              <a:latin typeface="Gill Sans MT" panose="020B0502020104020203" pitchFamily="34" charset="77"/>
            </a:endParaRPr>
          </a:p>
        </p:txBody>
      </p:sp>
      <p:pic>
        <p:nvPicPr>
          <p:cNvPr id="2" name="Picture 1">
            <a:extLst>
              <a:ext uri="{FF2B5EF4-FFF2-40B4-BE49-F238E27FC236}">
                <a16:creationId xmlns:a16="http://schemas.microsoft.com/office/drawing/2014/main" id="{D3F73430-11E6-3FF5-15E1-C0D927561088}"/>
              </a:ext>
            </a:extLst>
          </p:cNvPr>
          <p:cNvPicPr>
            <a:picLocks noChangeAspect="1"/>
          </p:cNvPicPr>
          <p:nvPr/>
        </p:nvPicPr>
        <p:blipFill>
          <a:blip r:embed="rId4"/>
          <a:stretch>
            <a:fillRect/>
          </a:stretch>
        </p:blipFill>
        <p:spPr>
          <a:xfrm>
            <a:off x="9105691" y="602862"/>
            <a:ext cx="3251200" cy="3251200"/>
          </a:xfrm>
          <a:prstGeom prst="rect">
            <a:avLst/>
          </a:prstGeom>
        </p:spPr>
      </p:pic>
      <p:pic>
        <p:nvPicPr>
          <p:cNvPr id="4" name="Picture 3">
            <a:extLst>
              <a:ext uri="{FF2B5EF4-FFF2-40B4-BE49-F238E27FC236}">
                <a16:creationId xmlns:a16="http://schemas.microsoft.com/office/drawing/2014/main" id="{CE7FD27F-0DC9-59F6-EA11-D0587891D047}"/>
              </a:ext>
            </a:extLst>
          </p:cNvPr>
          <p:cNvPicPr>
            <a:picLocks noChangeAspect="1"/>
          </p:cNvPicPr>
          <p:nvPr/>
        </p:nvPicPr>
        <p:blipFill>
          <a:blip r:embed="rId5"/>
          <a:stretch>
            <a:fillRect/>
          </a:stretch>
        </p:blipFill>
        <p:spPr>
          <a:xfrm>
            <a:off x="1084854" y="5724319"/>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07610" y="576087"/>
            <a:ext cx="79428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a:latin typeface="Gill Sans MT" panose="020B0502020104020203" pitchFamily="34" charset="77"/>
              </a:rPr>
              <a:t>present</a:t>
            </a:r>
            <a:endParaRPr sz="287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19900" y="5513940"/>
            <a:ext cx="12346080" cy="3026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000" dirty="0">
                <a:latin typeface="Gill Sans MT" panose="020B0502020104020203" pitchFamily="34" charset="77"/>
              </a:rPr>
              <a:t>pressure</a:t>
            </a:r>
            <a:endParaRPr sz="18900" dirty="0">
              <a:latin typeface="Gill Sans MT" panose="020B0502020104020203" pitchFamily="34" charset="77"/>
            </a:endParaRPr>
          </a:p>
        </p:txBody>
      </p:sp>
      <p:pic>
        <p:nvPicPr>
          <p:cNvPr id="2" name="Picture 1">
            <a:extLst>
              <a:ext uri="{FF2B5EF4-FFF2-40B4-BE49-F238E27FC236}">
                <a16:creationId xmlns:a16="http://schemas.microsoft.com/office/drawing/2014/main" id="{E001A728-C86F-E3A3-0866-18A92D04CCD2}"/>
              </a:ext>
            </a:extLst>
          </p:cNvPr>
          <p:cNvPicPr>
            <a:picLocks noChangeAspect="1"/>
          </p:cNvPicPr>
          <p:nvPr/>
        </p:nvPicPr>
        <p:blipFill>
          <a:blip r:embed="rId4"/>
          <a:stretch>
            <a:fillRect/>
          </a:stretch>
        </p:blipFill>
        <p:spPr>
          <a:xfrm>
            <a:off x="9097351" y="602862"/>
            <a:ext cx="3251200" cy="3251200"/>
          </a:xfrm>
          <a:prstGeom prst="rect">
            <a:avLst/>
          </a:prstGeom>
        </p:spPr>
      </p:pic>
      <p:pic>
        <p:nvPicPr>
          <p:cNvPr id="4" name="Picture 3">
            <a:extLst>
              <a:ext uri="{FF2B5EF4-FFF2-40B4-BE49-F238E27FC236}">
                <a16:creationId xmlns:a16="http://schemas.microsoft.com/office/drawing/2014/main" id="{52C22EB3-1644-E1E6-C607-FE760AB45C70}"/>
              </a:ext>
            </a:extLst>
          </p:cNvPr>
          <p:cNvPicPr>
            <a:picLocks noChangeAspect="1"/>
          </p:cNvPicPr>
          <p:nvPr/>
        </p:nvPicPr>
        <p:blipFill rotWithShape="1">
          <a:blip r:embed="rId5"/>
          <a:srcRect t="45725"/>
          <a:stretch/>
        </p:blipFill>
        <p:spPr>
          <a:xfrm>
            <a:off x="435799" y="6666166"/>
            <a:ext cx="3331296" cy="1808059"/>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53372" y="294383"/>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fond</a:t>
            </a:r>
            <a:endParaRPr sz="239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0571" y="5322434"/>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adept</a:t>
            </a:r>
            <a:endParaRPr sz="11500">
              <a:latin typeface="Gill Sans MT" panose="020B0502020104020203" pitchFamily="34" charset="77"/>
            </a:endParaRPr>
          </a:p>
        </p:txBody>
      </p:sp>
      <p:pic>
        <p:nvPicPr>
          <p:cNvPr id="2" name="Picture 1">
            <a:extLst>
              <a:ext uri="{FF2B5EF4-FFF2-40B4-BE49-F238E27FC236}">
                <a16:creationId xmlns:a16="http://schemas.microsoft.com/office/drawing/2014/main" id="{BE09E937-5E8F-3ACF-F146-031AF77626F9}"/>
              </a:ext>
            </a:extLst>
          </p:cNvPr>
          <p:cNvPicPr>
            <a:picLocks noChangeAspect="1"/>
          </p:cNvPicPr>
          <p:nvPr/>
        </p:nvPicPr>
        <p:blipFill>
          <a:blip r:embed="rId4"/>
          <a:stretch>
            <a:fillRect/>
          </a:stretch>
        </p:blipFill>
        <p:spPr>
          <a:xfrm>
            <a:off x="8222747" y="506294"/>
            <a:ext cx="3251200" cy="3251200"/>
          </a:xfrm>
          <a:prstGeom prst="rect">
            <a:avLst/>
          </a:prstGeom>
        </p:spPr>
      </p:pic>
      <p:pic>
        <p:nvPicPr>
          <p:cNvPr id="4" name="Picture 3">
            <a:extLst>
              <a:ext uri="{FF2B5EF4-FFF2-40B4-BE49-F238E27FC236}">
                <a16:creationId xmlns:a16="http://schemas.microsoft.com/office/drawing/2014/main" id="{6DC94962-4769-8B54-B781-D3993BC1EEE1}"/>
              </a:ext>
            </a:extLst>
          </p:cNvPr>
          <p:cNvPicPr>
            <a:picLocks noChangeAspect="1"/>
          </p:cNvPicPr>
          <p:nvPr/>
        </p:nvPicPr>
        <p:blipFill>
          <a:blip r:embed="rId5"/>
          <a:stretch>
            <a:fillRect/>
          </a:stretch>
        </p:blipFill>
        <p:spPr>
          <a:xfrm>
            <a:off x="895013" y="5785815"/>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39500" y="473186"/>
            <a:ext cx="7784182"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success</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49766" y="5149701"/>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tame</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E22766A2-0F7A-9190-B152-1B3FA8F70AD2}"/>
              </a:ext>
            </a:extLst>
          </p:cNvPr>
          <p:cNvPicPr>
            <a:picLocks noChangeAspect="1"/>
          </p:cNvPicPr>
          <p:nvPr/>
        </p:nvPicPr>
        <p:blipFill>
          <a:blip r:embed="rId4"/>
          <a:stretch>
            <a:fillRect/>
          </a:stretch>
        </p:blipFill>
        <p:spPr>
          <a:xfrm>
            <a:off x="9163736" y="602862"/>
            <a:ext cx="3251200" cy="3251200"/>
          </a:xfrm>
          <a:prstGeom prst="rect">
            <a:avLst/>
          </a:prstGeom>
        </p:spPr>
      </p:pic>
      <p:pic>
        <p:nvPicPr>
          <p:cNvPr id="4" name="Picture 3">
            <a:extLst>
              <a:ext uri="{FF2B5EF4-FFF2-40B4-BE49-F238E27FC236}">
                <a16:creationId xmlns:a16="http://schemas.microsoft.com/office/drawing/2014/main" id="{0BBB03F7-99F9-35EF-68B3-00FA23DFFA67}"/>
              </a:ext>
            </a:extLst>
          </p:cNvPr>
          <p:cNvPicPr>
            <a:picLocks noChangeAspect="1"/>
          </p:cNvPicPr>
          <p:nvPr/>
        </p:nvPicPr>
        <p:blipFill>
          <a:blip r:embed="rId5"/>
          <a:stretch>
            <a:fillRect/>
          </a:stretch>
        </p:blipFill>
        <p:spPr>
          <a:xfrm>
            <a:off x="1202506" y="5679023"/>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94684" y="2274766"/>
            <a:ext cx="13320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peel	</a:t>
            </a:r>
            <a:endParaRPr b="1" dirty="0">
              <a:latin typeface="Gill Sans MT" panose="020B0502020104020203" pitchFamily="34" charset="77"/>
              <a:sym typeface="American Typewriter"/>
            </a:endParaRPr>
          </a:p>
        </p:txBody>
      </p:sp>
      <p:sp>
        <p:nvSpPr>
          <p:cNvPr id="134" name="office"/>
          <p:cNvSpPr txBox="1"/>
          <p:nvPr/>
        </p:nvSpPr>
        <p:spPr>
          <a:xfrm>
            <a:off x="5475527" y="3183419"/>
            <a:ext cx="21704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change</a:t>
            </a:r>
            <a:endParaRPr dirty="0">
              <a:latin typeface="Gill Sans MT" panose="020B0502020104020203" pitchFamily="34" charset="77"/>
            </a:endParaRPr>
          </a:p>
        </p:txBody>
      </p:sp>
      <p:sp>
        <p:nvSpPr>
          <p:cNvPr id="135" name="spare"/>
          <p:cNvSpPr txBox="1"/>
          <p:nvPr/>
        </p:nvSpPr>
        <p:spPr>
          <a:xfrm>
            <a:off x="5492349" y="4033018"/>
            <a:ext cx="21368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vehicle</a:t>
            </a:r>
            <a:endParaRPr b="1" dirty="0">
              <a:latin typeface="Gill Sans MT" panose="020B0502020104020203" pitchFamily="34" charset="77"/>
              <a:sym typeface="American Typewriter"/>
            </a:endParaRPr>
          </a:p>
        </p:txBody>
      </p:sp>
      <p:sp>
        <p:nvSpPr>
          <p:cNvPr id="136" name="chipped"/>
          <p:cNvSpPr txBox="1"/>
          <p:nvPr/>
        </p:nvSpPr>
        <p:spPr>
          <a:xfrm>
            <a:off x="5861851" y="4958818"/>
            <a:ext cx="139782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area</a:t>
            </a:r>
            <a:endParaRPr dirty="0">
              <a:latin typeface="Gill Sans MT" panose="020B0502020104020203" pitchFamily="34" charset="77"/>
            </a:endParaRPr>
          </a:p>
        </p:txBody>
      </p:sp>
      <p:sp>
        <p:nvSpPr>
          <p:cNvPr id="137" name="lift"/>
          <p:cNvSpPr txBox="1"/>
          <p:nvPr/>
        </p:nvSpPr>
        <p:spPr>
          <a:xfrm>
            <a:off x="5393773" y="5829370"/>
            <a:ext cx="23339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present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861089" y="3418118"/>
            <a:ext cx="13994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fond</a:t>
            </a:r>
            <a:endParaRPr b="1" dirty="0">
              <a:latin typeface="Gill Sans MT" panose="020B0502020104020203" pitchFamily="34" charset="77"/>
              <a:sym typeface="American Typewriter"/>
            </a:endParaRPr>
          </a:p>
        </p:txBody>
      </p:sp>
      <p:sp>
        <p:nvSpPr>
          <p:cNvPr id="140" name="tolerate"/>
          <p:cNvSpPr txBox="1"/>
          <p:nvPr/>
        </p:nvSpPr>
        <p:spPr>
          <a:xfrm>
            <a:off x="5246326" y="2522165"/>
            <a:ext cx="26289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pressure</a:t>
            </a:r>
            <a:endParaRPr dirty="0">
              <a:latin typeface="Gill Sans MT" panose="020B0502020104020203" pitchFamily="34" charset="77"/>
            </a:endParaRPr>
          </a:p>
        </p:txBody>
      </p:sp>
      <p:sp>
        <p:nvSpPr>
          <p:cNvPr id="141" name="fixation"/>
          <p:cNvSpPr txBox="1"/>
          <p:nvPr/>
        </p:nvSpPr>
        <p:spPr>
          <a:xfrm>
            <a:off x="5675142" y="4280417"/>
            <a:ext cx="17713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adept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78765" y="5188117"/>
            <a:ext cx="22474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success</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82548" y="5996646"/>
            <a:ext cx="16398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tame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05231" y="1309202"/>
            <a:ext cx="160781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peel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428052"/>
            <a:ext cx="610813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peel of a fruit such as a lemon or an apple is its skin.</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Simons tripped on the banana </a:t>
            </a:r>
            <a:r>
              <a:rPr lang="en-GB" sz="4000" b="1" dirty="0">
                <a:latin typeface="Gill Sans MT" panose="020B0502020104020203" pitchFamily="34" charset="77"/>
              </a:rPr>
              <a:t>peel</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peel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34292417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covering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F04906A5-AE45-DEC3-A3BB-691AACB812FA}"/>
              </a:ext>
            </a:extLst>
          </p:cNvPr>
          <p:cNvPicPr>
            <a:picLocks noChangeAspect="1"/>
          </p:cNvPicPr>
          <p:nvPr/>
        </p:nvPicPr>
        <p:blipFill>
          <a:blip r:embed="rId3"/>
          <a:stretch>
            <a:fillRect/>
          </a:stretch>
        </p:blipFill>
        <p:spPr>
          <a:xfrm>
            <a:off x="7776822" y="2335124"/>
            <a:ext cx="4027024" cy="402702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4716" y="1309202"/>
            <a:ext cx="258885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change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651059"/>
            <a:ext cx="632048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there is a change in something, it becomes different.</a:t>
            </a:r>
          </a:p>
        </p:txBody>
      </p:sp>
      <p:sp>
        <p:nvSpPr>
          <p:cNvPr id="155" name="The was a tear in Freddie’s new school jumper."/>
          <p:cNvSpPr txBox="1"/>
          <p:nvPr/>
        </p:nvSpPr>
        <p:spPr>
          <a:xfrm>
            <a:off x="0" y="663011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Miss Baxter </a:t>
            </a:r>
            <a:r>
              <a:rPr lang="en-GB" sz="4000" b="1" dirty="0">
                <a:latin typeface="Gill Sans MT" panose="020B0502020104020203" pitchFamily="34" charset="77"/>
              </a:rPr>
              <a:t>changed</a:t>
            </a:r>
            <a:r>
              <a:rPr lang="en-GB" sz="4000" dirty="0">
                <a:latin typeface="Gill Sans MT" panose="020B0502020104020203" pitchFamily="34" charset="77"/>
              </a:rPr>
              <a:t> the classroom display.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change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88068138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swap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exchange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arrange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FD0FCF08-B8A6-BBE7-04F5-BAFEBC3EEF36}"/>
              </a:ext>
            </a:extLst>
          </p:cNvPr>
          <p:cNvPicPr>
            <a:picLocks noChangeAspect="1"/>
          </p:cNvPicPr>
          <p:nvPr/>
        </p:nvPicPr>
        <p:blipFill>
          <a:blip r:embed="rId3"/>
          <a:stretch>
            <a:fillRect/>
          </a:stretch>
        </p:blipFill>
        <p:spPr>
          <a:xfrm>
            <a:off x="8753448" y="2877194"/>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3915" y="1309202"/>
            <a:ext cx="259045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vehicle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099676"/>
            <a:ext cx="608348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vehicle is a machine such as a car, bus, or truck which has an engine and is used to carry people from place to place.</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Yadav drove to school in his new </a:t>
            </a:r>
            <a:r>
              <a:rPr lang="en-GB" sz="4000" b="1" dirty="0">
                <a:latin typeface="Gill Sans MT" panose="020B0502020104020203" pitchFamily="34" charset="77"/>
              </a:rPr>
              <a:t>vehicle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ve</a:t>
            </a:r>
            <a:r>
              <a:rPr lang="en-GB">
                <a:latin typeface="Gill Sans MT" panose="020B0502020104020203" pitchFamily="34" charset="77"/>
              </a:rPr>
              <a:t>-hi-</a:t>
            </a:r>
            <a:r>
              <a:rPr lang="en-GB" err="1">
                <a:latin typeface="Gill Sans MT" panose="020B0502020104020203" pitchFamily="34" charset="77"/>
              </a:rPr>
              <a:t>cle</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25192671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automobile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80BABCDC-1F9B-5D19-16BB-7F80B7881BC4}"/>
              </a:ext>
            </a:extLst>
          </p:cNvPr>
          <p:cNvPicPr>
            <a:picLocks noChangeAspect="1"/>
          </p:cNvPicPr>
          <p:nvPr/>
        </p:nvPicPr>
        <p:blipFill>
          <a:blip r:embed="rId4"/>
          <a:stretch>
            <a:fillRect/>
          </a:stretch>
        </p:blipFill>
        <p:spPr>
          <a:xfrm>
            <a:off x="8232391" y="2710593"/>
            <a:ext cx="3604645" cy="360464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226871" y="1339979"/>
            <a:ext cx="1564532"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a:latin typeface="Gill Sans MT" panose="020B0502020104020203" pitchFamily="34" charset="77"/>
              </a:rPr>
              <a:t>area</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325692"/>
            <a:ext cx="599064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An area is a particular part of a town, a country, a region, or the world.</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Ms </a:t>
            </a:r>
            <a:r>
              <a:rPr lang="en-GB" sz="4000" err="1">
                <a:latin typeface="Gill Sans MT" panose="020B0502020104020203" pitchFamily="34" charset="77"/>
              </a:rPr>
              <a:t>Dowey</a:t>
            </a:r>
            <a:r>
              <a:rPr lang="en-GB" sz="4000">
                <a:latin typeface="Gill Sans MT" panose="020B0502020104020203" pitchFamily="34" charset="77"/>
              </a:rPr>
              <a:t> told the class that she lived in an industrial </a:t>
            </a:r>
            <a:r>
              <a:rPr lang="en-GB" sz="4000" b="1">
                <a:latin typeface="Gill Sans MT" panose="020B0502020104020203" pitchFamily="34" charset="77"/>
              </a:rPr>
              <a:t>area</a:t>
            </a:r>
            <a:r>
              <a:rPr lang="en-GB" sz="4000">
                <a:latin typeface="Gill Sans MT" panose="020B0502020104020203" pitchFamily="34" charset="77"/>
              </a:rPr>
              <a:t>.</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err="1">
                <a:latin typeface="Gill Sans MT" panose="020B0502020104020203" pitchFamily="34" charset="77"/>
              </a:rPr>
              <a:t>ar</a:t>
            </a:r>
            <a:r>
              <a:rPr lang="en-GB">
                <a:latin typeface="Gill Sans MT" panose="020B0502020104020203" pitchFamily="34" charset="77"/>
              </a:rPr>
              <a:t>-e-a</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105958178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region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malaria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surface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district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hysteria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C90D5D54-CD8D-45E7-E71B-6B24BA26293C}"/>
              </a:ext>
            </a:extLst>
          </p:cNvPr>
          <p:cNvPicPr>
            <a:picLocks noChangeAspect="1"/>
          </p:cNvPicPr>
          <p:nvPr/>
        </p:nvPicPr>
        <p:blipFill>
          <a:blip r:embed="rId4"/>
          <a:stretch>
            <a:fillRect/>
          </a:stretch>
        </p:blipFill>
        <p:spPr>
          <a:xfrm>
            <a:off x="8232392" y="2937589"/>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580072" y="1309202"/>
            <a:ext cx="28581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present</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adjective / 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3901797"/>
            <a:ext cx="705917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You use present to describe things and people that exist now, rather than those that existed in the past or those that may exist in the future.</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Mr Edwards wrote his sentence in the </a:t>
            </a:r>
            <a:r>
              <a:rPr lang="en-GB" sz="4000" b="1">
                <a:latin typeface="Gill Sans MT" panose="020B0502020104020203" pitchFamily="34" charset="77"/>
              </a:rPr>
              <a:t>present</a:t>
            </a:r>
            <a:r>
              <a:rPr lang="en-GB" sz="4000">
                <a:latin typeface="Gill Sans MT" panose="020B0502020104020203" pitchFamily="34" charset="77"/>
              </a:rPr>
              <a:t> tense. </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err="1">
                <a:latin typeface="Gill Sans MT" panose="020B0502020104020203" pitchFamily="34" charset="77"/>
              </a:rPr>
              <a:t>pres-ent</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347766360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in attendance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absent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pleasant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in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past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ation</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peasant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0E6CBD1E-CAD3-3F20-A538-95E1D423D83A}"/>
              </a:ext>
            </a:extLst>
          </p:cNvPr>
          <p:cNvPicPr>
            <a:picLocks noChangeAspect="1"/>
          </p:cNvPicPr>
          <p:nvPr/>
        </p:nvPicPr>
        <p:blipFill>
          <a:blip r:embed="rId4"/>
          <a:stretch>
            <a:fillRect/>
          </a:stretch>
        </p:blipFill>
        <p:spPr>
          <a:xfrm>
            <a:off x="8569627" y="2969180"/>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15775</TotalTime>
  <Words>1174</Words>
  <Application>Microsoft Macintosh PowerPoint</Application>
  <PresentationFormat>Custom</PresentationFormat>
  <Paragraphs>329</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198</cp:revision>
  <dcterms:modified xsi:type="dcterms:W3CDTF">2023-05-18T09:06:11Z</dcterms:modified>
</cp:coreProperties>
</file>