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7"/>
    <p:restoredTop sz="94646"/>
  </p:normalViewPr>
  <p:slideViewPr>
    <p:cSldViewPr snapToGrid="0" snapToObjects="1">
      <p:cViewPr varScale="1">
        <p:scale>
          <a:sx n="62" d="100"/>
          <a:sy n="62" d="100"/>
        </p:scale>
        <p:origin x="10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78621" y="3226831"/>
            <a:ext cx="643124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31</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15th</a:t>
            </a:r>
            <a:r>
              <a:rPr dirty="0">
                <a:latin typeface="Gill Sans MT" panose="020B0502020104020203" pitchFamily="34" charset="77"/>
              </a:rPr>
              <a:t> </a:t>
            </a:r>
            <a:r>
              <a:rPr lang="en-GB" dirty="0">
                <a:latin typeface="Gill Sans MT" panose="020B0502020104020203" pitchFamily="34" charset="77"/>
              </a:rPr>
              <a:t>May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17322" y="1309202"/>
            <a:ext cx="23836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supply</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080742"/>
            <a:ext cx="568932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supply someone with something that they want or need, you give them a quantity of it.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Julie shared her </a:t>
            </a:r>
            <a:r>
              <a:rPr lang="en-GB" sz="4000" b="1">
                <a:latin typeface="Gill Sans MT" panose="020B0502020104020203" pitchFamily="34" charset="77"/>
              </a:rPr>
              <a:t>supply</a:t>
            </a:r>
            <a:r>
              <a:rPr lang="en-GB" sz="4000">
                <a:latin typeface="Gill Sans MT" panose="020B0502020104020203" pitchFamily="34" charset="77"/>
              </a:rPr>
              <a:t> of sweets with her friends.</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sup-ply</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761890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give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contribute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29579E5C-8086-4E8F-01AC-5E520FF3D1D9}"/>
              </a:ext>
            </a:extLst>
          </p:cNvPr>
          <p:cNvPicPr>
            <a:picLocks noChangeAspect="1"/>
          </p:cNvPicPr>
          <p:nvPr/>
        </p:nvPicPr>
        <p:blipFill>
          <a:blip r:embed="rId4"/>
          <a:stretch>
            <a:fillRect/>
          </a:stretch>
        </p:blipFill>
        <p:spPr>
          <a:xfrm>
            <a:off x="8039028" y="2669268"/>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547227" y="1309202"/>
            <a:ext cx="29238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hideous</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3966253"/>
            <a:ext cx="629577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someone or something is hideous, you mean that they are very ugly or unattractive.</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a:latin typeface="Gill Sans MT" panose="020B0502020104020203" pitchFamily="34" charset="77"/>
              </a:rPr>
              <a:t>The monster in the book was described as </a:t>
            </a:r>
            <a:r>
              <a:rPr lang="en-GB" b="1">
                <a:latin typeface="Gill Sans MT" panose="020B0502020104020203" pitchFamily="34" charset="77"/>
              </a:rPr>
              <a:t>hideous</a:t>
            </a:r>
            <a:r>
              <a:rPr lang="en-GB">
                <a:latin typeface="Gill Sans MT" panose="020B0502020104020203" pitchFamily="34" charset="77"/>
              </a:rPr>
              <a:t>.</a:t>
            </a:r>
            <a:endParaRPr>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hid-e-</a:t>
            </a:r>
            <a:r>
              <a:rPr lang="en-GB" err="1">
                <a:latin typeface="Gill Sans MT" panose="020B0502020104020203" pitchFamily="34" charset="77"/>
              </a:rPr>
              <a:t>ous</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61582548"/>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repulsive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C67340FD-A3C4-DBB3-3A2A-9EAB4091DDE0}"/>
              </a:ext>
            </a:extLst>
          </p:cNvPr>
          <p:cNvPicPr>
            <a:picLocks noChangeAspect="1"/>
          </p:cNvPicPr>
          <p:nvPr/>
        </p:nvPicPr>
        <p:blipFill>
          <a:blip r:embed="rId4"/>
          <a:stretch>
            <a:fillRect/>
          </a:stretch>
        </p:blipFill>
        <p:spPr>
          <a:xfrm>
            <a:off x="8330597" y="3017791"/>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7591" y="1309202"/>
            <a:ext cx="21031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flaunt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775832"/>
            <a:ext cx="6243168"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that someone flaunts their possessions, abilities, or qualities, you mean that they display them in a very obvious way, especially in order to try to obtain other people's admiration.</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Aditi liked to </a:t>
            </a:r>
            <a:r>
              <a:rPr lang="en-GB" sz="4000" b="1" dirty="0">
                <a:latin typeface="Gill Sans MT" panose="020B0502020104020203" pitchFamily="34" charset="77"/>
              </a:rPr>
              <a:t>flaunt</a:t>
            </a:r>
            <a:r>
              <a:rPr lang="en-GB" sz="4000" dirty="0">
                <a:latin typeface="Gill Sans MT" panose="020B0502020104020203" pitchFamily="34" charset="77"/>
              </a:rPr>
              <a:t> her work to the teacher.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flaunt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40484626"/>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show 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confidently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their achievement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A024901E-A253-B073-A1FC-5E3876CE0D24}"/>
              </a:ext>
            </a:extLst>
          </p:cNvPr>
          <p:cNvPicPr>
            <a:picLocks noChangeAspect="1"/>
          </p:cNvPicPr>
          <p:nvPr/>
        </p:nvPicPr>
        <p:blipFill>
          <a:blip r:embed="rId4"/>
          <a:stretch>
            <a:fillRect/>
          </a:stretch>
        </p:blipFill>
        <p:spPr>
          <a:xfrm>
            <a:off x="7935822" y="2548481"/>
            <a:ext cx="3844339" cy="384433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5636" y="1309202"/>
            <a:ext cx="16270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vary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89"/>
            <a:ext cx="611926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things vary, they are different from each other in size, amount, or degree.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Watson showed the class how sizes can </a:t>
            </a:r>
            <a:r>
              <a:rPr lang="en-GB" sz="4000" b="1" dirty="0">
                <a:latin typeface="Gill Sans MT" panose="020B0502020104020203" pitchFamily="34" charset="77"/>
              </a:rPr>
              <a:t>vary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vary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0035327"/>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differ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fairy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size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fluctuate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1AC5E1D9-0AD8-8D0B-3B1E-2B88F7888899}"/>
              </a:ext>
            </a:extLst>
          </p:cNvPr>
          <p:cNvPicPr>
            <a:picLocks noChangeAspect="1"/>
          </p:cNvPicPr>
          <p:nvPr/>
        </p:nvPicPr>
        <p:blipFill>
          <a:blip r:embed="rId4"/>
          <a:stretch>
            <a:fillRect/>
          </a:stretch>
        </p:blipFill>
        <p:spPr>
          <a:xfrm>
            <a:off x="8097075" y="2319913"/>
            <a:ext cx="3926693" cy="392669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8426" y="1339979"/>
            <a:ext cx="275556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impress</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390780"/>
            <a:ext cx="594951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impresses you, you feel great admiration for it.</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Jonas </a:t>
            </a:r>
            <a:r>
              <a:rPr lang="en-GB" sz="4000" b="1" dirty="0">
                <a:latin typeface="Gill Sans MT" panose="020B0502020104020203" pitchFamily="34" charset="77"/>
              </a:rPr>
              <a:t>impressed</a:t>
            </a:r>
            <a:r>
              <a:rPr lang="en-GB" sz="4000" dirty="0">
                <a:latin typeface="Gill Sans MT" panose="020B0502020104020203" pitchFamily="34" charset="77"/>
              </a:rPr>
              <a:t> the class with his reading.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im-press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2720603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amaze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disappoint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ive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surprisingly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astonish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everyone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89E2C0FC-B2B4-7FC4-ED89-85F878D9182F}"/>
              </a:ext>
            </a:extLst>
          </p:cNvPr>
          <p:cNvPicPr>
            <a:picLocks noChangeAspect="1"/>
          </p:cNvPicPr>
          <p:nvPr/>
        </p:nvPicPr>
        <p:blipFill>
          <a:blip r:embed="rId4"/>
          <a:stretch>
            <a:fillRect/>
          </a:stretch>
        </p:blipFill>
        <p:spPr>
          <a:xfrm>
            <a:off x="8526894" y="2939911"/>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746858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cage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screen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vase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bag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9795378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supply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flaunt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hideous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impress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8777546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cage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vase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bag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shelf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718915370"/>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jar, usually made of glass or pottery, used for holding cut flowers or as an ornament.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strong container with one or two handles, used to carry things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flat piece of wood, metal, or glass which is attached to a wall or to the sides of a cupboard. *** are used for keeping things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structure of wire or metal bars in which birds or animals are kept.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flat vertical surface on which pictures or words are shown. Television sets and computers have ***, and films are shown on a *** in cinemas.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24A79AFA-2FB2-4A1A-977A-BDE6BE5424BD}"/>
              </a:ext>
            </a:extLst>
          </p:cNvPr>
          <p:cNvPicPr>
            <a:picLocks noChangeAspect="1"/>
          </p:cNvPicPr>
          <p:nvPr/>
        </p:nvPicPr>
        <p:blipFill>
          <a:blip r:embed="rId5"/>
          <a:stretch>
            <a:fillRect/>
          </a:stretch>
        </p:blipFill>
        <p:spPr>
          <a:xfrm>
            <a:off x="10839122" y="6684256"/>
            <a:ext cx="863158" cy="863158"/>
          </a:xfrm>
          <a:prstGeom prst="rect">
            <a:avLst/>
          </a:prstGeom>
        </p:spPr>
      </p:pic>
      <p:pic>
        <p:nvPicPr>
          <p:cNvPr id="10" name="Picture 9">
            <a:extLst>
              <a:ext uri="{FF2B5EF4-FFF2-40B4-BE49-F238E27FC236}">
                <a16:creationId xmlns:a16="http://schemas.microsoft.com/office/drawing/2014/main" id="{A5AD4E27-DE9A-503E-272F-6D18BD0B9CD8}"/>
              </a:ext>
            </a:extLst>
          </p:cNvPr>
          <p:cNvPicPr>
            <a:picLocks noChangeAspect="1"/>
          </p:cNvPicPr>
          <p:nvPr/>
        </p:nvPicPr>
        <p:blipFill>
          <a:blip r:embed="rId6"/>
          <a:stretch>
            <a:fillRect/>
          </a:stretch>
        </p:blipFill>
        <p:spPr>
          <a:xfrm>
            <a:off x="10714149" y="2585326"/>
            <a:ext cx="1113104" cy="1113104"/>
          </a:xfrm>
          <a:prstGeom prst="rect">
            <a:avLst/>
          </a:prstGeom>
        </p:spPr>
      </p:pic>
      <p:pic>
        <p:nvPicPr>
          <p:cNvPr id="11" name="Picture 10">
            <a:extLst>
              <a:ext uri="{FF2B5EF4-FFF2-40B4-BE49-F238E27FC236}">
                <a16:creationId xmlns:a16="http://schemas.microsoft.com/office/drawing/2014/main" id="{D1054A37-D562-600F-979D-3BA3DEC74547}"/>
              </a:ext>
            </a:extLst>
          </p:cNvPr>
          <p:cNvPicPr>
            <a:picLocks noChangeAspect="1"/>
          </p:cNvPicPr>
          <p:nvPr/>
        </p:nvPicPr>
        <p:blipFill>
          <a:blip r:embed="rId7"/>
          <a:stretch>
            <a:fillRect/>
          </a:stretch>
        </p:blipFill>
        <p:spPr>
          <a:xfrm>
            <a:off x="10635701" y="7676776"/>
            <a:ext cx="1270000" cy="1270000"/>
          </a:xfrm>
          <a:prstGeom prst="rect">
            <a:avLst/>
          </a:prstGeom>
        </p:spPr>
      </p:pic>
      <p:pic>
        <p:nvPicPr>
          <p:cNvPr id="12" name="Picture 11">
            <a:extLst>
              <a:ext uri="{FF2B5EF4-FFF2-40B4-BE49-F238E27FC236}">
                <a16:creationId xmlns:a16="http://schemas.microsoft.com/office/drawing/2014/main" id="{87B14B54-DC6D-7076-9873-DC4C83C14258}"/>
              </a:ext>
            </a:extLst>
          </p:cNvPr>
          <p:cNvPicPr>
            <a:picLocks noChangeAspect="1"/>
          </p:cNvPicPr>
          <p:nvPr/>
        </p:nvPicPr>
        <p:blipFill>
          <a:blip r:embed="rId8"/>
          <a:stretch>
            <a:fillRect/>
          </a:stretch>
        </p:blipFill>
        <p:spPr>
          <a:xfrm>
            <a:off x="10820125" y="3878209"/>
            <a:ext cx="1113104" cy="1113104"/>
          </a:xfrm>
          <a:prstGeom prst="rect">
            <a:avLst/>
          </a:prstGeom>
        </p:spPr>
      </p:pic>
      <p:pic>
        <p:nvPicPr>
          <p:cNvPr id="15" name="Picture 14">
            <a:extLst>
              <a:ext uri="{FF2B5EF4-FFF2-40B4-BE49-F238E27FC236}">
                <a16:creationId xmlns:a16="http://schemas.microsoft.com/office/drawing/2014/main" id="{6DA7A280-5CAE-8813-5EE2-4862B8DDFF03}"/>
              </a:ext>
            </a:extLst>
          </p:cNvPr>
          <p:cNvPicPr>
            <a:picLocks noChangeAspect="1"/>
          </p:cNvPicPr>
          <p:nvPr/>
        </p:nvPicPr>
        <p:blipFill>
          <a:blip r:embed="rId9"/>
          <a:stretch>
            <a:fillRect/>
          </a:stretch>
        </p:blipFill>
        <p:spPr>
          <a:xfrm>
            <a:off x="10763253" y="5220939"/>
            <a:ext cx="1113105" cy="111310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5821488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supply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hideous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flaunt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vary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impress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118862564"/>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say that someone or something is ***, you mean that they are very ugly or unattractive.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things ***, they are different from each other in size, amount, or degree.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something *** you, you feel great admiration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say that someone *** their possessions, abilities, or qualities, you mean that they display them in a very obvious way, especially in order to try to obtain other people's admiration.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a:t>
                      </a:r>
                      <a:r>
                        <a:rPr lang="en-GB" sz="2000">
                          <a:latin typeface="Gill Sans MT" panose="020B0502020104020203" pitchFamily="34" charset="77"/>
                        </a:rPr>
                        <a:t>you *** </a:t>
                      </a:r>
                      <a:r>
                        <a:rPr lang="en-GB" sz="2000" dirty="0">
                          <a:latin typeface="Gill Sans MT" panose="020B0502020104020203" pitchFamily="34" charset="77"/>
                        </a:rPr>
                        <a:t>someone with something that they want or need, you give them a quantity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98E133EA-F93A-7E2D-E23D-EC408438548C}"/>
              </a:ext>
            </a:extLst>
          </p:cNvPr>
          <p:cNvPicPr>
            <a:picLocks noChangeAspect="1"/>
          </p:cNvPicPr>
          <p:nvPr/>
        </p:nvPicPr>
        <p:blipFill>
          <a:blip r:embed="rId5"/>
          <a:stretch>
            <a:fillRect/>
          </a:stretch>
        </p:blipFill>
        <p:spPr>
          <a:xfrm>
            <a:off x="10805950" y="8155952"/>
            <a:ext cx="1051993" cy="1051993"/>
          </a:xfrm>
          <a:prstGeom prst="rect">
            <a:avLst/>
          </a:prstGeom>
        </p:spPr>
      </p:pic>
      <p:pic>
        <p:nvPicPr>
          <p:cNvPr id="2" name="Picture 1">
            <a:extLst>
              <a:ext uri="{FF2B5EF4-FFF2-40B4-BE49-F238E27FC236}">
                <a16:creationId xmlns:a16="http://schemas.microsoft.com/office/drawing/2014/main" id="{21F70C91-8AA6-6A43-E589-9F82C6D7BAC2}"/>
              </a:ext>
            </a:extLst>
          </p:cNvPr>
          <p:cNvPicPr>
            <a:picLocks noChangeAspect="1"/>
          </p:cNvPicPr>
          <p:nvPr/>
        </p:nvPicPr>
        <p:blipFill>
          <a:blip r:embed="rId6"/>
          <a:stretch>
            <a:fillRect/>
          </a:stretch>
        </p:blipFill>
        <p:spPr>
          <a:xfrm>
            <a:off x="10576708" y="2597486"/>
            <a:ext cx="1100168" cy="1100168"/>
          </a:xfrm>
          <a:prstGeom prst="rect">
            <a:avLst/>
          </a:prstGeom>
        </p:spPr>
      </p:pic>
      <p:pic>
        <p:nvPicPr>
          <p:cNvPr id="3" name="Picture 2">
            <a:extLst>
              <a:ext uri="{FF2B5EF4-FFF2-40B4-BE49-F238E27FC236}">
                <a16:creationId xmlns:a16="http://schemas.microsoft.com/office/drawing/2014/main" id="{7D46D58D-4530-8F30-06CA-C06190B97FA5}"/>
              </a:ext>
            </a:extLst>
          </p:cNvPr>
          <p:cNvPicPr>
            <a:picLocks noChangeAspect="1"/>
          </p:cNvPicPr>
          <p:nvPr/>
        </p:nvPicPr>
        <p:blipFill>
          <a:blip r:embed="rId7"/>
          <a:stretch>
            <a:fillRect/>
          </a:stretch>
        </p:blipFill>
        <p:spPr>
          <a:xfrm>
            <a:off x="10678133" y="6736794"/>
            <a:ext cx="1179810" cy="1179810"/>
          </a:xfrm>
          <a:prstGeom prst="rect">
            <a:avLst/>
          </a:prstGeom>
        </p:spPr>
      </p:pic>
      <p:pic>
        <p:nvPicPr>
          <p:cNvPr id="5" name="Picture 4">
            <a:extLst>
              <a:ext uri="{FF2B5EF4-FFF2-40B4-BE49-F238E27FC236}">
                <a16:creationId xmlns:a16="http://schemas.microsoft.com/office/drawing/2014/main" id="{9BB949CC-230E-DE67-230A-E305B37D608F}"/>
              </a:ext>
            </a:extLst>
          </p:cNvPr>
          <p:cNvPicPr>
            <a:picLocks noChangeAspect="1"/>
          </p:cNvPicPr>
          <p:nvPr/>
        </p:nvPicPr>
        <p:blipFill>
          <a:blip r:embed="rId8"/>
          <a:stretch>
            <a:fillRect/>
          </a:stretch>
        </p:blipFill>
        <p:spPr>
          <a:xfrm>
            <a:off x="10576708" y="3773352"/>
            <a:ext cx="1281235" cy="1281235"/>
          </a:xfrm>
          <a:prstGeom prst="rect">
            <a:avLst/>
          </a:prstGeom>
        </p:spPr>
      </p:pic>
      <p:pic>
        <p:nvPicPr>
          <p:cNvPr id="6" name="Picture 5">
            <a:extLst>
              <a:ext uri="{FF2B5EF4-FFF2-40B4-BE49-F238E27FC236}">
                <a16:creationId xmlns:a16="http://schemas.microsoft.com/office/drawing/2014/main" id="{A1D965A6-6EBA-DF6D-9347-0438DFEF4D63}"/>
              </a:ext>
            </a:extLst>
          </p:cNvPr>
          <p:cNvPicPr>
            <a:picLocks noChangeAspect="1"/>
          </p:cNvPicPr>
          <p:nvPr/>
        </p:nvPicPr>
        <p:blipFill>
          <a:blip r:embed="rId9"/>
          <a:stretch>
            <a:fillRect/>
          </a:stretch>
        </p:blipFill>
        <p:spPr>
          <a:xfrm>
            <a:off x="10620203" y="5054587"/>
            <a:ext cx="1464235" cy="146423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80906" y="3085008"/>
            <a:ext cx="14362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cage</a:t>
            </a:r>
            <a:endParaRPr dirty="0">
              <a:latin typeface="Gill Sans MT" panose="020B0502020104020203" pitchFamily="34" charset="77"/>
              <a:sym typeface="American Typewriter"/>
            </a:endParaRPr>
          </a:p>
        </p:txBody>
      </p:sp>
      <p:sp>
        <p:nvSpPr>
          <p:cNvPr id="134" name="office"/>
          <p:cNvSpPr txBox="1"/>
          <p:nvPr/>
        </p:nvSpPr>
        <p:spPr>
          <a:xfrm>
            <a:off x="3113771" y="3993661"/>
            <a:ext cx="13705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vase</a:t>
            </a:r>
            <a:endParaRPr dirty="0">
              <a:latin typeface="Gill Sans MT" panose="020B0502020104020203" pitchFamily="34" charset="77"/>
            </a:endParaRPr>
          </a:p>
        </p:txBody>
      </p:sp>
      <p:sp>
        <p:nvSpPr>
          <p:cNvPr id="135" name="spare"/>
          <p:cNvSpPr txBox="1"/>
          <p:nvPr/>
        </p:nvSpPr>
        <p:spPr>
          <a:xfrm>
            <a:off x="2865270" y="4824209"/>
            <a:ext cx="20261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screen</a:t>
            </a:r>
            <a:endParaRPr b="1" dirty="0">
              <a:latin typeface="Gill Sans MT" panose="020B0502020104020203" pitchFamily="34" charset="77"/>
              <a:sym typeface="American Typewriter"/>
            </a:endParaRPr>
          </a:p>
        </p:txBody>
      </p:sp>
      <p:sp>
        <p:nvSpPr>
          <p:cNvPr id="136" name="chipped"/>
          <p:cNvSpPr txBox="1"/>
          <p:nvPr/>
        </p:nvSpPr>
        <p:spPr>
          <a:xfrm>
            <a:off x="3227583" y="5769060"/>
            <a:ext cx="11429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bag</a:t>
            </a:r>
            <a:endParaRPr dirty="0">
              <a:latin typeface="Gill Sans MT" panose="020B0502020104020203" pitchFamily="34" charset="77"/>
            </a:endParaRPr>
          </a:p>
        </p:txBody>
      </p:sp>
      <p:sp>
        <p:nvSpPr>
          <p:cNvPr id="137" name="lift"/>
          <p:cNvSpPr txBox="1"/>
          <p:nvPr/>
        </p:nvSpPr>
        <p:spPr>
          <a:xfrm>
            <a:off x="3077705" y="6639612"/>
            <a:ext cx="14427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shelf</a:t>
            </a:r>
            <a:endParaRPr dirty="0">
              <a:latin typeface="Gill Sans MT" panose="020B0502020104020203" pitchFamily="34" charset="77"/>
            </a:endParaRPr>
          </a:p>
        </p:txBody>
      </p:sp>
      <p:sp>
        <p:nvSpPr>
          <p:cNvPr id="138" name="mutter"/>
          <p:cNvSpPr txBox="1"/>
          <p:nvPr/>
        </p:nvSpPr>
        <p:spPr>
          <a:xfrm>
            <a:off x="8035555" y="3961911"/>
            <a:ext cx="23612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hideous</a:t>
            </a:r>
            <a:endParaRPr b="1" dirty="0">
              <a:latin typeface="Gill Sans MT" panose="020B0502020104020203" pitchFamily="34" charset="77"/>
              <a:sym typeface="American Typewriter"/>
            </a:endParaRPr>
          </a:p>
        </p:txBody>
      </p:sp>
      <p:sp>
        <p:nvSpPr>
          <p:cNvPr id="139" name="unveil"/>
          <p:cNvSpPr txBox="1"/>
          <p:nvPr/>
        </p:nvSpPr>
        <p:spPr>
          <a:xfrm>
            <a:off x="8524120" y="5755144"/>
            <a:ext cx="13593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vary</a:t>
            </a:r>
            <a:endParaRPr dirty="0">
              <a:latin typeface="Gill Sans MT" panose="020B0502020104020203" pitchFamily="34" charset="77"/>
              <a:sym typeface="American Typewriter"/>
            </a:endParaRPr>
          </a:p>
        </p:txBody>
      </p:sp>
      <p:sp>
        <p:nvSpPr>
          <p:cNvPr id="140" name="tolerate"/>
          <p:cNvSpPr txBox="1"/>
          <p:nvPr/>
        </p:nvSpPr>
        <p:spPr>
          <a:xfrm>
            <a:off x="8235124" y="3065958"/>
            <a:ext cx="1962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supply</a:t>
            </a:r>
            <a:endParaRPr dirty="0">
              <a:latin typeface="Gill Sans MT" panose="020B0502020104020203" pitchFamily="34" charset="77"/>
            </a:endParaRPr>
          </a:p>
        </p:txBody>
      </p:sp>
      <p:sp>
        <p:nvSpPr>
          <p:cNvPr id="141" name="fixation"/>
          <p:cNvSpPr txBox="1"/>
          <p:nvPr/>
        </p:nvSpPr>
        <p:spPr>
          <a:xfrm>
            <a:off x="8324096" y="4824210"/>
            <a:ext cx="17841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flaunt</a:t>
            </a:r>
            <a:endParaRPr dirty="0">
              <a:latin typeface="Gill Sans MT" panose="020B0502020104020203" pitchFamily="34" charset="77"/>
            </a:endParaRPr>
          </a:p>
        </p:txBody>
      </p:sp>
      <p:sp>
        <p:nvSpPr>
          <p:cNvPr id="142" name="rustle"/>
          <p:cNvSpPr txBox="1"/>
          <p:nvPr/>
        </p:nvSpPr>
        <p:spPr>
          <a:xfrm>
            <a:off x="8013115" y="6620562"/>
            <a:ext cx="24061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impress</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0"/>
            <a:ext cx="552875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cage</a:t>
            </a:r>
            <a:endParaRPr sz="138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67389" y="5246881"/>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vase</a:t>
            </a:r>
            <a:endParaRPr sz="28700">
              <a:latin typeface="Gill Sans MT" panose="020B0502020104020203" pitchFamily="34" charset="77"/>
            </a:endParaRPr>
          </a:p>
        </p:txBody>
      </p:sp>
      <p:pic>
        <p:nvPicPr>
          <p:cNvPr id="2" name="Picture 1">
            <a:extLst>
              <a:ext uri="{FF2B5EF4-FFF2-40B4-BE49-F238E27FC236}">
                <a16:creationId xmlns:a16="http://schemas.microsoft.com/office/drawing/2014/main" id="{1065696E-4444-E7BF-3CB5-F90421F8723F}"/>
              </a:ext>
            </a:extLst>
          </p:cNvPr>
          <p:cNvPicPr>
            <a:picLocks noChangeAspect="1"/>
          </p:cNvPicPr>
          <p:nvPr/>
        </p:nvPicPr>
        <p:blipFill>
          <a:blip r:embed="rId4"/>
          <a:stretch>
            <a:fillRect/>
          </a:stretch>
        </p:blipFill>
        <p:spPr>
          <a:xfrm>
            <a:off x="8458039" y="602862"/>
            <a:ext cx="3251200" cy="3251200"/>
          </a:xfrm>
          <a:prstGeom prst="rect">
            <a:avLst/>
          </a:prstGeom>
        </p:spPr>
      </p:pic>
      <p:pic>
        <p:nvPicPr>
          <p:cNvPr id="4" name="Picture 3">
            <a:extLst>
              <a:ext uri="{FF2B5EF4-FFF2-40B4-BE49-F238E27FC236}">
                <a16:creationId xmlns:a16="http://schemas.microsoft.com/office/drawing/2014/main" id="{E08265F8-FBF5-93BE-55CE-439C7CA6C630}"/>
              </a:ext>
            </a:extLst>
          </p:cNvPr>
          <p:cNvPicPr>
            <a:picLocks noChangeAspect="1"/>
          </p:cNvPicPr>
          <p:nvPr/>
        </p:nvPicPr>
        <p:blipFill>
          <a:blip r:embed="rId5"/>
          <a:stretch>
            <a:fillRect/>
          </a:stretch>
        </p:blipFill>
        <p:spPr>
          <a:xfrm>
            <a:off x="682708"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21394" y="324252"/>
            <a:ext cx="830676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screen</a:t>
            </a:r>
            <a:endParaRPr sz="239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38040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bag</a:t>
            </a:r>
            <a:endParaRPr sz="19900">
              <a:latin typeface="Gill Sans MT" panose="020B0502020104020203" pitchFamily="34" charset="77"/>
            </a:endParaRPr>
          </a:p>
        </p:txBody>
      </p:sp>
      <p:pic>
        <p:nvPicPr>
          <p:cNvPr id="2" name="Picture 1">
            <a:extLst>
              <a:ext uri="{FF2B5EF4-FFF2-40B4-BE49-F238E27FC236}">
                <a16:creationId xmlns:a16="http://schemas.microsoft.com/office/drawing/2014/main" id="{9075217F-8DFF-4219-67B0-DA96E52F9FBD}"/>
              </a:ext>
            </a:extLst>
          </p:cNvPr>
          <p:cNvPicPr>
            <a:picLocks noChangeAspect="1"/>
          </p:cNvPicPr>
          <p:nvPr/>
        </p:nvPicPr>
        <p:blipFill>
          <a:blip r:embed="rId4"/>
          <a:stretch>
            <a:fillRect/>
          </a:stretch>
        </p:blipFill>
        <p:spPr>
          <a:xfrm>
            <a:off x="8999741" y="685828"/>
            <a:ext cx="3251200" cy="3251200"/>
          </a:xfrm>
          <a:prstGeom prst="rect">
            <a:avLst/>
          </a:prstGeom>
        </p:spPr>
      </p:pic>
      <p:pic>
        <p:nvPicPr>
          <p:cNvPr id="4" name="Picture 3">
            <a:extLst>
              <a:ext uri="{FF2B5EF4-FFF2-40B4-BE49-F238E27FC236}">
                <a16:creationId xmlns:a16="http://schemas.microsoft.com/office/drawing/2014/main" id="{3DE95BC7-99B7-741B-EE2B-EBDDD767B779}"/>
              </a:ext>
            </a:extLst>
          </p:cNvPr>
          <p:cNvPicPr>
            <a:picLocks noChangeAspect="1"/>
          </p:cNvPicPr>
          <p:nvPr/>
        </p:nvPicPr>
        <p:blipFill>
          <a:blip r:embed="rId5"/>
          <a:stretch>
            <a:fillRect/>
          </a:stretch>
        </p:blipFill>
        <p:spPr>
          <a:xfrm>
            <a:off x="1685909" y="5645065"/>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26155" y="305549"/>
            <a:ext cx="572111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shelf</a:t>
            </a:r>
            <a:endParaRPr sz="287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319592"/>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a:latin typeface="Gill Sans MT" panose="020B0502020104020203" pitchFamily="34" charset="77"/>
              </a:rPr>
              <a:t>supply</a:t>
            </a:r>
            <a:endParaRPr sz="22700">
              <a:latin typeface="Gill Sans MT" panose="020B0502020104020203" pitchFamily="34" charset="77"/>
            </a:endParaRPr>
          </a:p>
        </p:txBody>
      </p:sp>
      <p:pic>
        <p:nvPicPr>
          <p:cNvPr id="2" name="Picture 1">
            <a:extLst>
              <a:ext uri="{FF2B5EF4-FFF2-40B4-BE49-F238E27FC236}">
                <a16:creationId xmlns:a16="http://schemas.microsoft.com/office/drawing/2014/main" id="{7BC89E57-AF42-0A3C-14E7-C66FC7B2E528}"/>
              </a:ext>
            </a:extLst>
          </p:cNvPr>
          <p:cNvPicPr>
            <a:picLocks noChangeAspect="1"/>
          </p:cNvPicPr>
          <p:nvPr/>
        </p:nvPicPr>
        <p:blipFill>
          <a:blip r:embed="rId4"/>
          <a:stretch>
            <a:fillRect/>
          </a:stretch>
        </p:blipFill>
        <p:spPr>
          <a:xfrm>
            <a:off x="8689194" y="602862"/>
            <a:ext cx="3251200" cy="3251200"/>
          </a:xfrm>
          <a:prstGeom prst="rect">
            <a:avLst/>
          </a:prstGeom>
        </p:spPr>
      </p:pic>
      <p:pic>
        <p:nvPicPr>
          <p:cNvPr id="4" name="Picture 3">
            <a:extLst>
              <a:ext uri="{FF2B5EF4-FFF2-40B4-BE49-F238E27FC236}">
                <a16:creationId xmlns:a16="http://schemas.microsoft.com/office/drawing/2014/main" id="{0F6439BB-EFD5-CEA3-6B12-71477ADE3D77}"/>
              </a:ext>
            </a:extLst>
          </p:cNvPr>
          <p:cNvPicPr>
            <a:picLocks noChangeAspect="1"/>
          </p:cNvPicPr>
          <p:nvPr/>
        </p:nvPicPr>
        <p:blipFill>
          <a:blip r:embed="rId5"/>
          <a:stretch>
            <a:fillRect/>
          </a:stretch>
        </p:blipFill>
        <p:spPr>
          <a:xfrm>
            <a:off x="696301" y="5679637"/>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14953" y="807498"/>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a:latin typeface="Gill Sans MT" panose="020B0502020104020203" pitchFamily="34" charset="77"/>
              </a:rPr>
              <a:t>hideous</a:t>
            </a:r>
            <a:endParaRPr sz="199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32243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flaunt</a:t>
            </a:r>
            <a:endParaRPr sz="11500">
              <a:latin typeface="Gill Sans MT" panose="020B0502020104020203" pitchFamily="34" charset="77"/>
            </a:endParaRPr>
          </a:p>
        </p:txBody>
      </p:sp>
      <p:pic>
        <p:nvPicPr>
          <p:cNvPr id="2" name="Picture 1">
            <a:extLst>
              <a:ext uri="{FF2B5EF4-FFF2-40B4-BE49-F238E27FC236}">
                <a16:creationId xmlns:a16="http://schemas.microsoft.com/office/drawing/2014/main" id="{6EC0A0C9-0EA9-58BE-A8B3-5FA7DC82A97F}"/>
              </a:ext>
            </a:extLst>
          </p:cNvPr>
          <p:cNvPicPr>
            <a:picLocks noChangeAspect="1"/>
          </p:cNvPicPr>
          <p:nvPr/>
        </p:nvPicPr>
        <p:blipFill>
          <a:blip r:embed="rId4"/>
          <a:stretch>
            <a:fillRect/>
          </a:stretch>
        </p:blipFill>
        <p:spPr>
          <a:xfrm>
            <a:off x="9057608" y="588988"/>
            <a:ext cx="3251200" cy="3251200"/>
          </a:xfrm>
          <a:prstGeom prst="rect">
            <a:avLst/>
          </a:prstGeom>
        </p:spPr>
      </p:pic>
      <p:pic>
        <p:nvPicPr>
          <p:cNvPr id="4" name="Picture 3">
            <a:extLst>
              <a:ext uri="{FF2B5EF4-FFF2-40B4-BE49-F238E27FC236}">
                <a16:creationId xmlns:a16="http://schemas.microsoft.com/office/drawing/2014/main" id="{953FBA3B-4B95-5766-5268-E571F9CE0384}"/>
              </a:ext>
            </a:extLst>
          </p:cNvPr>
          <p:cNvPicPr>
            <a:picLocks noChangeAspect="1"/>
          </p:cNvPicPr>
          <p:nvPr/>
        </p:nvPicPr>
        <p:blipFill>
          <a:blip r:embed="rId5"/>
          <a:stretch>
            <a:fillRect/>
          </a:stretch>
        </p:blipFill>
        <p:spPr>
          <a:xfrm>
            <a:off x="596177" y="5729004"/>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33846" y="177275"/>
            <a:ext cx="530754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vary</a:t>
            </a:r>
            <a:endParaRPr sz="80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06157" y="5553148"/>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a:latin typeface="Gill Sans MT" panose="020B0502020104020203" pitchFamily="34" charset="77"/>
              </a:rPr>
              <a:t>impress</a:t>
            </a:r>
            <a:endParaRPr sz="13800">
              <a:latin typeface="Gill Sans MT" panose="020B0502020104020203" pitchFamily="34" charset="77"/>
            </a:endParaRPr>
          </a:p>
        </p:txBody>
      </p:sp>
      <p:pic>
        <p:nvPicPr>
          <p:cNvPr id="2" name="Picture 1">
            <a:extLst>
              <a:ext uri="{FF2B5EF4-FFF2-40B4-BE49-F238E27FC236}">
                <a16:creationId xmlns:a16="http://schemas.microsoft.com/office/drawing/2014/main" id="{135417BF-A724-27E3-E9F0-A78EC3C86914}"/>
              </a:ext>
            </a:extLst>
          </p:cNvPr>
          <p:cNvPicPr>
            <a:picLocks noChangeAspect="1"/>
          </p:cNvPicPr>
          <p:nvPr/>
        </p:nvPicPr>
        <p:blipFill>
          <a:blip r:embed="rId4"/>
          <a:stretch>
            <a:fillRect/>
          </a:stretch>
        </p:blipFill>
        <p:spPr>
          <a:xfrm>
            <a:off x="8689194" y="602862"/>
            <a:ext cx="3251200" cy="3251200"/>
          </a:xfrm>
          <a:prstGeom prst="rect">
            <a:avLst/>
          </a:prstGeom>
        </p:spPr>
      </p:pic>
      <p:pic>
        <p:nvPicPr>
          <p:cNvPr id="4" name="Picture 3">
            <a:extLst>
              <a:ext uri="{FF2B5EF4-FFF2-40B4-BE49-F238E27FC236}">
                <a16:creationId xmlns:a16="http://schemas.microsoft.com/office/drawing/2014/main" id="{80B0B4E1-7EE9-6A8B-468B-46D363DFDD3E}"/>
              </a:ext>
            </a:extLst>
          </p:cNvPr>
          <p:cNvPicPr>
            <a:picLocks noChangeAspect="1"/>
          </p:cNvPicPr>
          <p:nvPr/>
        </p:nvPicPr>
        <p:blipFill>
          <a:blip r:embed="rId5"/>
          <a:stretch>
            <a:fillRect/>
          </a:stretch>
        </p:blipFill>
        <p:spPr>
          <a:xfrm>
            <a:off x="408246" y="5744275"/>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42586" y="2274766"/>
            <a:ext cx="14362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cage	</a:t>
            </a:r>
            <a:endParaRPr b="1" dirty="0">
              <a:latin typeface="Gill Sans MT" panose="020B0502020104020203" pitchFamily="34" charset="77"/>
              <a:sym typeface="American Typewriter"/>
            </a:endParaRPr>
          </a:p>
        </p:txBody>
      </p:sp>
      <p:sp>
        <p:nvSpPr>
          <p:cNvPr id="134" name="office"/>
          <p:cNvSpPr txBox="1"/>
          <p:nvPr/>
        </p:nvSpPr>
        <p:spPr>
          <a:xfrm>
            <a:off x="5875476" y="3183419"/>
            <a:ext cx="13705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vase</a:t>
            </a:r>
            <a:endParaRPr dirty="0">
              <a:latin typeface="Gill Sans MT" panose="020B0502020104020203" pitchFamily="34" charset="77"/>
            </a:endParaRPr>
          </a:p>
        </p:txBody>
      </p:sp>
      <p:sp>
        <p:nvSpPr>
          <p:cNvPr id="135" name="spare"/>
          <p:cNvSpPr txBox="1"/>
          <p:nvPr/>
        </p:nvSpPr>
        <p:spPr>
          <a:xfrm>
            <a:off x="5547651" y="4033018"/>
            <a:ext cx="20261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screen</a:t>
            </a:r>
            <a:endParaRPr b="1" dirty="0">
              <a:latin typeface="Gill Sans MT" panose="020B0502020104020203" pitchFamily="34" charset="77"/>
              <a:sym typeface="American Typewriter"/>
            </a:endParaRPr>
          </a:p>
        </p:txBody>
      </p:sp>
      <p:sp>
        <p:nvSpPr>
          <p:cNvPr id="136" name="chipped"/>
          <p:cNvSpPr txBox="1"/>
          <p:nvPr/>
        </p:nvSpPr>
        <p:spPr>
          <a:xfrm>
            <a:off x="5989290" y="4958818"/>
            <a:ext cx="11429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bag</a:t>
            </a:r>
            <a:endParaRPr dirty="0">
              <a:latin typeface="Gill Sans MT" panose="020B0502020104020203" pitchFamily="34" charset="77"/>
            </a:endParaRPr>
          </a:p>
        </p:txBody>
      </p:sp>
      <p:sp>
        <p:nvSpPr>
          <p:cNvPr id="137" name="lift"/>
          <p:cNvSpPr txBox="1"/>
          <p:nvPr/>
        </p:nvSpPr>
        <p:spPr>
          <a:xfrm>
            <a:off x="5839407" y="5829370"/>
            <a:ext cx="14427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shelf</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80188" y="3418118"/>
            <a:ext cx="23612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hideous</a:t>
            </a:r>
            <a:endParaRPr b="1" dirty="0">
              <a:latin typeface="Gill Sans MT" panose="020B0502020104020203" pitchFamily="34" charset="77"/>
              <a:sym typeface="American Typewriter"/>
            </a:endParaRPr>
          </a:p>
        </p:txBody>
      </p:sp>
      <p:sp>
        <p:nvSpPr>
          <p:cNvPr id="140" name="tolerate"/>
          <p:cNvSpPr txBox="1"/>
          <p:nvPr/>
        </p:nvSpPr>
        <p:spPr>
          <a:xfrm>
            <a:off x="5579749" y="2522165"/>
            <a:ext cx="19620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supply</a:t>
            </a:r>
            <a:endParaRPr dirty="0">
              <a:latin typeface="Gill Sans MT" panose="020B0502020104020203" pitchFamily="34" charset="77"/>
            </a:endParaRPr>
          </a:p>
        </p:txBody>
      </p:sp>
      <p:sp>
        <p:nvSpPr>
          <p:cNvPr id="141" name="fixation"/>
          <p:cNvSpPr txBox="1"/>
          <p:nvPr/>
        </p:nvSpPr>
        <p:spPr>
          <a:xfrm>
            <a:off x="5668729" y="4280417"/>
            <a:ext cx="17841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flaunt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822797" y="5188117"/>
            <a:ext cx="13593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vary</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99429" y="5996646"/>
            <a:ext cx="24061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impress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3552" y="1309202"/>
            <a:ext cx="16911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151053"/>
            <a:ext cx="610813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cage is a structure of wire or metal bars in which birds or animals are kept.</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hamster was kept in a </a:t>
            </a:r>
            <a:r>
              <a:rPr lang="en-GB" sz="4000" b="1" dirty="0">
                <a:latin typeface="Gill Sans MT" panose="020B0502020104020203" pitchFamily="34" charset="77"/>
              </a:rPr>
              <a:t>cage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45411315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enclosure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AF8360D1-F497-495D-5978-81FD21B52B8D}"/>
              </a:ext>
            </a:extLst>
          </p:cNvPr>
          <p:cNvPicPr>
            <a:picLocks noChangeAspect="1"/>
          </p:cNvPicPr>
          <p:nvPr/>
        </p:nvPicPr>
        <p:blipFill>
          <a:blip r:embed="rId3"/>
          <a:stretch>
            <a:fillRect/>
          </a:stretch>
        </p:blipFill>
        <p:spPr>
          <a:xfrm>
            <a:off x="8472945" y="2987854"/>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2792" y="1309202"/>
            <a:ext cx="165269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vase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97062"/>
            <a:ext cx="632048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vase is a jar, usually made of glass or pottery, used for holding cut flowers or as an ornament.</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Keys put the roses in a </a:t>
            </a:r>
            <a:r>
              <a:rPr lang="en-GB" sz="4000" b="1" dirty="0">
                <a:latin typeface="Gill Sans MT" panose="020B0502020104020203" pitchFamily="34" charset="77"/>
              </a:rPr>
              <a:t>vase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vase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68726691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decorative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container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a:extLst>
              <a:ext uri="{FF2B5EF4-FFF2-40B4-BE49-F238E27FC236}">
                <a16:creationId xmlns:a16="http://schemas.microsoft.com/office/drawing/2014/main" id="{4B210308-D5DF-02E1-2379-AC7778558DC4}"/>
              </a:ext>
            </a:extLst>
          </p:cNvPr>
          <p:cNvPicPr>
            <a:picLocks noChangeAspect="1"/>
          </p:cNvPicPr>
          <p:nvPr/>
        </p:nvPicPr>
        <p:blipFill>
          <a:blip r:embed="rId3"/>
          <a:stretch>
            <a:fillRect/>
          </a:stretch>
        </p:blipFill>
        <p:spPr>
          <a:xfrm>
            <a:off x="8336145" y="305420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7195" y="1309202"/>
            <a:ext cx="25038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screen</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3853454"/>
            <a:ext cx="6083487"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screen is a flat vertical surface on which pictures or words are shown. Television sets and computers have screens, and films are shown on a screen in cinemas.</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Chambers put a film on the </a:t>
            </a:r>
            <a:r>
              <a:rPr lang="en-GB" sz="4000" b="1" dirty="0">
                <a:latin typeface="Gill Sans MT" panose="020B0502020104020203" pitchFamily="34" charset="77"/>
              </a:rPr>
              <a:t>screen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screen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98648151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blind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display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displayed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B2297269-E6B7-5214-01C9-4EA29A6ACF5C}"/>
              </a:ext>
            </a:extLst>
          </p:cNvPr>
          <p:cNvPicPr>
            <a:picLocks noChangeAspect="1"/>
          </p:cNvPicPr>
          <p:nvPr/>
        </p:nvPicPr>
        <p:blipFill>
          <a:blip r:embed="rId4"/>
          <a:stretch>
            <a:fillRect/>
          </a:stretch>
        </p:blipFill>
        <p:spPr>
          <a:xfrm>
            <a:off x="8569627" y="3018749"/>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5569" y="1339979"/>
            <a:ext cx="124713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bag</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bag is a strong container with one or two handles, used to carry things in.</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Courtney put her </a:t>
            </a:r>
            <a:r>
              <a:rPr lang="en-GB" sz="4000" b="1" dirty="0">
                <a:latin typeface="Gill Sans MT" panose="020B0502020104020203" pitchFamily="34" charset="77"/>
              </a:rPr>
              <a:t>bag</a:t>
            </a:r>
            <a:r>
              <a:rPr lang="en-GB" sz="4000" dirty="0">
                <a:latin typeface="Gill Sans MT" panose="020B0502020104020203" pitchFamily="34" charset="77"/>
              </a:rPr>
              <a:t> on her hook in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41144516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pochette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1F818C6-8BC4-E695-A5F4-1FCFCDA303DD}"/>
              </a:ext>
            </a:extLst>
          </p:cNvPr>
          <p:cNvPicPr>
            <a:picLocks noChangeAspect="1"/>
          </p:cNvPicPr>
          <p:nvPr/>
        </p:nvPicPr>
        <p:blipFill>
          <a:blip r:embed="rId4"/>
          <a:stretch>
            <a:fillRect/>
          </a:stretch>
        </p:blipFill>
        <p:spPr>
          <a:xfrm>
            <a:off x="8232392" y="2679476"/>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5512" y="1309202"/>
            <a:ext cx="17472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shelf</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8"/>
            <a:ext cx="6679905"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shelf is a flat piece of wood, metal, or glass which is attached to a wall or to the sides of a cupboard. Shelves are used for keeping things on.</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Kapoor put the reading book back on the </a:t>
            </a:r>
            <a:r>
              <a:rPr lang="en-GB" sz="4000" b="1" dirty="0">
                <a:latin typeface="Gill Sans MT" panose="020B0502020104020203" pitchFamily="34" charset="77"/>
              </a:rPr>
              <a:t>shelf</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shelf</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93929474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rack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3BEE823-2338-528A-06B5-5586C4641B99}"/>
              </a:ext>
            </a:extLst>
          </p:cNvPr>
          <p:cNvPicPr>
            <a:picLocks noChangeAspect="1"/>
          </p:cNvPicPr>
          <p:nvPr/>
        </p:nvPicPr>
        <p:blipFill>
          <a:blip r:embed="rId4"/>
          <a:stretch>
            <a:fillRect/>
          </a:stretch>
        </p:blipFill>
        <p:spPr>
          <a:xfrm>
            <a:off x="8685992" y="2846070"/>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15181</TotalTime>
  <Words>1295</Words>
  <Application>Microsoft Macintosh PowerPoint</Application>
  <PresentationFormat>Custom</PresentationFormat>
  <Paragraphs>325</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166</cp:revision>
  <dcterms:modified xsi:type="dcterms:W3CDTF">2023-05-08T15:59:55Z</dcterms:modified>
</cp:coreProperties>
</file>