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94646"/>
  </p:normalViewPr>
  <p:slideViewPr>
    <p:cSldViewPr snapToGrid="0" snapToObjects="1">
      <p:cViewPr varScale="1">
        <p:scale>
          <a:sx n="62" d="100"/>
          <a:sy n="62" d="100"/>
        </p:scale>
        <p:origin x="154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65610" y="3226831"/>
            <a:ext cx="6657272"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27</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17th</a:t>
            </a:r>
            <a:r>
              <a:rPr dirty="0">
                <a:latin typeface="Gill Sans MT" panose="020B0502020104020203" pitchFamily="34" charset="77"/>
              </a:rPr>
              <a:t> </a:t>
            </a:r>
            <a:r>
              <a:rPr lang="en-GB" dirty="0">
                <a:latin typeface="Gill Sans MT" panose="020B0502020104020203" pitchFamily="34" charset="77"/>
              </a:rPr>
              <a:t>April</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23164" y="1309202"/>
            <a:ext cx="297196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raucous</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511629"/>
            <a:ext cx="608648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raucous sound is loud, harsh, and rather unpleasant.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Raucous </a:t>
            </a:r>
            <a:r>
              <a:rPr lang="en-GB" sz="4000" dirty="0">
                <a:latin typeface="Gill Sans MT" panose="020B0502020104020203" pitchFamily="34" charset="77"/>
              </a:rPr>
              <a:t>laughter echoed from Class 5.</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rau</a:t>
            </a:r>
            <a:r>
              <a:rPr lang="en-GB" dirty="0">
                <a:latin typeface="Gill Sans MT" panose="020B0502020104020203" pitchFamily="34" charset="77"/>
              </a:rPr>
              <a:t>-cous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7534606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rowdy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peaceful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caucous</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crowd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boisterous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C294D400-E460-53E4-118E-9689538D5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817" y="2437628"/>
            <a:ext cx="3802831" cy="3802831"/>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9543" y="1309202"/>
            <a:ext cx="257923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tarnish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089364"/>
            <a:ext cx="790280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something tarnishes someone's reputation or image, you mean that it causes people to have a worse opinion of them than they would otherwise have had.</a:t>
            </a:r>
            <a:endParaRPr lang="en-GB" sz="36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Phillips was late; his reputation</a:t>
            </a:r>
            <a:r>
              <a:rPr lang="en-GB" sz="4000" b="1" dirty="0">
                <a:latin typeface="Gill Sans MT" panose="020B0502020104020203" pitchFamily="34" charset="77"/>
              </a:rPr>
              <a:t> tarnished.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tar-nish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26629795"/>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brighten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varnish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garnish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DBA844AF-25C0-096D-168F-D1617F1BE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520459"/>
            <a:ext cx="3777305" cy="377730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17049" y="1309202"/>
            <a:ext cx="438421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coincidence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60498"/>
            <a:ext cx="624316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coincidence is when two or more similar or related events occur at the same time by chance and without any planning.</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no </a:t>
            </a:r>
            <a:r>
              <a:rPr lang="en-GB" sz="4000" b="1" dirty="0">
                <a:latin typeface="Gill Sans MT" panose="020B0502020104020203" pitchFamily="34" charset="77"/>
              </a:rPr>
              <a:t>coincidence</a:t>
            </a:r>
            <a:r>
              <a:rPr lang="en-GB" sz="4000" dirty="0">
                <a:latin typeface="Gill Sans MT" panose="020B0502020104020203" pitchFamily="34" charset="77"/>
              </a:rPr>
              <a:t> they we wearing the same coat.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co-in-ci-</a:t>
            </a:r>
            <a:r>
              <a:rPr lang="en-GB" dirty="0" err="1">
                <a:latin typeface="Gill Sans MT" panose="020B0502020104020203" pitchFamily="34" charset="77"/>
              </a:rPr>
              <a:t>dence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082591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isn’t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Logo&#10;&#10;Description automatically generated with medium confidence">
            <a:extLst>
              <a:ext uri="{FF2B5EF4-FFF2-40B4-BE49-F238E27FC236}">
                <a16:creationId xmlns:a16="http://schemas.microsoft.com/office/drawing/2014/main" id="{9E291D46-EDCB-F32D-215C-3D30FAE44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801" y="3107668"/>
            <a:ext cx="3260436" cy="3260436"/>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C5787E46-2701-342D-8CC0-D5083E167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441" y="2674378"/>
            <a:ext cx="3260436" cy="326043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07943" y="1309202"/>
            <a:ext cx="30024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clamber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862391"/>
            <a:ext cx="611926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clamber somewhere, you climb there with difficulty, usually using your hands as well as your feet.</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Miles </a:t>
            </a:r>
            <a:r>
              <a:rPr lang="en-GB" sz="4000" b="1" dirty="0">
                <a:latin typeface="Gill Sans MT" panose="020B0502020104020203" pitchFamily="34" charset="77"/>
              </a:rPr>
              <a:t>clambered</a:t>
            </a:r>
            <a:r>
              <a:rPr lang="en-GB" sz="4000" dirty="0">
                <a:latin typeface="Gill Sans MT" panose="020B0502020104020203" pitchFamily="34" charset="77"/>
              </a:rPr>
              <a:t> up the steep hill.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clam-</a:t>
            </a:r>
            <a:r>
              <a:rPr lang="en-GB" dirty="0" err="1">
                <a:latin typeface="Gill Sans MT" panose="020B0502020104020203" pitchFamily="34" charset="77"/>
              </a:rPr>
              <a:t>ber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88198112"/>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scramble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climb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4B54CE25-832E-C148-24AB-7E535E20D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743" y="2762364"/>
            <a:ext cx="3463230" cy="346323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9700" y="1309202"/>
            <a:ext cx="18129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evict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evicted from the place where they are living, they are forced to leave it.</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had been </a:t>
            </a:r>
            <a:r>
              <a:rPr lang="en-GB" sz="4000" b="1" dirty="0">
                <a:latin typeface="Gill Sans MT" panose="020B0502020104020203" pitchFamily="34" charset="77"/>
              </a:rPr>
              <a:t>evicted</a:t>
            </a:r>
            <a:r>
              <a:rPr lang="en-GB" sz="4000" dirty="0">
                <a:latin typeface="Gill Sans MT" panose="020B0502020104020203" pitchFamily="34" charset="77"/>
              </a:rPr>
              <a:t> from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a:t>
            </a:r>
            <a:r>
              <a:rPr lang="en-GB" dirty="0" err="1">
                <a:latin typeface="Gill Sans MT" panose="020B0502020104020203" pitchFamily="34" charset="77"/>
              </a:rPr>
              <a:t>vict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1189331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remove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strict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expel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381C05D5-CC2A-3C83-9D2E-3DF9C7C86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755" y="2721127"/>
            <a:ext cx="3361385" cy="336138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2265727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bite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hold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soft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1572428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t>
                      </a:r>
                      <a:r>
                        <a:rPr lang="en-GB" sz="2600" b="0" dirty="0" err="1">
                          <a:solidFill>
                            <a:schemeClr val="tx1"/>
                          </a:solidFill>
                          <a:latin typeface="Gill Sans MT" panose="020B0502020104020203" pitchFamily="34" charset="77"/>
                        </a:rPr>
                        <a:t>racous</a:t>
                      </a:r>
                      <a:endParaRPr lang="en-GB" sz="2600" b="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tarnish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coincidence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clamber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20162941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231172639"/>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you use your teeth to cut into it, for example in order to eat it or break it. If an animal or person *** you, they use their teeth to hurt or injure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is pleasant to touch, and not rough or 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you obtain it by paying money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something, you carry or support it, using your hands or your arms.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doing or dealing with something, you do or deal with the last part of it, so that there is no more for you to do or deal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9B744E2A-E196-6908-3A5D-9FFB069EA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741" y="3936655"/>
            <a:ext cx="1162585" cy="1162585"/>
          </a:xfrm>
          <a:prstGeom prst="rect">
            <a:avLst/>
          </a:prstGeom>
        </p:spPr>
      </p:pic>
      <p:pic>
        <p:nvPicPr>
          <p:cNvPr id="3" name="Picture 2" descr="Icon&#10;&#10;Description automatically generated">
            <a:extLst>
              <a:ext uri="{FF2B5EF4-FFF2-40B4-BE49-F238E27FC236}">
                <a16:creationId xmlns:a16="http://schemas.microsoft.com/office/drawing/2014/main" id="{5D987910-E201-1C00-88C9-7FA90BC02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0807" y="6588632"/>
            <a:ext cx="862452" cy="862452"/>
          </a:xfrm>
          <a:prstGeom prst="rect">
            <a:avLst/>
          </a:prstGeom>
        </p:spPr>
      </p:pic>
      <p:pic>
        <p:nvPicPr>
          <p:cNvPr id="5" name="Picture 4" descr="A yellow sign with black text&#10;&#10;Description automatically generated with low confidence">
            <a:extLst>
              <a:ext uri="{FF2B5EF4-FFF2-40B4-BE49-F238E27FC236}">
                <a16:creationId xmlns:a16="http://schemas.microsoft.com/office/drawing/2014/main" id="{B35304D3-060B-A097-D3B7-AE26648C40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369" y="7820690"/>
            <a:ext cx="935798" cy="935798"/>
          </a:xfrm>
          <a:prstGeom prst="rect">
            <a:avLst/>
          </a:prstGeom>
        </p:spPr>
      </p:pic>
      <p:pic>
        <p:nvPicPr>
          <p:cNvPr id="6" name="Picture 5" descr="Icon&#10;&#10;Description automatically generated">
            <a:extLst>
              <a:ext uri="{FF2B5EF4-FFF2-40B4-BE49-F238E27FC236}">
                <a16:creationId xmlns:a16="http://schemas.microsoft.com/office/drawing/2014/main" id="{E7367EE1-53D9-1A66-30EA-3DD47264A6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7757" y="2498537"/>
            <a:ext cx="1077022" cy="1077022"/>
          </a:xfrm>
          <a:prstGeom prst="rect">
            <a:avLst/>
          </a:prstGeom>
        </p:spPr>
      </p:pic>
      <p:pic>
        <p:nvPicPr>
          <p:cNvPr id="15" name="Picture 14" descr="Icon&#10;&#10;Description automatically generated">
            <a:extLst>
              <a:ext uri="{FF2B5EF4-FFF2-40B4-BE49-F238E27FC236}">
                <a16:creationId xmlns:a16="http://schemas.microsoft.com/office/drawing/2014/main" id="{A3AE393E-6D38-B100-3290-562D583F4C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8369" y="5376037"/>
            <a:ext cx="935798" cy="93579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946930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raucous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tarnish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coincidence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clamber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evict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30797966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when two or more similar or related events occur at the same time by chance and without any planning.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somewhere, you climb there with difficulty, usually using your hands as well as your feet.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sound is loud, harsh, and rather unpleasant.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someone is *** from the place where they are living, they are forced to leave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say that something *** someone's reputation or image, you mean that it causes people to have a worse opinion of them than they would otherwise have had.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894EC419-9CBF-6948-BA0F-B1C648370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956" y="5099240"/>
            <a:ext cx="1016000" cy="1016000"/>
          </a:xfrm>
          <a:prstGeom prst="rect">
            <a:avLst/>
          </a:prstGeom>
        </p:spPr>
      </p:pic>
      <p:pic>
        <p:nvPicPr>
          <p:cNvPr id="5" name="Picture 4" descr="Icon&#10;&#10;Description automatically generated">
            <a:extLst>
              <a:ext uri="{FF2B5EF4-FFF2-40B4-BE49-F238E27FC236}">
                <a16:creationId xmlns:a16="http://schemas.microsoft.com/office/drawing/2014/main" id="{B63A16DD-ACB0-0AD8-DFDF-B922CC326D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5350" y="7525812"/>
            <a:ext cx="1420964" cy="1420964"/>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378C4643-72C7-7BEB-8A69-266531A2FF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948" y="2544159"/>
            <a:ext cx="933589" cy="933589"/>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79D409BE-F43F-51C4-538E-D0BF47F520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0842" y="2369346"/>
            <a:ext cx="933589" cy="933589"/>
          </a:xfrm>
          <a:prstGeom prst="rect">
            <a:avLst/>
          </a:prstGeom>
        </p:spPr>
      </p:pic>
      <p:pic>
        <p:nvPicPr>
          <p:cNvPr id="15" name="Picture 14">
            <a:extLst>
              <a:ext uri="{FF2B5EF4-FFF2-40B4-BE49-F238E27FC236}">
                <a16:creationId xmlns:a16="http://schemas.microsoft.com/office/drawing/2014/main" id="{64D754B3-519F-EE94-CE03-69D20DF525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4805" y="3716403"/>
            <a:ext cx="1208024" cy="1208024"/>
          </a:xfrm>
          <a:prstGeom prst="rect">
            <a:avLst/>
          </a:prstGeom>
        </p:spPr>
      </p:pic>
      <p:pic>
        <p:nvPicPr>
          <p:cNvPr id="17" name="Picture 16" descr="Icon&#10;&#10;Description automatically generated">
            <a:extLst>
              <a:ext uri="{FF2B5EF4-FFF2-40B4-BE49-F238E27FC236}">
                <a16:creationId xmlns:a16="http://schemas.microsoft.com/office/drawing/2014/main" id="{840FE670-95C9-72E0-248A-3BBE57B10D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3927" y="6513488"/>
            <a:ext cx="890155" cy="89015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20367" y="3085008"/>
            <a:ext cx="11573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buy</a:t>
            </a:r>
            <a:endParaRPr b="1" dirty="0">
              <a:latin typeface="Gill Sans MT" panose="020B0502020104020203" pitchFamily="34" charset="77"/>
              <a:sym typeface="American Typewriter"/>
            </a:endParaRPr>
          </a:p>
        </p:txBody>
      </p:sp>
      <p:sp>
        <p:nvSpPr>
          <p:cNvPr id="134" name="office"/>
          <p:cNvSpPr txBox="1"/>
          <p:nvPr/>
        </p:nvSpPr>
        <p:spPr>
          <a:xfrm>
            <a:off x="3178690" y="3993661"/>
            <a:ext cx="12407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bite</a:t>
            </a:r>
            <a:endParaRPr dirty="0">
              <a:latin typeface="Gill Sans MT" panose="020B0502020104020203" pitchFamily="34" charset="77"/>
            </a:endParaRPr>
          </a:p>
        </p:txBody>
      </p:sp>
      <p:sp>
        <p:nvSpPr>
          <p:cNvPr id="135" name="spare"/>
          <p:cNvSpPr txBox="1"/>
          <p:nvPr/>
        </p:nvSpPr>
        <p:spPr>
          <a:xfrm>
            <a:off x="2982322" y="4843260"/>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finish</a:t>
            </a:r>
            <a:endParaRPr b="1" dirty="0">
              <a:latin typeface="Gill Sans MT" panose="020B0502020104020203" pitchFamily="34" charset="77"/>
              <a:sym typeface="American Typewriter"/>
            </a:endParaRPr>
          </a:p>
        </p:txBody>
      </p:sp>
      <p:sp>
        <p:nvSpPr>
          <p:cNvPr id="136" name="chipped"/>
          <p:cNvSpPr txBox="1"/>
          <p:nvPr/>
        </p:nvSpPr>
        <p:spPr>
          <a:xfrm>
            <a:off x="3108959" y="5769060"/>
            <a:ext cx="13801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hold</a:t>
            </a:r>
            <a:endParaRPr dirty="0">
              <a:latin typeface="Gill Sans MT" panose="020B0502020104020203" pitchFamily="34" charset="77"/>
            </a:endParaRPr>
          </a:p>
        </p:txBody>
      </p:sp>
      <p:sp>
        <p:nvSpPr>
          <p:cNvPr id="137" name="lift"/>
          <p:cNvSpPr txBox="1"/>
          <p:nvPr/>
        </p:nvSpPr>
        <p:spPr>
          <a:xfrm>
            <a:off x="3205141" y="6639612"/>
            <a:ext cx="11878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soft</a:t>
            </a:r>
            <a:endParaRPr dirty="0">
              <a:latin typeface="Gill Sans MT" panose="020B0502020104020203" pitchFamily="34" charset="77"/>
            </a:endParaRPr>
          </a:p>
        </p:txBody>
      </p:sp>
      <p:sp>
        <p:nvSpPr>
          <p:cNvPr id="138" name="mutter"/>
          <p:cNvSpPr txBox="1"/>
          <p:nvPr/>
        </p:nvSpPr>
        <p:spPr>
          <a:xfrm>
            <a:off x="8143754" y="3961911"/>
            <a:ext cx="21448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tarnish</a:t>
            </a:r>
            <a:endParaRPr b="1" dirty="0">
              <a:latin typeface="Gill Sans MT" panose="020B0502020104020203" pitchFamily="34" charset="77"/>
              <a:sym typeface="American Typewriter"/>
            </a:endParaRPr>
          </a:p>
        </p:txBody>
      </p:sp>
      <p:sp>
        <p:nvSpPr>
          <p:cNvPr id="139" name="unveil"/>
          <p:cNvSpPr txBox="1"/>
          <p:nvPr/>
        </p:nvSpPr>
        <p:spPr>
          <a:xfrm>
            <a:off x="7862021" y="5750010"/>
            <a:ext cx="25183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clamber</a:t>
            </a:r>
            <a:endParaRPr b="1" dirty="0">
              <a:latin typeface="Gill Sans MT" panose="020B0502020104020203" pitchFamily="34" charset="77"/>
              <a:sym typeface="American Typewriter"/>
            </a:endParaRPr>
          </a:p>
        </p:txBody>
      </p:sp>
      <p:sp>
        <p:nvSpPr>
          <p:cNvPr id="140" name="tolerate"/>
          <p:cNvSpPr txBox="1"/>
          <p:nvPr/>
        </p:nvSpPr>
        <p:spPr>
          <a:xfrm>
            <a:off x="8012304" y="3065958"/>
            <a:ext cx="240771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raucous</a:t>
            </a:r>
            <a:endParaRPr dirty="0">
              <a:latin typeface="Gill Sans MT" panose="020B0502020104020203" pitchFamily="34" charset="77"/>
            </a:endParaRPr>
          </a:p>
        </p:txBody>
      </p:sp>
      <p:sp>
        <p:nvSpPr>
          <p:cNvPr id="141" name="fixation"/>
          <p:cNvSpPr txBox="1"/>
          <p:nvPr/>
        </p:nvSpPr>
        <p:spPr>
          <a:xfrm>
            <a:off x="7440035" y="4824210"/>
            <a:ext cx="35522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coincidence</a:t>
            </a:r>
            <a:endParaRPr dirty="0">
              <a:latin typeface="Gill Sans MT" panose="020B0502020104020203" pitchFamily="34" charset="77"/>
            </a:endParaRPr>
          </a:p>
        </p:txBody>
      </p:sp>
      <p:sp>
        <p:nvSpPr>
          <p:cNvPr id="142" name="rustle"/>
          <p:cNvSpPr txBox="1"/>
          <p:nvPr/>
        </p:nvSpPr>
        <p:spPr>
          <a:xfrm>
            <a:off x="8461950" y="6620562"/>
            <a:ext cx="1508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evict</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46548" y="231135"/>
            <a:ext cx="450924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6003" y="5003279"/>
            <a:ext cx="10875989"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bite</a:t>
            </a:r>
            <a:endParaRPr sz="344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EBE066C0-35F1-5E29-4A33-B4F180FD0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78" y="5624946"/>
            <a:ext cx="3572194" cy="3572194"/>
          </a:xfrm>
          <a:prstGeom prst="rect">
            <a:avLst/>
          </a:prstGeom>
        </p:spPr>
      </p:pic>
      <p:pic>
        <p:nvPicPr>
          <p:cNvPr id="4" name="Picture 3" descr="Icon&#10;&#10;Description automatically generated">
            <a:extLst>
              <a:ext uri="{FF2B5EF4-FFF2-40B4-BE49-F238E27FC236}">
                <a16:creationId xmlns:a16="http://schemas.microsoft.com/office/drawing/2014/main" id="{A3161F7C-38C3-5241-C1A5-6B67778B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0463" y="506421"/>
            <a:ext cx="3444081" cy="344408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6838" y="221493"/>
            <a:ext cx="6456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finish</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24599" y="5427006"/>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hold</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B8F08398-C83A-ECE6-CA9B-1988365F2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693" y="5459795"/>
            <a:ext cx="3724394" cy="3724394"/>
          </a:xfrm>
          <a:prstGeom prst="rect">
            <a:avLst/>
          </a:prstGeom>
        </p:spPr>
      </p:pic>
      <p:pic>
        <p:nvPicPr>
          <p:cNvPr id="4" name="Picture 3" descr="A yellow sign with black text&#10;&#10;Description automatically generated with low confidence">
            <a:extLst>
              <a:ext uri="{FF2B5EF4-FFF2-40B4-BE49-F238E27FC236}">
                <a16:creationId xmlns:a16="http://schemas.microsoft.com/office/drawing/2014/main" id="{364E0873-54B4-4773-4200-3E24A567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1685" y="410980"/>
            <a:ext cx="3802831" cy="3802831"/>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69498" y="190285"/>
            <a:ext cx="47609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soft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09909" y="5661880"/>
            <a:ext cx="12346080" cy="3026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raucous</a:t>
            </a:r>
            <a:endParaRPr sz="22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637CBAAD-DA86-C8DC-DA5B-3E3EE14AE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688" y="526128"/>
            <a:ext cx="3444679" cy="3444679"/>
          </a:xfrm>
          <a:prstGeom prst="rect">
            <a:avLst/>
          </a:prstGeom>
        </p:spPr>
      </p:pic>
      <p:pic>
        <p:nvPicPr>
          <p:cNvPr id="5" name="Picture 4">
            <a:extLst>
              <a:ext uri="{FF2B5EF4-FFF2-40B4-BE49-F238E27FC236}">
                <a16:creationId xmlns:a16="http://schemas.microsoft.com/office/drawing/2014/main" id="{0C21B15A-AB91-93D9-6BB6-9151CE1412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57" y="5706864"/>
            <a:ext cx="3273728" cy="3273728"/>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507204"/>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tarnish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4290" y="6236794"/>
            <a:ext cx="10288591"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coincidence</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81BA33A2-2F74-27B9-23C1-EB9C14CA9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527" y="451786"/>
            <a:ext cx="3575650" cy="357565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45DED9D2-5F63-C6E5-A6CD-7E0B33AFD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038" y="6934840"/>
            <a:ext cx="2213252" cy="2213252"/>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CE94D0E3-66B9-BD09-D537-614B48F6C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4377" y="5604100"/>
            <a:ext cx="2254823" cy="2254823"/>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50752" y="635830"/>
            <a:ext cx="834363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clamber</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80311" y="5287250"/>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evict</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E04CE180-498F-39EE-9D33-9EE00D779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052" y="499989"/>
            <a:ext cx="3463230" cy="3463230"/>
          </a:xfrm>
          <a:prstGeom prst="rect">
            <a:avLst/>
          </a:prstGeom>
        </p:spPr>
      </p:pic>
      <p:pic>
        <p:nvPicPr>
          <p:cNvPr id="4" name="Picture 3">
            <a:extLst>
              <a:ext uri="{FF2B5EF4-FFF2-40B4-BE49-F238E27FC236}">
                <a16:creationId xmlns:a16="http://schemas.microsoft.com/office/drawing/2014/main" id="{1DADCB22-E245-B4EA-8EFC-74322FA49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91" y="5715090"/>
            <a:ext cx="3373122" cy="337312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82046" y="2274766"/>
            <a:ext cx="115736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buy	</a:t>
            </a:r>
            <a:endParaRPr b="1" dirty="0">
              <a:latin typeface="Gill Sans MT" panose="020B0502020104020203" pitchFamily="34" charset="77"/>
              <a:sym typeface="American Typewriter"/>
            </a:endParaRPr>
          </a:p>
        </p:txBody>
      </p:sp>
      <p:sp>
        <p:nvSpPr>
          <p:cNvPr id="134" name="office"/>
          <p:cNvSpPr txBox="1"/>
          <p:nvPr/>
        </p:nvSpPr>
        <p:spPr>
          <a:xfrm>
            <a:off x="5940395" y="3183419"/>
            <a:ext cx="12407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bite</a:t>
            </a:r>
            <a:endParaRPr dirty="0">
              <a:latin typeface="Gill Sans MT" panose="020B0502020104020203" pitchFamily="34" charset="77"/>
            </a:endParaRPr>
          </a:p>
        </p:txBody>
      </p:sp>
      <p:sp>
        <p:nvSpPr>
          <p:cNvPr id="135" name="spare"/>
          <p:cNvSpPr txBox="1"/>
          <p:nvPr/>
        </p:nvSpPr>
        <p:spPr>
          <a:xfrm>
            <a:off x="5744015" y="4033018"/>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finish</a:t>
            </a:r>
            <a:endParaRPr b="1" dirty="0">
              <a:latin typeface="Gill Sans MT" panose="020B0502020104020203" pitchFamily="34" charset="77"/>
              <a:sym typeface="American Typewriter"/>
            </a:endParaRPr>
          </a:p>
        </p:txBody>
      </p:sp>
      <p:sp>
        <p:nvSpPr>
          <p:cNvPr id="136" name="chipped"/>
          <p:cNvSpPr txBox="1"/>
          <p:nvPr/>
        </p:nvSpPr>
        <p:spPr>
          <a:xfrm>
            <a:off x="5870666" y="4958818"/>
            <a:ext cx="13801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hold</a:t>
            </a:r>
            <a:endParaRPr dirty="0">
              <a:latin typeface="Gill Sans MT" panose="020B0502020104020203" pitchFamily="34" charset="77"/>
            </a:endParaRPr>
          </a:p>
        </p:txBody>
      </p:sp>
      <p:sp>
        <p:nvSpPr>
          <p:cNvPr id="137" name="lift"/>
          <p:cNvSpPr txBox="1"/>
          <p:nvPr/>
        </p:nvSpPr>
        <p:spPr>
          <a:xfrm>
            <a:off x="5966843" y="5829370"/>
            <a:ext cx="11878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soft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88387" y="3418118"/>
            <a:ext cx="21448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tarnish</a:t>
            </a:r>
            <a:endParaRPr b="1" dirty="0">
              <a:latin typeface="Gill Sans MT" panose="020B0502020104020203" pitchFamily="34" charset="77"/>
              <a:sym typeface="American Typewriter"/>
            </a:endParaRPr>
          </a:p>
        </p:txBody>
      </p:sp>
      <p:sp>
        <p:nvSpPr>
          <p:cNvPr id="140" name="tolerate"/>
          <p:cNvSpPr txBox="1"/>
          <p:nvPr/>
        </p:nvSpPr>
        <p:spPr>
          <a:xfrm>
            <a:off x="5356929" y="2522165"/>
            <a:ext cx="240771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raucous</a:t>
            </a:r>
            <a:endParaRPr dirty="0">
              <a:latin typeface="Gill Sans MT" panose="020B0502020104020203" pitchFamily="34" charset="77"/>
            </a:endParaRPr>
          </a:p>
        </p:txBody>
      </p:sp>
      <p:sp>
        <p:nvSpPr>
          <p:cNvPr id="141" name="fixation"/>
          <p:cNvSpPr txBox="1"/>
          <p:nvPr/>
        </p:nvSpPr>
        <p:spPr>
          <a:xfrm>
            <a:off x="4784668" y="4280417"/>
            <a:ext cx="35522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coincidence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43309" y="5188117"/>
            <a:ext cx="25183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clamber</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748264" y="5996646"/>
            <a:ext cx="1508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evict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2629" y="1309202"/>
            <a:ext cx="139301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428052"/>
            <a:ext cx="610813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buy something, you obtain it by paying money for it.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Courtney wanted to </a:t>
            </a:r>
            <a:r>
              <a:rPr lang="en-GB" sz="4000" b="1" dirty="0">
                <a:latin typeface="Gill Sans MT" panose="020B0502020104020203" pitchFamily="34" charset="77"/>
              </a:rPr>
              <a:t>buy</a:t>
            </a:r>
            <a:r>
              <a:rPr lang="en-GB" sz="4000" dirty="0">
                <a:latin typeface="Gill Sans MT" panose="020B0502020104020203" pitchFamily="34" charset="77"/>
              </a:rPr>
              <a:t> items from the shop.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58770451"/>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5B43DD6-3473-6638-F749-DA212EF1C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587" y="2563115"/>
            <a:ext cx="3444081" cy="344408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0955" y="1309202"/>
            <a:ext cx="147636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bite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220172"/>
            <a:ext cx="790127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bite something, you use your teeth to cut into it, for example in order to eat it or break it. If an animal or person bites you, they use their teeth to hurt or injure you.</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dog was about to </a:t>
            </a:r>
            <a:r>
              <a:rPr lang="en-GB" sz="4000" b="1" dirty="0">
                <a:latin typeface="Gill Sans MT" panose="020B0502020104020203" pitchFamily="34" charset="77"/>
              </a:rPr>
              <a:t>bite</a:t>
            </a:r>
            <a:r>
              <a:rPr lang="en-GB" sz="4000" dirty="0">
                <a:latin typeface="Gill Sans MT" panose="020B0502020104020203" pitchFamily="34" charset="77"/>
              </a:rPr>
              <a:t> the cookie.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bite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23739430"/>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61E5189-5959-BFE9-1DC2-9E2ED5401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148" y="2513536"/>
            <a:ext cx="3802831" cy="380283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7297" y="1309202"/>
            <a:ext cx="196367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finish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099675"/>
            <a:ext cx="6665378"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finish doing or dealing with something, you do or deal with the last part of it, so that there is no more for you to do or deal with.</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Phoebe crossed the </a:t>
            </a:r>
            <a:r>
              <a:rPr lang="en-GB" sz="4000" b="1" dirty="0">
                <a:latin typeface="Gill Sans MT" panose="020B0502020104020203" pitchFamily="34" charset="77"/>
              </a:rPr>
              <a:t>finish</a:t>
            </a:r>
            <a:r>
              <a:rPr lang="en-GB" sz="4000" dirty="0">
                <a:latin typeface="Gill Sans MT" panose="020B0502020104020203" pitchFamily="34" charset="77"/>
              </a:rPr>
              <a:t> line!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fin-</a:t>
            </a:r>
            <a:r>
              <a:rPr lang="en-GB" dirty="0" err="1">
                <a:latin typeface="Gill Sans MT" panose="020B0502020104020203" pitchFamily="34" charset="77"/>
              </a:rPr>
              <a:t>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25605171"/>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complete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diminish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yellow sign with black text&#10;&#10;Description automatically generated with low confidence">
            <a:extLst>
              <a:ext uri="{FF2B5EF4-FFF2-40B4-BE49-F238E27FC236}">
                <a16:creationId xmlns:a16="http://schemas.microsoft.com/office/drawing/2014/main" id="{40DDE584-01DB-2A66-C65D-6086B5ABB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404" y="2485657"/>
            <a:ext cx="3802831" cy="3802831"/>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04428" y="1339979"/>
            <a:ext cx="1609416"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hold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233359"/>
            <a:ext cx="615690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hold something, you carry or support it, using your hands or your arms.</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Teddy was always </a:t>
            </a:r>
            <a:r>
              <a:rPr lang="en-GB" sz="4000" b="1" dirty="0">
                <a:latin typeface="Gill Sans MT" panose="020B0502020104020203" pitchFamily="34" charset="77"/>
              </a:rPr>
              <a:t>holding</a:t>
            </a:r>
            <a:r>
              <a:rPr lang="en-GB" sz="4000" dirty="0">
                <a:latin typeface="Gill Sans MT" panose="020B0502020104020203" pitchFamily="34" charset="77"/>
              </a:rPr>
              <a:t> his phone.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hold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5396803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let go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4DD1FB8F-0672-99BC-4220-EC3698849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137" y="2479781"/>
            <a:ext cx="3724394" cy="372439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6573" y="1309202"/>
            <a:ext cx="146514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soft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455795"/>
            <a:ext cx="6454813"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soft is pleasant to touch, and not rough or hard.</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Thea’s teddy bear was very </a:t>
            </a:r>
            <a:r>
              <a:rPr lang="en-GB" sz="4000" b="1" dirty="0">
                <a:latin typeface="Gill Sans MT" panose="020B0502020104020203" pitchFamily="34" charset="77"/>
              </a:rPr>
              <a:t>soft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soft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77578650"/>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squashy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blanket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680A158-8AC3-1180-313D-B5EAB5652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526" y="2688979"/>
            <a:ext cx="3444679" cy="3444679"/>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14155</TotalTime>
  <Words>1244</Words>
  <Application>Microsoft Macintosh PowerPoint</Application>
  <PresentationFormat>Custom</PresentationFormat>
  <Paragraphs>317</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88</cp:revision>
  <dcterms:modified xsi:type="dcterms:W3CDTF">2023-04-20T13:47:29Z</dcterms:modified>
</cp:coreProperties>
</file>