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sldIdLst>
    <p:sldId id="256" r:id="rId2"/>
    <p:sldId id="257" r:id="rId3"/>
    <p:sldId id="282" r:id="rId4"/>
    <p:sldId id="281" r:id="rId5"/>
    <p:sldId id="271" r:id="rId6"/>
    <p:sldId id="273" r:id="rId7"/>
    <p:sldId id="274" r:id="rId8"/>
    <p:sldId id="275" r:id="rId9"/>
    <p:sldId id="276" r:id="rId10"/>
    <p:sldId id="272" r:id="rId11"/>
    <p:sldId id="277" r:id="rId12"/>
    <p:sldId id="278" r:id="rId13"/>
    <p:sldId id="279" r:id="rId14"/>
    <p:sldId id="280" r:id="rId15"/>
    <p:sldId id="289" r:id="rId16"/>
    <p:sldId id="291" r:id="rId17"/>
    <p:sldId id="290" r:id="rId18"/>
    <p:sldId id="292" r:id="rId19"/>
    <p:sldId id="293" r:id="rId20"/>
    <p:sldId id="284" r:id="rId21"/>
    <p:sldId id="294" r:id="rId22"/>
    <p:sldId id="285" r:id="rId23"/>
    <p:sldId id="286" r:id="rId24"/>
    <p:sldId id="287" r:id="rId25"/>
    <p:sldId id="288" r:id="rId26"/>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65C0"/>
    <a:srgbClr val="00AEEE"/>
    <a:srgbClr val="C92405"/>
    <a:srgbClr val="DD2909"/>
    <a:srgbClr val="37D2EA"/>
    <a:srgbClr val="38E1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0637"/>
    <p:restoredTop sz="94646"/>
  </p:normalViewPr>
  <p:slideViewPr>
    <p:cSldViewPr snapToGrid="0" snapToObjects="1">
      <p:cViewPr varScale="1">
        <p:scale>
          <a:sx n="62" d="100"/>
          <a:sy n="62" d="100"/>
        </p:scale>
        <p:origin x="1128" y="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9893067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923834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0146833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663899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5293420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7798939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1435749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8559879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5445202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8162970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6273100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9256044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7859532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3835596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7039528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0408710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5375297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7854972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6125617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6602292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0962775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270000" y="1638300"/>
            <a:ext cx="10464800" cy="3302000"/>
          </a:xfrm>
          <a:prstGeom prst="rect">
            <a:avLst/>
          </a:prstGeom>
        </p:spPr>
        <p:txBody>
          <a:bodyPr anchor="b"/>
          <a:lstStyle/>
          <a:p>
            <a:r>
              <a:t>Title Text</a:t>
            </a:r>
          </a:p>
        </p:txBody>
      </p:sp>
      <p:sp>
        <p:nvSpPr>
          <p:cNvPr id="12" name="Body Level One…"/>
          <p:cNvSpPr txBox="1">
            <a:spLocks noGrp="1"/>
          </p:cNvSpPr>
          <p:nvPr>
            <p:ph type="body" sz="quarter" idx="1"/>
          </p:nvPr>
        </p:nvSpPr>
        <p:spPr>
          <a:xfrm>
            <a:off x="1270000" y="50292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Image"/>
          <p:cNvSpPr>
            <a:spLocks noGrp="1"/>
          </p:cNvSpPr>
          <p:nvPr>
            <p:ph type="pic" idx="13"/>
          </p:nvPr>
        </p:nvSpPr>
        <p:spPr>
          <a:xfrm>
            <a:off x="-812800" y="0"/>
            <a:ext cx="15232066" cy="10160000"/>
          </a:xfrm>
          <a:prstGeom prst="rect">
            <a:avLst/>
          </a:prstGeom>
        </p:spPr>
        <p:txBody>
          <a:bodyPr lIns="91439" tIns="45719" rIns="91439" bIns="45719" anchor="t">
            <a:noAutofit/>
          </a:bodyPr>
          <a:lstStyle/>
          <a:p>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 Centre">
    <p:spTree>
      <p:nvGrpSpPr>
        <p:cNvPr id="1" name=""/>
        <p:cNvGrpSpPr/>
        <p:nvPr/>
      </p:nvGrpSpPr>
      <p:grpSpPr>
        <a:xfrm>
          <a:off x="0" y="0"/>
          <a:ext cx="0" cy="0"/>
          <a:chOff x="0" y="0"/>
          <a:chExt cx="0" cy="0"/>
        </a:xfrm>
      </p:grpSpPr>
      <p:sp>
        <p:nvSpPr>
          <p:cNvPr id="30" name="Title Text"/>
          <p:cNvSpPr txBox="1">
            <a:spLocks noGrp="1"/>
          </p:cNvSpPr>
          <p:nvPr>
            <p:ph type="title"/>
          </p:nvPr>
        </p:nvSpPr>
        <p:spPr>
          <a:xfrm>
            <a:off x="1270000" y="3225800"/>
            <a:ext cx="10464800" cy="3302000"/>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Image"/>
          <p:cNvSpPr>
            <a:spLocks noGrp="1"/>
          </p:cNvSpPr>
          <p:nvPr>
            <p:ph type="pic" idx="13"/>
          </p:nvPr>
        </p:nvSpPr>
        <p:spPr>
          <a:xfrm>
            <a:off x="2717800" y="635000"/>
            <a:ext cx="12357100" cy="8238067"/>
          </a:xfrm>
          <a:prstGeom prst="rect">
            <a:avLst/>
          </a:prstGeom>
        </p:spPr>
        <p:txBody>
          <a:bodyPr lIns="91439" tIns="45719" rIns="91439" bIns="45719" anchor="t">
            <a:noAutofit/>
          </a:bodyPr>
          <a:lstStyle/>
          <a:p>
            <a:endParaRPr/>
          </a:p>
        </p:txBody>
      </p:sp>
      <p:sp>
        <p:nvSpPr>
          <p:cNvPr id="39" name="Title Text"/>
          <p:cNvSpPr txBox="1">
            <a:spLocks noGrp="1"/>
          </p:cNvSpPr>
          <p:nvPr>
            <p:ph type="title"/>
          </p:nvPr>
        </p:nvSpPr>
        <p:spPr>
          <a:xfrm>
            <a:off x="952500" y="635000"/>
            <a:ext cx="5334000" cy="3987800"/>
          </a:xfrm>
          <a:prstGeom prst="rect">
            <a:avLst/>
          </a:prstGeom>
        </p:spPr>
        <p:txBody>
          <a:bodyPr anchor="b"/>
          <a:lstStyle>
            <a:lvl1pPr>
              <a:defRPr sz="6000"/>
            </a:lvl1pPr>
          </a:lstStyle>
          <a:p>
            <a:r>
              <a:t>Title Text</a:t>
            </a:r>
          </a:p>
        </p:txBody>
      </p:sp>
      <p:sp>
        <p:nvSpPr>
          <p:cNvPr id="40" name="Body Level One…"/>
          <p:cNvSpPr txBox="1">
            <a:spLocks noGrp="1"/>
          </p:cNvSpPr>
          <p:nvPr>
            <p:ph type="body" sz="quarter" idx="1"/>
          </p:nvPr>
        </p:nvSpPr>
        <p:spPr>
          <a:xfrm>
            <a:off x="952500" y="4762500"/>
            <a:ext cx="5334000" cy="41021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Image"/>
          <p:cNvSpPr>
            <a:spLocks noGrp="1"/>
          </p:cNvSpPr>
          <p:nvPr>
            <p:ph type="pic" idx="13"/>
          </p:nvPr>
        </p:nvSpPr>
        <p:spPr>
          <a:xfrm>
            <a:off x="4533900" y="2603500"/>
            <a:ext cx="9429750" cy="6286500"/>
          </a:xfrm>
          <a:prstGeom prst="rect">
            <a:avLst/>
          </a:prstGeom>
        </p:spPr>
        <p:txBody>
          <a:bodyPr lIns="91439" tIns="45719" rIns="91439" bIns="45719" anchor="t">
            <a:noAutofit/>
          </a:bodyPr>
          <a:lstStyle/>
          <a:p>
            <a:endParaRPr/>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half" idx="1"/>
          </p:nvPr>
        </p:nvSpPr>
        <p:spPr>
          <a:xfrm>
            <a:off x="952500" y="26035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952500" y="1270000"/>
            <a:ext cx="11099800" cy="72136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Image"/>
          <p:cNvSpPr>
            <a:spLocks noGrp="1"/>
          </p:cNvSpPr>
          <p:nvPr>
            <p:ph type="pic" sz="quarter" idx="13"/>
          </p:nvPr>
        </p:nvSpPr>
        <p:spPr>
          <a:xfrm>
            <a:off x="6680200" y="5026947"/>
            <a:ext cx="6057901" cy="4040705"/>
          </a:xfrm>
          <a:prstGeom prst="rect">
            <a:avLst/>
          </a:prstGeom>
        </p:spPr>
        <p:txBody>
          <a:bodyPr lIns="91439" tIns="45719" rIns="91439" bIns="45719" anchor="t">
            <a:noAutofit/>
          </a:bodyPr>
          <a:lstStyle/>
          <a:p>
            <a:endParaRPr/>
          </a:p>
        </p:txBody>
      </p:sp>
      <p:sp>
        <p:nvSpPr>
          <p:cNvPr id="84" name="Image"/>
          <p:cNvSpPr>
            <a:spLocks noGrp="1"/>
          </p:cNvSpPr>
          <p:nvPr>
            <p:ph type="pic" sz="quarter" idx="14"/>
          </p:nvPr>
        </p:nvSpPr>
        <p:spPr>
          <a:xfrm>
            <a:off x="6502400" y="886747"/>
            <a:ext cx="5867400" cy="3911601"/>
          </a:xfrm>
          <a:prstGeom prst="rect">
            <a:avLst/>
          </a:prstGeom>
        </p:spPr>
        <p:txBody>
          <a:bodyPr lIns="91439" tIns="45719" rIns="91439" bIns="45719" anchor="t">
            <a:noAutofit/>
          </a:bodyPr>
          <a:lstStyle/>
          <a:p>
            <a:endParaRPr/>
          </a:p>
        </p:txBody>
      </p:sp>
      <p:sp>
        <p:nvSpPr>
          <p:cNvPr id="85" name="Image"/>
          <p:cNvSpPr>
            <a:spLocks noGrp="1"/>
          </p:cNvSpPr>
          <p:nvPr>
            <p:ph type="pic" idx="15"/>
          </p:nvPr>
        </p:nvSpPr>
        <p:spPr>
          <a:xfrm>
            <a:off x="-2374900" y="889000"/>
            <a:ext cx="11976100" cy="7984067"/>
          </a:xfrm>
          <a:prstGeom prst="rect">
            <a:avLst/>
          </a:prstGeom>
        </p:spPr>
        <p:txBody>
          <a:bodyPr lIns="91439" tIns="45719" rIns="91439" bIns="45719" anchor="t">
            <a:noAutofit/>
          </a:bodyPr>
          <a:lstStyle/>
          <a:p>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Johnny Appleseed"/>
          <p:cNvSpPr txBox="1">
            <a:spLocks noGrp="1"/>
          </p:cNvSpPr>
          <p:nvPr>
            <p:ph type="body" sz="quarter" idx="13"/>
          </p:nvPr>
        </p:nvSpPr>
        <p:spPr>
          <a:xfrm>
            <a:off x="1270000" y="6362700"/>
            <a:ext cx="10464800" cy="469900"/>
          </a:xfrm>
          <a:prstGeom prst="rect">
            <a:avLst/>
          </a:prstGeom>
        </p:spPr>
        <p:txBody>
          <a:bodyPr anchor="t">
            <a:spAutoFit/>
          </a:bodyPr>
          <a:lstStyle>
            <a:lvl1pPr marL="0" indent="0" algn="ctr">
              <a:spcBef>
                <a:spcPts val="0"/>
              </a:spcBef>
              <a:buSzTx/>
              <a:buNone/>
              <a:defRPr sz="2400">
                <a:latin typeface="Helvetica"/>
                <a:ea typeface="Helvetica"/>
                <a:cs typeface="Helvetica"/>
                <a:sym typeface="Helvetica"/>
              </a:defRPr>
            </a:lvl1pPr>
          </a:lstStyle>
          <a:p>
            <a:r>
              <a:t>–Johnny Appleseed</a:t>
            </a:r>
          </a:p>
        </p:txBody>
      </p:sp>
      <p:sp>
        <p:nvSpPr>
          <p:cNvPr id="94" name="“Type a quote here.”"/>
          <p:cNvSpPr txBox="1">
            <a:spLocks noGrp="1"/>
          </p:cNvSpPr>
          <p:nvPr>
            <p:ph type="body" sz="quarter" idx="14"/>
          </p:nvPr>
        </p:nvSpPr>
        <p:spPr>
          <a:xfrm>
            <a:off x="1270000" y="4267200"/>
            <a:ext cx="10464800" cy="685800"/>
          </a:xfrm>
          <a:prstGeom prst="rect">
            <a:avLst/>
          </a:prstGeom>
        </p:spPr>
        <p:txBody>
          <a:bodyPr>
            <a:spAutoFit/>
          </a:bodyPr>
          <a:lstStyle>
            <a:lvl1pPr marL="0" indent="0" algn="ctr">
              <a:spcBef>
                <a:spcPts val="0"/>
              </a:spcBef>
              <a:buSzTx/>
              <a:buNone/>
              <a:defRPr sz="3800"/>
            </a:lvl1pPr>
          </a:lstStyle>
          <a:p>
            <a:r>
              <a:t>“Type a quote here.” </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952500" y="444500"/>
            <a:ext cx="11099800" cy="2159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952500" y="2603500"/>
            <a:ext cx="11099800" cy="6286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6311798" y="9251950"/>
            <a:ext cx="368504" cy="381000"/>
          </a:xfrm>
          <a:prstGeom prst="rect">
            <a:avLst/>
          </a:prstGeom>
          <a:ln w="12700">
            <a:miter lim="400000"/>
          </a:ln>
        </p:spPr>
        <p:txBody>
          <a:bodyPr wrap="none" lIns="50800" tIns="50800" rIns="50800" bIns="50800">
            <a:spAutoFit/>
          </a:bodyPr>
          <a:lstStyle>
            <a:lvl1pPr>
              <a:defRPr sz="18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ransition spd="med"/>
  <p:txStyles>
    <p:titleStyle>
      <a:lvl1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9pPr>
    </p:titleStyle>
    <p:bodyStyle>
      <a:lvl1pPr marL="444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1pPr>
      <a:lvl2pPr marL="889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2pPr>
      <a:lvl3pPr marL="1333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3pPr>
      <a:lvl4pPr marL="1778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4pPr>
      <a:lvl5pPr marL="2222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5pPr>
      <a:lvl6pPr marL="2667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6pPr>
      <a:lvl7pPr marL="3111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7pPr>
      <a:lvl8pPr marL="3556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8pPr>
      <a:lvl9pPr marL="4000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20.png"/><Relationship Id="rId9" Type="http://schemas.openxmlformats.org/officeDocument/2006/relationships/image" Target="../media/image12.png"/></Relationships>
</file>

<file path=ppt/slides/_rels/slide1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7.png"/><Relationship Id="rId7"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21.png"/><Relationship Id="rId9"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2.png"/><Relationship Id="rId7"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24.png"/><Relationship Id="rId4" Type="http://schemas.openxmlformats.org/officeDocument/2006/relationships/image" Target="../media/image23.png"/><Relationship Id="rId9"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Word of the Day…"/>
          <p:cNvSpPr txBox="1"/>
          <p:nvPr/>
        </p:nvSpPr>
        <p:spPr>
          <a:xfrm>
            <a:off x="219430" y="152303"/>
            <a:ext cx="12565940" cy="3180358"/>
          </a:xfrm>
          <a:prstGeom prst="rect">
            <a:avLst/>
          </a:prstGeom>
          <a:ln w="12700">
            <a:miter lim="400000"/>
          </a:ln>
          <a:effectLst>
            <a:outerShdw dist="254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defRPr sz="12100" b="1">
                <a:solidFill>
                  <a:schemeClr val="accent5"/>
                </a:solidFill>
                <a:latin typeface="American Typewriter"/>
                <a:ea typeface="American Typewriter"/>
                <a:cs typeface="American Typewriter"/>
                <a:sym typeface="American Typewriter"/>
              </a:defRPr>
            </a:pPr>
            <a:r>
              <a:rPr dirty="0">
                <a:solidFill>
                  <a:srgbClr val="00AEEE"/>
                </a:solidFill>
                <a:latin typeface="Gill Sans MT" panose="020B0502020104020203" pitchFamily="34" charset="77"/>
              </a:rPr>
              <a:t>Word of the Day</a:t>
            </a:r>
          </a:p>
          <a:p>
            <a:pPr algn="r">
              <a:defRPr sz="7900" b="1">
                <a:solidFill>
                  <a:schemeClr val="accent6"/>
                </a:solidFill>
                <a:latin typeface="American Typewriter"/>
                <a:ea typeface="American Typewriter"/>
                <a:cs typeface="American Typewriter"/>
                <a:sym typeface="American Typewriter"/>
              </a:defRPr>
            </a:pPr>
            <a:r>
              <a:rPr lang="en-GB" dirty="0">
                <a:solidFill>
                  <a:srgbClr val="0070C0"/>
                </a:solidFill>
                <a:latin typeface="Gill Sans MT" panose="020B0502020104020203" pitchFamily="34" charset="77"/>
              </a:rPr>
              <a:t>Summer</a:t>
            </a:r>
            <a:r>
              <a:rPr dirty="0">
                <a:solidFill>
                  <a:srgbClr val="0070C0"/>
                </a:solidFill>
                <a:latin typeface="Gill Sans MT" panose="020B0502020104020203" pitchFamily="34" charset="77"/>
              </a:rPr>
              <a:t> Term 202</a:t>
            </a:r>
            <a:r>
              <a:rPr lang="en-GB" dirty="0">
                <a:solidFill>
                  <a:srgbClr val="0070C0"/>
                </a:solidFill>
                <a:latin typeface="Gill Sans MT" panose="020B0502020104020203" pitchFamily="34" charset="77"/>
              </a:rPr>
              <a:t>3</a:t>
            </a:r>
            <a:r>
              <a:rPr dirty="0">
                <a:solidFill>
                  <a:srgbClr val="0070C0"/>
                </a:solidFill>
                <a:latin typeface="Gill Sans MT" panose="020B0502020104020203" pitchFamily="34" charset="77"/>
              </a:rPr>
              <a:t> </a:t>
            </a:r>
          </a:p>
        </p:txBody>
      </p:sp>
      <p:sp>
        <p:nvSpPr>
          <p:cNvPr id="121" name="'Words unlock the doors to a world of                                            understanding...'"/>
          <p:cNvSpPr txBox="1"/>
          <p:nvPr/>
        </p:nvSpPr>
        <p:spPr>
          <a:xfrm>
            <a:off x="3330609" y="9023736"/>
            <a:ext cx="9180945" cy="4719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spcBef>
                <a:spcPts val="4200"/>
              </a:spcBef>
              <a:defRPr sz="3200">
                <a:latin typeface="Gill Sans SemiBold"/>
                <a:ea typeface="Gill Sans SemiBold"/>
                <a:cs typeface="Gill Sans SemiBold"/>
                <a:sym typeface="Gill Sans SemiBold"/>
              </a:defRPr>
            </a:pPr>
            <a:r>
              <a:rPr sz="2400" dirty="0">
                <a:latin typeface="Gill Sans MT" panose="020B0502020104020203" pitchFamily="34" charset="77"/>
              </a:rPr>
              <a:t>'</a:t>
            </a:r>
            <a:r>
              <a:rPr sz="2400" b="1" i="1" dirty="0">
                <a:latin typeface="Gill Sans MT" panose="020B0502020104020203" pitchFamily="34" charset="77"/>
                <a:ea typeface="Gill Sans"/>
                <a:cs typeface="Gill Sans"/>
                <a:sym typeface="Gill Sans"/>
              </a:rPr>
              <a:t>Words unlock the doors to a world of</a:t>
            </a:r>
            <a:r>
              <a:rPr lang="en-GB" sz="2400" b="1" i="1" dirty="0">
                <a:latin typeface="Gill Sans MT" panose="020B0502020104020203" pitchFamily="34" charset="77"/>
                <a:ea typeface="Gill Sans"/>
                <a:cs typeface="Gill Sans"/>
                <a:sym typeface="Gill Sans"/>
              </a:rPr>
              <a:t> </a:t>
            </a:r>
            <a:r>
              <a:rPr sz="2400" b="1" i="1" dirty="0">
                <a:latin typeface="Gill Sans MT" panose="020B0502020104020203" pitchFamily="34" charset="77"/>
                <a:ea typeface="Gill Sans"/>
                <a:cs typeface="Gill Sans"/>
                <a:sym typeface="Gill Sans"/>
              </a:rPr>
              <a:t>understanding...'</a:t>
            </a:r>
          </a:p>
        </p:txBody>
      </p:sp>
      <p:sp>
        <p:nvSpPr>
          <p:cNvPr id="122" name="Week 11 - 29th June 2020"/>
          <p:cNvSpPr txBox="1"/>
          <p:nvPr/>
        </p:nvSpPr>
        <p:spPr>
          <a:xfrm>
            <a:off x="5691820" y="3226831"/>
            <a:ext cx="6004850"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b="1">
                <a:latin typeface="American Typewriter"/>
                <a:ea typeface="American Typewriter"/>
                <a:cs typeface="American Typewriter"/>
                <a:sym typeface="American Typewriter"/>
              </a:defRPr>
            </a:lvl1pPr>
          </a:lstStyle>
          <a:p>
            <a:r>
              <a:rPr dirty="0">
                <a:latin typeface="Gill Sans MT" panose="020B0502020104020203" pitchFamily="34" charset="77"/>
              </a:rPr>
              <a:t>Week </a:t>
            </a:r>
            <a:r>
              <a:rPr lang="en-GB" dirty="0">
                <a:latin typeface="Gill Sans MT" panose="020B0502020104020203" pitchFamily="34" charset="77"/>
              </a:rPr>
              <a:t>29</a:t>
            </a:r>
            <a:r>
              <a:rPr dirty="0">
                <a:latin typeface="Gill Sans MT" panose="020B0502020104020203" pitchFamily="34" charset="77"/>
              </a:rPr>
              <a:t> </a:t>
            </a:r>
            <a:r>
              <a:rPr lang="en-GB" dirty="0">
                <a:latin typeface="Gill Sans MT" panose="020B0502020104020203" pitchFamily="34" charset="77"/>
              </a:rPr>
              <a:t>–</a:t>
            </a:r>
            <a:r>
              <a:rPr dirty="0">
                <a:latin typeface="Gill Sans MT" panose="020B0502020104020203" pitchFamily="34" charset="77"/>
              </a:rPr>
              <a:t> </a:t>
            </a:r>
            <a:r>
              <a:rPr lang="en-GB" dirty="0">
                <a:latin typeface="Gill Sans MT" panose="020B0502020104020203" pitchFamily="34" charset="77"/>
              </a:rPr>
              <a:t>1st</a:t>
            </a:r>
            <a:r>
              <a:rPr dirty="0">
                <a:latin typeface="Gill Sans MT" panose="020B0502020104020203" pitchFamily="34" charset="77"/>
              </a:rPr>
              <a:t> </a:t>
            </a:r>
            <a:r>
              <a:rPr lang="en-GB" dirty="0">
                <a:latin typeface="Gill Sans MT" panose="020B0502020104020203" pitchFamily="34" charset="77"/>
              </a:rPr>
              <a:t>May</a:t>
            </a:r>
            <a:r>
              <a:rPr dirty="0">
                <a:latin typeface="Gill Sans MT" panose="020B0502020104020203" pitchFamily="34" charset="77"/>
              </a:rPr>
              <a:t> 202</a:t>
            </a:r>
            <a:r>
              <a:rPr lang="en-GB" dirty="0">
                <a:latin typeface="Gill Sans MT" panose="020B0502020104020203" pitchFamily="34" charset="77"/>
              </a:rPr>
              <a:t>3</a:t>
            </a:r>
            <a:endParaRPr dirty="0">
              <a:latin typeface="Gill Sans MT" panose="020B0502020104020203" pitchFamily="34" charset="77"/>
            </a:endParaRPr>
          </a:p>
        </p:txBody>
      </p:sp>
      <p:grpSp>
        <p:nvGrpSpPr>
          <p:cNvPr id="10" name="Group 9">
            <a:extLst>
              <a:ext uri="{FF2B5EF4-FFF2-40B4-BE49-F238E27FC236}">
                <a16:creationId xmlns:a16="http://schemas.microsoft.com/office/drawing/2014/main" id="{293E7B5B-BA83-1A40-88CA-41B9CA3846FC}"/>
              </a:ext>
            </a:extLst>
          </p:cNvPr>
          <p:cNvGrpSpPr/>
          <p:nvPr/>
        </p:nvGrpSpPr>
        <p:grpSpPr>
          <a:xfrm>
            <a:off x="-8276819" y="-164678"/>
            <a:ext cx="10029965" cy="15256120"/>
            <a:chOff x="-8642579" y="-164678"/>
            <a:chExt cx="10029965" cy="15256120"/>
          </a:xfrm>
        </p:grpSpPr>
        <p:sp>
          <p:nvSpPr>
            <p:cNvPr id="11" name="Rectangle 10">
              <a:extLst>
                <a:ext uri="{FF2B5EF4-FFF2-40B4-BE49-F238E27FC236}">
                  <a16:creationId xmlns:a16="http://schemas.microsoft.com/office/drawing/2014/main" id="{F360EA16-1FF2-7A41-9FFE-93201C894C8C}"/>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12" name="Rectangle 11">
              <a:extLst>
                <a:ext uri="{FF2B5EF4-FFF2-40B4-BE49-F238E27FC236}">
                  <a16:creationId xmlns:a16="http://schemas.microsoft.com/office/drawing/2014/main" id="{E9CF7BC9-F256-484E-B2A3-20A683E99FCB}"/>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5" name="Picture 4" descr="A close up of a toy&#10;&#10;Description automatically generated">
            <a:extLst>
              <a:ext uri="{FF2B5EF4-FFF2-40B4-BE49-F238E27FC236}">
                <a16:creationId xmlns:a16="http://schemas.microsoft.com/office/drawing/2014/main" id="{0E0A381E-E771-9A42-828B-936CC6324796}"/>
              </a:ext>
            </a:extLst>
          </p:cNvPr>
          <p:cNvPicPr>
            <a:picLocks noChangeAspect="1"/>
          </p:cNvPicPr>
          <p:nvPr/>
        </p:nvPicPr>
        <p:blipFill rotWithShape="1">
          <a:blip r:embed="rId2">
            <a:extLst>
              <a:ext uri="{28A0092B-C50C-407E-A947-70E740481C1C}">
                <a14:useLocalDpi xmlns:a14="http://schemas.microsoft.com/office/drawing/2010/main" val="0"/>
              </a:ext>
            </a:extLst>
          </a:blip>
          <a:srcRect l="33659" t="20868" r="34222" b="19852"/>
          <a:stretch/>
        </p:blipFill>
        <p:spPr>
          <a:xfrm>
            <a:off x="194597" y="3889160"/>
            <a:ext cx="4115970" cy="5864440"/>
          </a:xfrm>
          <a:prstGeom prst="rect">
            <a:avLst/>
          </a:prstGeom>
        </p:spPr>
      </p:pic>
      <p:pic>
        <p:nvPicPr>
          <p:cNvPr id="7" name="Picture 6" descr="A screenshot of a cell phone&#10;&#10;Description automatically generated">
            <a:extLst>
              <a:ext uri="{FF2B5EF4-FFF2-40B4-BE49-F238E27FC236}">
                <a16:creationId xmlns:a16="http://schemas.microsoft.com/office/drawing/2014/main" id="{2CC5B04C-98BD-014B-B30E-83A1C31AF9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315871">
            <a:off x="4454292" y="4450311"/>
            <a:ext cx="3513462" cy="262930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8" name="Group 7">
            <a:extLst>
              <a:ext uri="{FF2B5EF4-FFF2-40B4-BE49-F238E27FC236}">
                <a16:creationId xmlns:a16="http://schemas.microsoft.com/office/drawing/2014/main" id="{95F1DE71-708C-0147-917C-C5B1D4D208D4}"/>
              </a:ext>
            </a:extLst>
          </p:cNvPr>
          <p:cNvGrpSpPr/>
          <p:nvPr/>
        </p:nvGrpSpPr>
        <p:grpSpPr>
          <a:xfrm>
            <a:off x="11561091" y="3182930"/>
            <a:ext cx="8917924" cy="15439250"/>
            <a:chOff x="11782763" y="-862597"/>
            <a:chExt cx="8917924" cy="15439250"/>
          </a:xfrm>
        </p:grpSpPr>
        <p:sp>
          <p:nvSpPr>
            <p:cNvPr id="20" name="Rectangle 19">
              <a:extLst>
                <a:ext uri="{FF2B5EF4-FFF2-40B4-BE49-F238E27FC236}">
                  <a16:creationId xmlns:a16="http://schemas.microsoft.com/office/drawing/2014/main" id="{2699AD46-A23A-0743-A5AD-1B4A4E4B67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1" name="Rectangle 20">
              <a:extLst>
                <a:ext uri="{FF2B5EF4-FFF2-40B4-BE49-F238E27FC236}">
                  <a16:creationId xmlns:a16="http://schemas.microsoft.com/office/drawing/2014/main" id="{F53B4510-4E14-6043-BDB0-C5DAFE276E0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13" name="Picture 12" descr="A screenshot of a cell phone&#10;&#10;Description automatically generated">
            <a:extLst>
              <a:ext uri="{FF2B5EF4-FFF2-40B4-BE49-F238E27FC236}">
                <a16:creationId xmlns:a16="http://schemas.microsoft.com/office/drawing/2014/main" id="{6EC0D784-5EA2-6841-BB18-6B704A0BBD5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45752">
            <a:off x="6517535" y="6383473"/>
            <a:ext cx="3213149" cy="240306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5" name="Picture 14" descr="A screenshot of a cell phone&#10;&#10;Description automatically generated">
            <a:extLst>
              <a:ext uri="{FF2B5EF4-FFF2-40B4-BE49-F238E27FC236}">
                <a16:creationId xmlns:a16="http://schemas.microsoft.com/office/drawing/2014/main" id="{72679589-8404-E543-896F-014067FE981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842618">
            <a:off x="8719809" y="4398356"/>
            <a:ext cx="3138499" cy="235387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677859" y="1309202"/>
            <a:ext cx="2662588"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inspect</a:t>
            </a:r>
            <a:endParaRPr dirty="0">
              <a:latin typeface="Gill Sans MT" panose="020B0502020104020203" pitchFamily="34" charset="77"/>
            </a:endParaRPr>
          </a:p>
        </p:txBody>
      </p:sp>
      <p:sp>
        <p:nvSpPr>
          <p:cNvPr id="152" name="Definition:"/>
          <p:cNvSpPr txBox="1"/>
          <p:nvPr/>
        </p:nvSpPr>
        <p:spPr>
          <a:xfrm>
            <a:off x="2212466" y="3220713"/>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813077" y="4080742"/>
            <a:ext cx="5689323" cy="207236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200" dirty="0">
                <a:latin typeface="Gill Sans MT" panose="020B0502020104020203" pitchFamily="34" charset="77"/>
              </a:rPr>
              <a:t>If you inspect something, you look at every part of it carefully in order to find out about it or check that it is all right.</a:t>
            </a:r>
          </a:p>
        </p:txBody>
      </p:sp>
      <p:sp>
        <p:nvSpPr>
          <p:cNvPr id="155" name="The was a tear in Freddie’s new school jumper."/>
          <p:cNvSpPr txBox="1"/>
          <p:nvPr/>
        </p:nvSpPr>
        <p:spPr>
          <a:xfrm>
            <a:off x="0" y="6287569"/>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Mr Harding </a:t>
            </a:r>
            <a:r>
              <a:rPr lang="en-GB" sz="4000" b="1" dirty="0">
                <a:latin typeface="Gill Sans MT" panose="020B0502020104020203" pitchFamily="34" charset="77"/>
              </a:rPr>
              <a:t>inspected</a:t>
            </a:r>
            <a:r>
              <a:rPr lang="en-GB" sz="4000" dirty="0">
                <a:latin typeface="Gill Sans MT" panose="020B0502020104020203" pitchFamily="34" charset="77"/>
              </a:rPr>
              <a:t> our handwriting.</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in-</a:t>
            </a:r>
            <a:r>
              <a:rPr lang="en-GB" dirty="0" err="1">
                <a:latin typeface="Gill Sans MT" panose="020B0502020104020203" pitchFamily="34" charset="77"/>
              </a:rPr>
              <a:t>spect</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3099931740"/>
              </p:ext>
            </p:extLst>
          </p:nvPr>
        </p:nvGraphicFramePr>
        <p:xfrm>
          <a:off x="5110" y="7542175"/>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277516935"/>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scrutinise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t>
                      </a:r>
                      <a:r>
                        <a:rPr lang="en-GB" sz="2600" dirty="0" err="1">
                          <a:latin typeface="Gill Sans MT" panose="020B0502020104020203" pitchFamily="34" charset="77"/>
                        </a:rPr>
                        <a:t>tion</a:t>
                      </a:r>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respect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carefully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examine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re-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reflect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properly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5" name="Picture 4" descr="Icon&#10;&#10;Description automatically generated">
            <a:extLst>
              <a:ext uri="{FF2B5EF4-FFF2-40B4-BE49-F238E27FC236}">
                <a16:creationId xmlns:a16="http://schemas.microsoft.com/office/drawing/2014/main" id="{AD397055-6E0F-2470-0CA0-D5462D88B5E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27607" y="2768079"/>
            <a:ext cx="3190138" cy="3190138"/>
          </a:xfrm>
          <a:prstGeom prst="rect">
            <a:avLst/>
          </a:prstGeom>
        </p:spPr>
      </p:pic>
    </p:spTree>
    <p:extLst>
      <p:ext uri="{BB962C8B-B14F-4D97-AF65-F5344CB8AC3E}">
        <p14:creationId xmlns:p14="http://schemas.microsoft.com/office/powerpoint/2010/main" val="4182849549"/>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723554" y="1309202"/>
            <a:ext cx="2571217"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limited</a:t>
            </a:r>
            <a:endParaRPr dirty="0">
              <a:latin typeface="Gill Sans MT" panose="020B0502020104020203" pitchFamily="34" charset="77"/>
            </a:endParaRPr>
          </a:p>
        </p:txBody>
      </p:sp>
      <p:sp>
        <p:nvSpPr>
          <p:cNvPr id="152" name="Definition:"/>
          <p:cNvSpPr txBox="1"/>
          <p:nvPr/>
        </p:nvSpPr>
        <p:spPr>
          <a:xfrm>
            <a:off x="2212466" y="3241495"/>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adjective</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395968" y="4243252"/>
            <a:ext cx="6295777" cy="17645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Something that is limited is not very great in amount, range, or degree.</a:t>
            </a:r>
            <a:endParaRPr lang="en-GB" sz="4000" dirty="0">
              <a:latin typeface="Gill Sans MT" panose="020B0502020104020203" pitchFamily="34" charset="77"/>
            </a:endParaRPr>
          </a:p>
        </p:txBody>
      </p:sp>
      <p:sp>
        <p:nvSpPr>
          <p:cNvPr id="155" name="The was a tear in Freddie’s new school jumper."/>
          <p:cNvSpPr txBox="1"/>
          <p:nvPr/>
        </p:nvSpPr>
        <p:spPr>
          <a:xfrm>
            <a:off x="0" y="6368491"/>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We were </a:t>
            </a:r>
            <a:r>
              <a:rPr lang="en-GB" sz="4000" b="1" dirty="0">
                <a:latin typeface="Gill Sans MT" panose="020B0502020104020203" pitchFamily="34" charset="77"/>
              </a:rPr>
              <a:t>limited</a:t>
            </a:r>
            <a:r>
              <a:rPr lang="en-GB" sz="4000" dirty="0">
                <a:latin typeface="Gill Sans MT" panose="020B0502020104020203" pitchFamily="34" charset="77"/>
              </a:rPr>
              <a:t> to one glue stick per table.</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330562"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err="1">
                <a:latin typeface="Gill Sans MT" panose="020B0502020104020203" pitchFamily="34" charset="77"/>
              </a:rPr>
              <a:t>lim</a:t>
            </a:r>
            <a:r>
              <a:rPr lang="en-GB" dirty="0">
                <a:latin typeface="Gill Sans MT" panose="020B0502020104020203" pitchFamily="34" charset="77"/>
              </a:rPr>
              <a:t>-it-ed</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1146757273"/>
              </p:ext>
            </p:extLst>
          </p:nvPr>
        </p:nvGraphicFramePr>
        <p:xfrm>
          <a:off x="5110" y="7558216"/>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3655998878"/>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restricted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ample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un-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prohibited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supply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finite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unlimited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visited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amounts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5" name="Picture 4" descr="Icon&#10;&#10;Description automatically generated">
            <a:extLst>
              <a:ext uri="{FF2B5EF4-FFF2-40B4-BE49-F238E27FC236}">
                <a16:creationId xmlns:a16="http://schemas.microsoft.com/office/drawing/2014/main" id="{DA136A46-0FF8-1E3C-A70F-EBFB97F1A9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45198" y="2484934"/>
            <a:ext cx="3834634" cy="3834634"/>
          </a:xfrm>
          <a:prstGeom prst="rect">
            <a:avLst/>
          </a:prstGeom>
        </p:spPr>
      </p:pic>
      <p:pic>
        <p:nvPicPr>
          <p:cNvPr id="7" name="Picture 6" descr="A yellow triangle sign&#10;&#10;Description automatically generated with low confidence">
            <a:extLst>
              <a:ext uri="{FF2B5EF4-FFF2-40B4-BE49-F238E27FC236}">
                <a16:creationId xmlns:a16="http://schemas.microsoft.com/office/drawing/2014/main" id="{919BF24D-700E-171C-BC96-660B0DD265A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76752" y="4629654"/>
            <a:ext cx="1795323" cy="1795323"/>
          </a:xfrm>
          <a:prstGeom prst="rect">
            <a:avLst/>
          </a:prstGeom>
        </p:spPr>
      </p:pic>
    </p:spTree>
    <p:extLst>
      <p:ext uri="{BB962C8B-B14F-4D97-AF65-F5344CB8AC3E}">
        <p14:creationId xmlns:p14="http://schemas.microsoft.com/office/powerpoint/2010/main" val="3988174973"/>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531991" y="1309202"/>
            <a:ext cx="2954335"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languish</a:t>
            </a:r>
            <a:endParaRPr dirty="0">
              <a:latin typeface="Gill Sans MT" panose="020B0502020104020203" pitchFamily="34" charset="77"/>
            </a:endParaRPr>
          </a:p>
        </p:txBody>
      </p:sp>
      <p:sp>
        <p:nvSpPr>
          <p:cNvPr id="152" name="Definition:"/>
          <p:cNvSpPr txBox="1"/>
          <p:nvPr/>
        </p:nvSpPr>
        <p:spPr>
          <a:xfrm>
            <a:off x="2212466" y="3220713"/>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635614" y="3960498"/>
            <a:ext cx="6243168" cy="231858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If someone languishes somewhere, they are forced to remain and suffer in an unpleasant situation.</a:t>
            </a:r>
          </a:p>
        </p:txBody>
      </p:sp>
      <p:sp>
        <p:nvSpPr>
          <p:cNvPr id="155" name="The was a tear in Freddie’s new school jumper."/>
          <p:cNvSpPr txBox="1"/>
          <p:nvPr/>
        </p:nvSpPr>
        <p:spPr>
          <a:xfrm>
            <a:off x="0" y="6414542"/>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The rugby team </a:t>
            </a:r>
            <a:r>
              <a:rPr lang="en-GB" sz="4000" b="1" dirty="0">
                <a:latin typeface="Gill Sans MT" panose="020B0502020104020203" pitchFamily="34" charset="77"/>
              </a:rPr>
              <a:t>languished</a:t>
            </a:r>
            <a:r>
              <a:rPr lang="en-GB" sz="4000" dirty="0">
                <a:latin typeface="Gill Sans MT" panose="020B0502020104020203" pitchFamily="34" charset="77"/>
              </a:rPr>
              <a:t> at the bottom of the league.</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err="1">
                <a:latin typeface="Gill Sans MT" panose="020B0502020104020203" pitchFamily="34" charset="77"/>
              </a:rPr>
              <a:t>lan-guish</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317162" y="-5897186"/>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2291369950"/>
              </p:ext>
            </p:extLst>
          </p:nvPr>
        </p:nvGraphicFramePr>
        <p:xfrm>
          <a:off x="5110" y="7557242"/>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2445892699"/>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rot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t>
                      </a:r>
                      <a:r>
                        <a:rPr lang="en-GB" sz="2600" dirty="0" err="1">
                          <a:latin typeface="Gill Sans MT" panose="020B0502020104020203" pitchFamily="34" charset="77"/>
                        </a:rPr>
                        <a:t>ing</a:t>
                      </a:r>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anguish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alone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suffer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vanquish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in fear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5" name="Picture 4" descr="Logo, icon&#10;&#10;Description automatically generated">
            <a:extLst>
              <a:ext uri="{FF2B5EF4-FFF2-40B4-BE49-F238E27FC236}">
                <a16:creationId xmlns:a16="http://schemas.microsoft.com/office/drawing/2014/main" id="{7CD2B995-A0F8-D00E-ABB6-0AB67A78F87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13624" y="2592299"/>
            <a:ext cx="3995936" cy="3995936"/>
          </a:xfrm>
          <a:prstGeom prst="rect">
            <a:avLst/>
          </a:prstGeom>
        </p:spPr>
      </p:pic>
    </p:spTree>
    <p:extLst>
      <p:ext uri="{BB962C8B-B14F-4D97-AF65-F5344CB8AC3E}">
        <p14:creationId xmlns:p14="http://schemas.microsoft.com/office/powerpoint/2010/main" val="2605260247"/>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626568" y="1309202"/>
            <a:ext cx="2765181"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meddle</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495353" y="3985501"/>
            <a:ext cx="6119260" cy="207236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200" dirty="0">
                <a:latin typeface="Gill Sans MT" panose="020B0502020104020203" pitchFamily="34" charset="77"/>
              </a:rPr>
              <a:t>If you say that someone meddles in something, you are criticizing the fact that they try to influence or change it without being asked.</a:t>
            </a:r>
          </a:p>
        </p:txBody>
      </p:sp>
      <p:sp>
        <p:nvSpPr>
          <p:cNvPr id="155" name="The was a tear in Freddie’s new school jumper."/>
          <p:cNvSpPr txBox="1"/>
          <p:nvPr/>
        </p:nvSpPr>
        <p:spPr>
          <a:xfrm>
            <a:off x="0" y="6430608"/>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Anne was always </a:t>
            </a:r>
            <a:r>
              <a:rPr lang="en-GB" sz="4000" b="1" dirty="0">
                <a:latin typeface="Gill Sans MT" panose="020B0502020104020203" pitchFamily="34" charset="77"/>
              </a:rPr>
              <a:t>meddling</a:t>
            </a:r>
            <a:r>
              <a:rPr lang="en-GB" sz="4000" dirty="0">
                <a:latin typeface="Gill Sans MT" panose="020B0502020104020203" pitchFamily="34" charset="77"/>
              </a:rPr>
              <a:t> in everyone's business.</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med-</a:t>
            </a:r>
            <a:r>
              <a:rPr lang="en-GB" dirty="0" err="1">
                <a:latin typeface="Gill Sans MT" panose="020B0502020104020203" pitchFamily="34" charset="77"/>
              </a:rPr>
              <a:t>dle</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2223520425"/>
              </p:ext>
            </p:extLst>
          </p:nvPr>
        </p:nvGraphicFramePr>
        <p:xfrm>
          <a:off x="5110" y="7579393"/>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3331088901"/>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interfere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-some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peddle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with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pry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t>
                      </a:r>
                      <a:r>
                        <a:rPr lang="en-GB" sz="2600" dirty="0" err="1">
                          <a:latin typeface="Gill Sans MT" panose="020B0502020104020203" pitchFamily="34" charset="77"/>
                        </a:rPr>
                        <a:t>ing</a:t>
                      </a:r>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medal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equipment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4" name="Picture 3" descr="Icon&#10;&#10;Description automatically generated">
            <a:extLst>
              <a:ext uri="{FF2B5EF4-FFF2-40B4-BE49-F238E27FC236}">
                <a16:creationId xmlns:a16="http://schemas.microsoft.com/office/drawing/2014/main" id="{C4980BF5-E3A5-84CE-5B36-0EB611AD979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12674" y="2569078"/>
            <a:ext cx="3810292" cy="3810292"/>
          </a:xfrm>
          <a:prstGeom prst="rect">
            <a:avLst/>
          </a:prstGeom>
        </p:spPr>
      </p:pic>
    </p:spTree>
    <p:extLst>
      <p:ext uri="{BB962C8B-B14F-4D97-AF65-F5344CB8AC3E}">
        <p14:creationId xmlns:p14="http://schemas.microsoft.com/office/powerpoint/2010/main" val="442767799"/>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4937574" y="1339979"/>
            <a:ext cx="4517262" cy="11182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sz="6600" dirty="0">
                <a:latin typeface="Gill Sans MT" panose="020B0502020104020203" pitchFamily="34" charset="77"/>
              </a:rPr>
              <a:t>conversation</a:t>
            </a:r>
            <a:endParaRPr sz="7200"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noun</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700664" y="4113781"/>
            <a:ext cx="5949518" cy="17645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If you have a conversation with someone, you talk with them, usually in an informal situation.</a:t>
            </a:r>
            <a:endParaRPr sz="3600" dirty="0">
              <a:latin typeface="Gill Sans MT" panose="020B0502020104020203" pitchFamily="34" charset="77"/>
            </a:endParaRPr>
          </a:p>
        </p:txBody>
      </p:sp>
      <p:sp>
        <p:nvSpPr>
          <p:cNvPr id="155" name="The was a tear in Freddie’s new school jumper."/>
          <p:cNvSpPr txBox="1"/>
          <p:nvPr/>
        </p:nvSpPr>
        <p:spPr>
          <a:xfrm>
            <a:off x="0" y="6329685"/>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Carl and Jabari were deep in </a:t>
            </a:r>
            <a:r>
              <a:rPr lang="en-GB" sz="4000" b="1" dirty="0">
                <a:latin typeface="Gill Sans MT" panose="020B0502020104020203" pitchFamily="34" charset="77"/>
              </a:rPr>
              <a:t>conversation</a:t>
            </a:r>
            <a:r>
              <a:rPr lang="en-GB" sz="4000" dirty="0">
                <a:latin typeface="Gill Sans MT" panose="020B0502020104020203" pitchFamily="34" charset="77"/>
              </a:rPr>
              <a:t>.</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5040153"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con-</a:t>
            </a:r>
            <a:r>
              <a:rPr lang="en-GB" dirty="0" err="1">
                <a:latin typeface="Gill Sans MT" panose="020B0502020104020203" pitchFamily="34" charset="77"/>
              </a:rPr>
              <a:t>ver</a:t>
            </a:r>
            <a:r>
              <a:rPr lang="en-GB" dirty="0">
                <a:latin typeface="Gill Sans MT" panose="020B0502020104020203" pitchFamily="34" charset="77"/>
              </a:rPr>
              <a:t>-</a:t>
            </a:r>
            <a:r>
              <a:rPr lang="en-GB" dirty="0" err="1">
                <a:latin typeface="Gill Sans MT" panose="020B0502020104020203" pitchFamily="34" charset="77"/>
              </a:rPr>
              <a:t>sa-tion</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267900635"/>
              </p:ext>
            </p:extLst>
          </p:nvPr>
        </p:nvGraphicFramePr>
        <p:xfrm>
          <a:off x="5110" y="7542175"/>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3334831431"/>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discussion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information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fun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chinwag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education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friendly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5" name="Picture 4" descr="Icon&#10;&#10;Description automatically generated">
            <a:extLst>
              <a:ext uri="{FF2B5EF4-FFF2-40B4-BE49-F238E27FC236}">
                <a16:creationId xmlns:a16="http://schemas.microsoft.com/office/drawing/2014/main" id="{3D0B2DFA-0E73-2AC0-ADAD-10214C45B1D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89208" y="2819211"/>
            <a:ext cx="3605760" cy="3605760"/>
          </a:xfrm>
          <a:prstGeom prst="rect">
            <a:avLst/>
          </a:prstGeom>
        </p:spPr>
      </p:pic>
    </p:spTree>
    <p:extLst>
      <p:ext uri="{BB962C8B-B14F-4D97-AF65-F5344CB8AC3E}">
        <p14:creationId xmlns:p14="http://schemas.microsoft.com/office/powerpoint/2010/main" val="3272518309"/>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Word of the Day:"/>
          <p:cNvSpPr txBox="1"/>
          <p:nvPr/>
        </p:nvSpPr>
        <p:spPr>
          <a:xfrm>
            <a:off x="4237199" y="4067780"/>
            <a:ext cx="4848825" cy="5334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lang="en-GB" sz="2800" dirty="0">
                <a:latin typeface="Gill Sans MT" panose="020B0502020104020203" pitchFamily="34" charset="77"/>
              </a:rPr>
              <a:t>Focus Word </a:t>
            </a:r>
            <a:r>
              <a:rPr lang="en-GB" sz="1800" dirty="0">
                <a:latin typeface="Gill Sans MT" panose="020B0502020104020203" pitchFamily="34" charset="77"/>
              </a:rPr>
              <a:t>(write below)</a:t>
            </a:r>
            <a:r>
              <a:rPr sz="1800" dirty="0">
                <a:latin typeface="Gill Sans MT" panose="020B0502020104020203" pitchFamily="34" charset="77"/>
              </a:rPr>
              <a:t>:</a:t>
            </a:r>
          </a:p>
        </p:txBody>
      </p:sp>
      <p:sp>
        <p:nvSpPr>
          <p:cNvPr id="152" name="Definition:"/>
          <p:cNvSpPr txBox="1"/>
          <p:nvPr/>
        </p:nvSpPr>
        <p:spPr>
          <a:xfrm>
            <a:off x="134969" y="1009378"/>
            <a:ext cx="6301398" cy="5334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pPr algn="l"/>
            <a:r>
              <a:rPr lang="en-GB" sz="2800" dirty="0">
                <a:latin typeface="Gill Sans MT" panose="020B0502020104020203" pitchFamily="34" charset="77"/>
              </a:rPr>
              <a:t>Describe / Definition</a:t>
            </a:r>
            <a:r>
              <a:rPr sz="2800" dirty="0">
                <a:latin typeface="Gill Sans MT" panose="020B0502020104020203" pitchFamily="34" charset="77"/>
              </a:rPr>
              <a:t>: </a:t>
            </a:r>
          </a:p>
        </p:txBody>
      </p:sp>
      <p:sp>
        <p:nvSpPr>
          <p:cNvPr id="165" name="Word Class"/>
          <p:cNvSpPr txBox="1"/>
          <p:nvPr/>
        </p:nvSpPr>
        <p:spPr>
          <a:xfrm>
            <a:off x="9548254" y="4558715"/>
            <a:ext cx="1941237" cy="5334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2800" dirty="0">
                <a:solidFill>
                  <a:srgbClr val="C92405"/>
                </a:solidFill>
                <a:latin typeface="Gill Sans MT" panose="020B0502020104020203" pitchFamily="34" charset="77"/>
              </a:rPr>
              <a:t>Word Class</a:t>
            </a:r>
            <a:r>
              <a:rPr lang="en-GB" sz="2800" dirty="0">
                <a:solidFill>
                  <a:srgbClr val="C92405"/>
                </a:solidFill>
                <a:latin typeface="Gill Sans MT" panose="020B0502020104020203" pitchFamily="34" charset="77"/>
              </a:rPr>
              <a:t>:</a:t>
            </a:r>
            <a:endParaRPr sz="2800" dirty="0">
              <a:solidFill>
                <a:srgbClr val="C92405"/>
              </a:solidFill>
              <a:latin typeface="Gill Sans MT" panose="020B0502020104020203" pitchFamily="34" charset="77"/>
            </a:endParaRPr>
          </a:p>
        </p:txBody>
      </p:sp>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nvGraphicFramePr>
        <p:xfrm>
          <a:off x="0" y="5616398"/>
          <a:ext cx="6522398" cy="4137202"/>
        </p:xfrm>
        <a:graphic>
          <a:graphicData uri="http://schemas.openxmlformats.org/drawingml/2006/table">
            <a:tbl>
              <a:tblPr firstRow="1" bandRow="1">
                <a:tableStyleId>{5940675A-B579-460E-94D1-54222C63F5DA}</a:tableStyleId>
              </a:tblPr>
              <a:tblGrid>
                <a:gridCol w="3261199">
                  <a:extLst>
                    <a:ext uri="{9D8B030D-6E8A-4147-A177-3AD203B41FA5}">
                      <a16:colId xmlns:a16="http://schemas.microsoft.com/office/drawing/2014/main" val="1062734036"/>
                    </a:ext>
                  </a:extLst>
                </a:gridCol>
                <a:gridCol w="3261199">
                  <a:extLst>
                    <a:ext uri="{9D8B030D-6E8A-4147-A177-3AD203B41FA5}">
                      <a16:colId xmlns:a16="http://schemas.microsoft.com/office/drawing/2014/main" val="2844254734"/>
                    </a:ext>
                  </a:extLst>
                </a:gridCol>
              </a:tblGrid>
              <a:tr h="716790">
                <a:tc>
                  <a:txBody>
                    <a:bodyPr/>
                    <a:lstStyle/>
                    <a:p>
                      <a:r>
                        <a:rPr lang="en-GB" sz="2600" b="0" dirty="0">
                          <a:solidFill>
                            <a:srgbClr val="DD2909"/>
                          </a:solidFill>
                          <a:latin typeface="Gill Sans MT" panose="020B0502020104020203" pitchFamily="34" charset="77"/>
                        </a:rPr>
                        <a:t>Synonyms:</a:t>
                      </a:r>
                    </a:p>
                    <a:p>
                      <a:pPr marL="0" marR="0" lvl="0" indent="0" algn="ctr" defTabSz="5842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Gill Sans MT" panose="020B0502020104020203" pitchFamily="34" charset="77"/>
                        </a:rPr>
                        <a:t>(words with same / similar meaning)</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Antonyms:</a:t>
                      </a:r>
                    </a:p>
                    <a:p>
                      <a:r>
                        <a:rPr lang="en-GB" sz="1400" b="0" dirty="0">
                          <a:solidFill>
                            <a:schemeClr val="tx1"/>
                          </a:solidFill>
                          <a:latin typeface="Gill Sans MT" panose="020B0502020104020203" pitchFamily="34" charset="77"/>
                        </a:rPr>
                        <a:t>(words with opposite meaning)</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351811">
                <a:tc>
                  <a:txBody>
                    <a:bodyPr/>
                    <a:lstStyle/>
                    <a:p>
                      <a:r>
                        <a:rPr lang="en-GB" sz="2600" dirty="0">
                          <a:latin typeface="Gill Sans MT" panose="020B0502020104020203" pitchFamily="34" charset="77"/>
                        </a:rPr>
                        <a:t> </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716790">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Rhymes:</a:t>
                      </a:r>
                    </a:p>
                    <a:p>
                      <a:pPr marL="0" marR="0" lvl="0" indent="0" algn="ctr" defTabSz="5842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Gill Sans MT" panose="020B0502020104020203" pitchFamily="34" charset="77"/>
                        </a:rPr>
                        <a:t>(words that sound the same)</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Link Words:</a:t>
                      </a:r>
                    </a:p>
                    <a:p>
                      <a:pPr marL="0" marR="0" lvl="0" indent="0" algn="ctr" defTabSz="5842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Gill Sans MT" panose="020B0502020104020203" pitchFamily="34" charset="77"/>
                        </a:rPr>
                        <a:t>(Example: football = pitch, team, player)</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351811">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51319385"/>
                  </a:ext>
                </a:extLst>
              </a:tr>
            </a:tbl>
          </a:graphicData>
        </a:graphic>
      </p:graphicFrame>
      <p:sp>
        <p:nvSpPr>
          <p:cNvPr id="3" name="Rounded Rectangle 2">
            <a:extLst>
              <a:ext uri="{FF2B5EF4-FFF2-40B4-BE49-F238E27FC236}">
                <a16:creationId xmlns:a16="http://schemas.microsoft.com/office/drawing/2014/main" id="{F6EBC672-2A25-9A4F-BEA5-DD15238F7A08}"/>
              </a:ext>
            </a:extLst>
          </p:cNvPr>
          <p:cNvSpPr/>
          <p:nvPr/>
        </p:nvSpPr>
        <p:spPr>
          <a:xfrm>
            <a:off x="4049306" y="4519916"/>
            <a:ext cx="5331577" cy="1099584"/>
          </a:xfrm>
          <a:prstGeom prst="roundRect">
            <a:avLst/>
          </a:prstGeom>
          <a:ln/>
        </p:spPr>
        <p:style>
          <a:lnRef idx="2">
            <a:schemeClr val="accent1"/>
          </a:lnRef>
          <a:fillRef idx="1">
            <a:schemeClr val="lt1"/>
          </a:fillRef>
          <a:effectRef idx="0">
            <a:schemeClr val="accent1"/>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cxnSp>
        <p:nvCxnSpPr>
          <p:cNvPr id="6" name="Straight Connector 5">
            <a:extLst>
              <a:ext uri="{FF2B5EF4-FFF2-40B4-BE49-F238E27FC236}">
                <a16:creationId xmlns:a16="http://schemas.microsoft.com/office/drawing/2014/main" id="{0C0EB75B-CE44-7846-AB22-8FD283C0F727}"/>
              </a:ext>
            </a:extLst>
          </p:cNvPr>
          <p:cNvCxnSpPr>
            <a:cxnSpLocks/>
          </p:cNvCxnSpPr>
          <p:nvPr/>
        </p:nvCxnSpPr>
        <p:spPr>
          <a:xfrm>
            <a:off x="9230050" y="4527937"/>
            <a:ext cx="3774750" cy="23084"/>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2" name="Straight Connector 31">
            <a:extLst>
              <a:ext uri="{FF2B5EF4-FFF2-40B4-BE49-F238E27FC236}">
                <a16:creationId xmlns:a16="http://schemas.microsoft.com/office/drawing/2014/main" id="{FB28A97C-5AC4-BD49-B3AB-E8446B04A0F7}"/>
              </a:ext>
            </a:extLst>
          </p:cNvPr>
          <p:cNvCxnSpPr>
            <a:cxnSpLocks/>
          </p:cNvCxnSpPr>
          <p:nvPr/>
        </p:nvCxnSpPr>
        <p:spPr>
          <a:xfrm>
            <a:off x="9230050" y="5619500"/>
            <a:ext cx="3774750" cy="0"/>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6" name="Word Class">
            <a:extLst>
              <a:ext uri="{FF2B5EF4-FFF2-40B4-BE49-F238E27FC236}">
                <a16:creationId xmlns:a16="http://schemas.microsoft.com/office/drawing/2014/main" id="{21640A06-AF8A-9643-B8EB-F336ADD7BF49}"/>
              </a:ext>
            </a:extLst>
          </p:cNvPr>
          <p:cNvSpPr txBox="1"/>
          <p:nvPr/>
        </p:nvSpPr>
        <p:spPr>
          <a:xfrm>
            <a:off x="6584702" y="5627194"/>
            <a:ext cx="3170741" cy="5334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lang="en-GB" sz="2800" dirty="0">
                <a:solidFill>
                  <a:srgbClr val="C92405"/>
                </a:solidFill>
                <a:latin typeface="Gill Sans MT" panose="020B0502020104020203" pitchFamily="34" charset="77"/>
              </a:rPr>
              <a:t>Draw your sentence:</a:t>
            </a:r>
            <a:endParaRPr sz="2800" dirty="0">
              <a:solidFill>
                <a:srgbClr val="C92405"/>
              </a:solidFill>
              <a:latin typeface="Gill Sans MT" panose="020B0502020104020203" pitchFamily="34" charset="77"/>
            </a:endParaRPr>
          </a:p>
        </p:txBody>
      </p:sp>
      <p:cxnSp>
        <p:nvCxnSpPr>
          <p:cNvPr id="47" name="Straight Connector 46">
            <a:extLst>
              <a:ext uri="{FF2B5EF4-FFF2-40B4-BE49-F238E27FC236}">
                <a16:creationId xmlns:a16="http://schemas.microsoft.com/office/drawing/2014/main" id="{12BEAB5B-888F-AB4B-8084-B7517E46124D}"/>
              </a:ext>
            </a:extLst>
          </p:cNvPr>
          <p:cNvCxnSpPr>
            <a:cxnSpLocks/>
          </p:cNvCxnSpPr>
          <p:nvPr/>
        </p:nvCxnSpPr>
        <p:spPr>
          <a:xfrm>
            <a:off x="6502400" y="834297"/>
            <a:ext cx="0" cy="3443268"/>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8" name="Word Class">
            <a:extLst>
              <a:ext uri="{FF2B5EF4-FFF2-40B4-BE49-F238E27FC236}">
                <a16:creationId xmlns:a16="http://schemas.microsoft.com/office/drawing/2014/main" id="{B87BA57F-911C-9345-ADD2-5EB8324B7021}"/>
              </a:ext>
            </a:extLst>
          </p:cNvPr>
          <p:cNvSpPr txBox="1"/>
          <p:nvPr/>
        </p:nvSpPr>
        <p:spPr>
          <a:xfrm>
            <a:off x="6584702" y="1015294"/>
            <a:ext cx="3912327" cy="5334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pPr algn="l"/>
            <a:r>
              <a:rPr lang="en-GB" sz="2800" dirty="0">
                <a:solidFill>
                  <a:srgbClr val="C92405"/>
                </a:solidFill>
                <a:latin typeface="Gill Sans MT" panose="020B0502020104020203" pitchFamily="34" charset="77"/>
              </a:rPr>
              <a:t>Use it in a sentence:</a:t>
            </a:r>
            <a:endParaRPr sz="2800" dirty="0">
              <a:solidFill>
                <a:srgbClr val="C92405"/>
              </a:solidFill>
              <a:latin typeface="Gill Sans MT" panose="020B0502020104020203" pitchFamily="34" charset="77"/>
            </a:endParaRPr>
          </a:p>
        </p:txBody>
      </p:sp>
      <p:sp>
        <p:nvSpPr>
          <p:cNvPr id="148" name="Grasshopper Word of the Day"/>
          <p:cNvSpPr txBox="1"/>
          <p:nvPr/>
        </p:nvSpPr>
        <p:spPr>
          <a:xfrm>
            <a:off x="1302106" y="17462"/>
            <a:ext cx="9802363"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Vocabulary Laboratory</a:t>
            </a:r>
            <a:endParaRPr sz="7000" dirty="0">
              <a:solidFill>
                <a:srgbClr val="00AEEE"/>
              </a:solidFill>
              <a:latin typeface="Gill Sans MT" panose="020B0502020104020203" pitchFamily="34" charset="77"/>
            </a:endParaRP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489491" y="339363"/>
            <a:ext cx="1622203" cy="1340029"/>
          </a:xfrm>
          <a:prstGeom prst="rect">
            <a:avLst/>
          </a:prstGeom>
        </p:spPr>
      </p:pic>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cxnSp>
        <p:nvCxnSpPr>
          <p:cNvPr id="57" name="Straight Connector 56">
            <a:extLst>
              <a:ext uri="{FF2B5EF4-FFF2-40B4-BE49-F238E27FC236}">
                <a16:creationId xmlns:a16="http://schemas.microsoft.com/office/drawing/2014/main" id="{19C2E683-E563-EC4A-8BCC-97B73FE19449}"/>
              </a:ext>
            </a:extLst>
          </p:cNvPr>
          <p:cNvCxnSpPr>
            <a:cxnSpLocks/>
          </p:cNvCxnSpPr>
          <p:nvPr/>
        </p:nvCxnSpPr>
        <p:spPr>
          <a:xfrm>
            <a:off x="206685" y="1451841"/>
            <a:ext cx="3056466" cy="0"/>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60" name="Straight Connector 59">
            <a:extLst>
              <a:ext uri="{FF2B5EF4-FFF2-40B4-BE49-F238E27FC236}">
                <a16:creationId xmlns:a16="http://schemas.microsoft.com/office/drawing/2014/main" id="{5D8D83E5-1C51-AE4B-956A-5207505C9075}"/>
              </a:ext>
            </a:extLst>
          </p:cNvPr>
          <p:cNvCxnSpPr>
            <a:cxnSpLocks/>
          </p:cNvCxnSpPr>
          <p:nvPr/>
        </p:nvCxnSpPr>
        <p:spPr>
          <a:xfrm>
            <a:off x="6681048" y="1451841"/>
            <a:ext cx="2849277" cy="0"/>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696123833"/>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519265771"/>
              </p:ext>
            </p:extLst>
          </p:nvPr>
        </p:nvGraphicFramePr>
        <p:xfrm>
          <a:off x="0" y="1197272"/>
          <a:ext cx="13004800" cy="8538866"/>
        </p:xfrm>
        <a:graphic>
          <a:graphicData uri="http://schemas.openxmlformats.org/drawingml/2006/table">
            <a:tbl>
              <a:tblPr firstRow="1" bandRow="1">
                <a:tableStyleId>{5940675A-B579-460E-94D1-54222C63F5DA}</a:tableStyleId>
              </a:tblPr>
              <a:tblGrid>
                <a:gridCol w="6502400">
                  <a:extLst>
                    <a:ext uri="{9D8B030D-6E8A-4147-A177-3AD203B41FA5}">
                      <a16:colId xmlns:a16="http://schemas.microsoft.com/office/drawing/2014/main" val="1062734036"/>
                    </a:ext>
                  </a:extLst>
                </a:gridCol>
                <a:gridCol w="6502400">
                  <a:extLst>
                    <a:ext uri="{9D8B030D-6E8A-4147-A177-3AD203B41FA5}">
                      <a16:colId xmlns:a16="http://schemas.microsoft.com/office/drawing/2014/main" val="2844254734"/>
                    </a:ext>
                  </a:extLst>
                </a:gridCol>
              </a:tblGrid>
              <a:tr h="635235">
                <a:tc>
                  <a:txBody>
                    <a:bodyPr/>
                    <a:lstStyle/>
                    <a:p>
                      <a:pPr algn="ctr"/>
                      <a:r>
                        <a:rPr lang="en-GB" sz="2600" b="0" dirty="0">
                          <a:solidFill>
                            <a:srgbClr val="0365C0"/>
                          </a:solidFill>
                          <a:latin typeface="Gill Sans MT" panose="020B0502020104020203" pitchFamily="34" charset="77"/>
                        </a:rPr>
                        <a:t>Word: </a:t>
                      </a:r>
                      <a:r>
                        <a:rPr lang="en-GB" sz="2600" b="0" dirty="0">
                          <a:solidFill>
                            <a:schemeClr val="tx1"/>
                          </a:solidFill>
                          <a:latin typeface="Gill Sans MT" panose="020B0502020104020203" pitchFamily="34" charset="77"/>
                        </a:rPr>
                        <a:t>fix</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dark</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3634198">
                <a:tc>
                  <a:txBody>
                    <a:bodyPr/>
                    <a:lstStyle/>
                    <a:p>
                      <a:pPr algn="l"/>
                      <a:r>
                        <a:rPr lang="en-GB" sz="2600" dirty="0">
                          <a:solidFill>
                            <a:schemeClr val="tx1"/>
                          </a:solidFill>
                          <a:latin typeface="Gill Sans MT" panose="020B0502020104020203" pitchFamily="34" charset="77"/>
                        </a:rPr>
                        <a:t> </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a:endParaRPr lang="en-GB" sz="2600" dirty="0">
                        <a:solidFill>
                          <a:schemeClr val="tx1"/>
                        </a:solidFill>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35235">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across</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0365C0"/>
                          </a:solidFill>
                          <a:latin typeface="Gill Sans MT" panose="020B0502020104020203" pitchFamily="34" charset="77"/>
                        </a:rPr>
                        <a:t>Word: </a:t>
                      </a:r>
                      <a:r>
                        <a:rPr lang="en-GB" sz="2600" b="0" dirty="0">
                          <a:solidFill>
                            <a:schemeClr val="tx1"/>
                          </a:solidFill>
                          <a:latin typeface="Gill Sans MT" panose="020B0502020104020203" pitchFamily="34" charset="77"/>
                        </a:rPr>
                        <a:t>duo</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3634198">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51319385"/>
                  </a:ext>
                </a:extLst>
              </a:tr>
            </a:tbl>
          </a:graphicData>
        </a:graphic>
      </p:graphicFrame>
      <p:sp>
        <p:nvSpPr>
          <p:cNvPr id="148" name="Grasshopper Word of the Day"/>
          <p:cNvSpPr txBox="1"/>
          <p:nvPr/>
        </p:nvSpPr>
        <p:spPr>
          <a:xfrm>
            <a:off x="324857" y="17462"/>
            <a:ext cx="9121088"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Vocabulary Visualiser</a:t>
            </a:r>
            <a:endParaRPr sz="7000" dirty="0">
              <a:solidFill>
                <a:srgbClr val="00AEEE"/>
              </a:solidFill>
              <a:latin typeface="Gill Sans MT" panose="020B0502020104020203" pitchFamily="34" charset="77"/>
            </a:endParaRPr>
          </a:p>
        </p:txBody>
      </p:sp>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 name="TextBox 3">
            <a:extLst>
              <a:ext uri="{FF2B5EF4-FFF2-40B4-BE49-F238E27FC236}">
                <a16:creationId xmlns:a16="http://schemas.microsoft.com/office/drawing/2014/main" id="{F960320C-5CFE-6448-A62D-AEE5B25DC1E7}"/>
              </a:ext>
            </a:extLst>
          </p:cNvPr>
          <p:cNvSpPr txBox="1"/>
          <p:nvPr/>
        </p:nvSpPr>
        <p:spPr>
          <a:xfrm>
            <a:off x="9398239" y="128282"/>
            <a:ext cx="2278637"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Draw the </a:t>
            </a:r>
            <a:r>
              <a:rPr kumimoji="0" lang="en-GB" sz="1800" b="1" i="0" u="none" strike="noStrike" cap="none" spc="0" normalizeH="0" baseline="0" dirty="0">
                <a:ln>
                  <a:noFill/>
                </a:ln>
                <a:solidFill>
                  <a:srgbClr val="000000"/>
                </a:solidFill>
                <a:effectLst/>
                <a:uFillTx/>
                <a:latin typeface="Gill Sans MT" panose="020B0502020104020203" pitchFamily="34" charset="77"/>
                <a:sym typeface="Helvetica Light"/>
              </a:rPr>
              <a:t>Grasshopper</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 words and bring them to life.</a:t>
            </a: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454" y="8852728"/>
            <a:ext cx="971450" cy="802471"/>
          </a:xfrm>
          <a:prstGeom prst="rect">
            <a:avLst/>
          </a:prstGeom>
        </p:spPr>
      </p:pic>
      <p:pic>
        <p:nvPicPr>
          <p:cNvPr id="5" name="Picture 4">
            <a:extLst>
              <a:ext uri="{FF2B5EF4-FFF2-40B4-BE49-F238E27FC236}">
                <a16:creationId xmlns:a16="http://schemas.microsoft.com/office/drawing/2014/main" id="{CB397327-F896-5F47-97C7-A835D9998C2D}"/>
              </a:ext>
            </a:extLst>
          </p:cNvPr>
          <p:cNvPicPr>
            <a:picLocks noChangeAspect="1"/>
          </p:cNvPicPr>
          <p:nvPr/>
        </p:nvPicPr>
        <p:blipFill rotWithShape="1">
          <a:blip r:embed="rId4">
            <a:extLst>
              <a:ext uri="{28A0092B-C50C-407E-A947-70E740481C1C}">
                <a14:useLocalDpi xmlns:a14="http://schemas.microsoft.com/office/drawing/2010/main" val="0"/>
              </a:ext>
            </a:extLst>
          </a:blip>
          <a:srcRect l="28499" t="16006" r="27914" b="20497"/>
          <a:stretch/>
        </p:blipFill>
        <p:spPr>
          <a:xfrm>
            <a:off x="11514957" y="17462"/>
            <a:ext cx="1600913" cy="1800471"/>
          </a:xfrm>
          <a:prstGeom prst="rect">
            <a:avLst/>
          </a:prstGeom>
        </p:spPr>
      </p:pic>
    </p:spTree>
    <p:extLst>
      <p:ext uri="{BB962C8B-B14F-4D97-AF65-F5344CB8AC3E}">
        <p14:creationId xmlns:p14="http://schemas.microsoft.com/office/powerpoint/2010/main" val="2795170065"/>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2825199071"/>
              </p:ext>
            </p:extLst>
          </p:nvPr>
        </p:nvGraphicFramePr>
        <p:xfrm>
          <a:off x="0" y="1197272"/>
          <a:ext cx="13004800" cy="8538866"/>
        </p:xfrm>
        <a:graphic>
          <a:graphicData uri="http://schemas.openxmlformats.org/drawingml/2006/table">
            <a:tbl>
              <a:tblPr firstRow="1" bandRow="1">
                <a:tableStyleId>{5940675A-B579-460E-94D1-54222C63F5DA}</a:tableStyleId>
              </a:tblPr>
              <a:tblGrid>
                <a:gridCol w="6502400">
                  <a:extLst>
                    <a:ext uri="{9D8B030D-6E8A-4147-A177-3AD203B41FA5}">
                      <a16:colId xmlns:a16="http://schemas.microsoft.com/office/drawing/2014/main" val="1062734036"/>
                    </a:ext>
                  </a:extLst>
                </a:gridCol>
                <a:gridCol w="6502400">
                  <a:extLst>
                    <a:ext uri="{9D8B030D-6E8A-4147-A177-3AD203B41FA5}">
                      <a16:colId xmlns:a16="http://schemas.microsoft.com/office/drawing/2014/main" val="2844254734"/>
                    </a:ext>
                  </a:extLst>
                </a:gridCol>
              </a:tblGrid>
              <a:tr h="635235">
                <a:tc>
                  <a:txBody>
                    <a:bodyPr/>
                    <a:lstStyle/>
                    <a:p>
                      <a:pPr algn="ct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inspect</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limited</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3634198">
                <a:tc>
                  <a:txBody>
                    <a:bodyPr/>
                    <a:lstStyle/>
                    <a:p>
                      <a:pPr algn="l"/>
                      <a:r>
                        <a:rPr lang="en-GB" sz="2600" dirty="0">
                          <a:solidFill>
                            <a:schemeClr val="tx1"/>
                          </a:solidFill>
                          <a:latin typeface="Gill Sans MT" panose="020B0502020104020203" pitchFamily="34" charset="77"/>
                        </a:rPr>
                        <a:t> </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a:endParaRPr lang="en-GB" sz="2600" dirty="0">
                        <a:solidFill>
                          <a:schemeClr val="tx1"/>
                        </a:solidFill>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35235">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meddle</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conversation</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3634198">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51319385"/>
                  </a:ext>
                </a:extLst>
              </a:tr>
            </a:tbl>
          </a:graphicData>
        </a:graphic>
      </p:graphicFrame>
      <p:sp>
        <p:nvSpPr>
          <p:cNvPr id="148" name="Grasshopper Word of the Day"/>
          <p:cNvSpPr txBox="1"/>
          <p:nvPr/>
        </p:nvSpPr>
        <p:spPr>
          <a:xfrm>
            <a:off x="324857" y="17462"/>
            <a:ext cx="9121088"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Vocabulary Visualiser</a:t>
            </a:r>
            <a:endParaRPr sz="7000" dirty="0">
              <a:solidFill>
                <a:srgbClr val="00AEEE"/>
              </a:solidFill>
              <a:latin typeface="Gill Sans MT" panose="020B0502020104020203" pitchFamily="34" charset="77"/>
            </a:endParaRPr>
          </a:p>
        </p:txBody>
      </p:sp>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 name="TextBox 3">
            <a:extLst>
              <a:ext uri="{FF2B5EF4-FFF2-40B4-BE49-F238E27FC236}">
                <a16:creationId xmlns:a16="http://schemas.microsoft.com/office/drawing/2014/main" id="{F960320C-5CFE-6448-A62D-AEE5B25DC1E7}"/>
              </a:ext>
            </a:extLst>
          </p:cNvPr>
          <p:cNvSpPr txBox="1"/>
          <p:nvPr/>
        </p:nvSpPr>
        <p:spPr>
          <a:xfrm>
            <a:off x="9380310" y="199998"/>
            <a:ext cx="2134647"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Draw the </a:t>
            </a:r>
            <a:r>
              <a:rPr kumimoji="0" lang="en-GB" sz="1800" b="1" i="0" u="none" strike="noStrike" cap="none" spc="0" normalizeH="0" baseline="0" dirty="0">
                <a:ln>
                  <a:noFill/>
                </a:ln>
                <a:solidFill>
                  <a:srgbClr val="000000"/>
                </a:solidFill>
                <a:effectLst/>
                <a:uFillTx/>
                <a:latin typeface="Gill Sans MT" panose="020B0502020104020203" pitchFamily="34" charset="77"/>
                <a:sym typeface="Helvetica Light"/>
              </a:rPr>
              <a:t>Shinobi</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 words and bring them to life.</a:t>
            </a: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7929" y="8819154"/>
            <a:ext cx="1021976" cy="844208"/>
          </a:xfrm>
          <a:prstGeom prst="rect">
            <a:avLst/>
          </a:prstGeom>
        </p:spPr>
      </p:pic>
      <p:pic>
        <p:nvPicPr>
          <p:cNvPr id="7" name="Picture 6">
            <a:extLst>
              <a:ext uri="{FF2B5EF4-FFF2-40B4-BE49-F238E27FC236}">
                <a16:creationId xmlns:a16="http://schemas.microsoft.com/office/drawing/2014/main" id="{EA86BE72-1703-3C4A-ADCE-227617DFFA18}"/>
              </a:ext>
            </a:extLst>
          </p:cNvPr>
          <p:cNvPicPr>
            <a:picLocks noChangeAspect="1"/>
          </p:cNvPicPr>
          <p:nvPr/>
        </p:nvPicPr>
        <p:blipFill rotWithShape="1">
          <a:blip r:embed="rId4">
            <a:extLst>
              <a:ext uri="{28A0092B-C50C-407E-A947-70E740481C1C}">
                <a14:useLocalDpi xmlns:a14="http://schemas.microsoft.com/office/drawing/2010/main" val="0"/>
              </a:ext>
            </a:extLst>
          </a:blip>
          <a:srcRect l="28498" t="20985" r="36573" b="21472"/>
          <a:stretch/>
        </p:blipFill>
        <p:spPr>
          <a:xfrm>
            <a:off x="11514956" y="92525"/>
            <a:ext cx="1340431" cy="1704832"/>
          </a:xfrm>
          <a:prstGeom prst="rect">
            <a:avLst/>
          </a:prstGeom>
        </p:spPr>
      </p:pic>
    </p:spTree>
    <p:extLst>
      <p:ext uri="{BB962C8B-B14F-4D97-AF65-F5344CB8AC3E}">
        <p14:creationId xmlns:p14="http://schemas.microsoft.com/office/powerpoint/2010/main" val="2580703173"/>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148" name="Grasshopper Word of the Day"/>
          <p:cNvSpPr txBox="1"/>
          <p:nvPr/>
        </p:nvSpPr>
        <p:spPr>
          <a:xfrm>
            <a:off x="817786" y="17462"/>
            <a:ext cx="8135240"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Matching Meanings</a:t>
            </a:r>
            <a:endParaRPr sz="7000" dirty="0">
              <a:solidFill>
                <a:srgbClr val="00AEEE"/>
              </a:solidFill>
              <a:latin typeface="Gill Sans MT" panose="020B0502020104020203" pitchFamily="34" charset="77"/>
            </a:endParaRPr>
          </a:p>
        </p:txBody>
      </p:sp>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 name="TextBox 3">
            <a:extLst>
              <a:ext uri="{FF2B5EF4-FFF2-40B4-BE49-F238E27FC236}">
                <a16:creationId xmlns:a16="http://schemas.microsoft.com/office/drawing/2014/main" id="{F960320C-5CFE-6448-A62D-AEE5B25DC1E7}"/>
              </a:ext>
            </a:extLst>
          </p:cNvPr>
          <p:cNvSpPr txBox="1"/>
          <p:nvPr/>
        </p:nvSpPr>
        <p:spPr>
          <a:xfrm>
            <a:off x="9308594" y="199998"/>
            <a:ext cx="2134647"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en-GB" sz="1800" dirty="0">
                <a:latin typeface="Gill Sans MT" panose="020B0502020104020203" pitchFamily="34" charset="77"/>
              </a:rPr>
              <a:t>Draw lines </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from the </a:t>
            </a:r>
            <a:r>
              <a:rPr kumimoji="0" lang="en-GB" sz="1800" b="1" i="0" u="none" strike="noStrike" cap="none" spc="0" normalizeH="0" baseline="0" dirty="0">
                <a:ln>
                  <a:noFill/>
                </a:ln>
                <a:solidFill>
                  <a:srgbClr val="000000"/>
                </a:solidFill>
                <a:effectLst/>
                <a:uFillTx/>
                <a:latin typeface="Gill Sans MT" panose="020B0502020104020203" pitchFamily="34" charset="77"/>
                <a:sym typeface="Helvetica Light"/>
              </a:rPr>
              <a:t>Grasshopper</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 words to their definitions.</a:t>
            </a: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7929" y="8819154"/>
            <a:ext cx="1021976" cy="844208"/>
          </a:xfrm>
          <a:prstGeom prst="rect">
            <a:avLst/>
          </a:prstGeom>
        </p:spPr>
      </p:pic>
      <p:graphicFrame>
        <p:nvGraphicFramePr>
          <p:cNvPr id="13" name="Table 2">
            <a:extLst>
              <a:ext uri="{FF2B5EF4-FFF2-40B4-BE49-F238E27FC236}">
                <a16:creationId xmlns:a16="http://schemas.microsoft.com/office/drawing/2014/main" id="{708C9FF0-0C9B-CC42-8D53-CC7C19324B6E}"/>
              </a:ext>
            </a:extLst>
          </p:cNvPr>
          <p:cNvGraphicFramePr>
            <a:graphicFrameLocks noGrp="1"/>
          </p:cNvGraphicFramePr>
          <p:nvPr>
            <p:extLst>
              <p:ext uri="{D42A27DB-BD31-4B8C-83A1-F6EECF244321}">
                <p14:modId xmlns:p14="http://schemas.microsoft.com/office/powerpoint/2010/main" val="3398006527"/>
              </p:ext>
            </p:extLst>
          </p:nvPr>
        </p:nvGraphicFramePr>
        <p:xfrm>
          <a:off x="889659" y="1251704"/>
          <a:ext cx="2599938" cy="7695072"/>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tblGrid>
              <a:tr h="1282512">
                <a:tc>
                  <a:txBody>
                    <a:bodyPr/>
                    <a:lstStyle/>
                    <a:p>
                      <a:r>
                        <a:rPr lang="en-GB" sz="2600" b="0" dirty="0">
                          <a:solidFill>
                            <a:srgbClr val="DD2909"/>
                          </a:solidFill>
                          <a:latin typeface="Gill Sans MT" panose="020B0502020104020203" pitchFamily="34" charset="77"/>
                        </a:rPr>
                        <a:t>Grasshopper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282512">
                <a:tc>
                  <a:txBody>
                    <a:bodyPr/>
                    <a:lstStyle/>
                    <a:p>
                      <a:r>
                        <a:rPr lang="en-GB" sz="2600" dirty="0">
                          <a:latin typeface="Gill Sans MT" panose="020B0502020104020203" pitchFamily="34" charset="77"/>
                        </a:rPr>
                        <a:t>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1282512">
                <a:tc>
                  <a:txBody>
                    <a:bodyPr/>
                    <a:lstStyle/>
                    <a:p>
                      <a:r>
                        <a:rPr lang="en-GB" sz="2600" dirty="0">
                          <a:latin typeface="Gill Sans MT" panose="020B0502020104020203" pitchFamily="34" charset="77"/>
                        </a:rPr>
                        <a:t>dark</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282512">
                <a:tc>
                  <a:txBody>
                    <a:bodyPr/>
                    <a:lstStyle/>
                    <a:p>
                      <a:r>
                        <a:rPr lang="en-GB" sz="2600" dirty="0">
                          <a:latin typeface="Gill Sans MT" panose="020B0502020104020203" pitchFamily="34" charset="77"/>
                        </a:rPr>
                        <a:t>across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6468079"/>
                  </a:ext>
                </a:extLst>
              </a:tr>
              <a:tr h="1282512">
                <a:tc>
                  <a:txBody>
                    <a:bodyPr/>
                    <a:lstStyle/>
                    <a:p>
                      <a:r>
                        <a:rPr lang="en-GB" sz="2600" dirty="0">
                          <a:latin typeface="Gill Sans MT" panose="020B0502020104020203" pitchFamily="34" charset="77"/>
                        </a:rPr>
                        <a:t>bring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0703368"/>
                  </a:ext>
                </a:extLst>
              </a:tr>
              <a:tr h="1282512">
                <a:tc>
                  <a:txBody>
                    <a:bodyPr/>
                    <a:lstStyle/>
                    <a:p>
                      <a:r>
                        <a:rPr lang="en-GB" sz="2600" dirty="0">
                          <a:latin typeface="Gill Sans MT" panose="020B0502020104020203" pitchFamily="34" charset="77"/>
                        </a:rPr>
                        <a:t>duo</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4104805"/>
                  </a:ext>
                </a:extLst>
              </a:tr>
            </a:tbl>
          </a:graphicData>
        </a:graphic>
      </p:graphicFrame>
      <p:graphicFrame>
        <p:nvGraphicFramePr>
          <p:cNvPr id="14" name="Table 2">
            <a:extLst>
              <a:ext uri="{FF2B5EF4-FFF2-40B4-BE49-F238E27FC236}">
                <a16:creationId xmlns:a16="http://schemas.microsoft.com/office/drawing/2014/main" id="{FA5B5AA8-0E40-3441-9859-DDACC675242D}"/>
              </a:ext>
            </a:extLst>
          </p:cNvPr>
          <p:cNvGraphicFramePr>
            <a:graphicFrameLocks noGrp="1"/>
          </p:cNvGraphicFramePr>
          <p:nvPr>
            <p:extLst>
              <p:ext uri="{D42A27DB-BD31-4B8C-83A1-F6EECF244321}">
                <p14:modId xmlns:p14="http://schemas.microsoft.com/office/powerpoint/2010/main" val="3087503845"/>
              </p:ext>
            </p:extLst>
          </p:nvPr>
        </p:nvGraphicFramePr>
        <p:xfrm>
          <a:off x="5307795" y="1251704"/>
          <a:ext cx="4826233" cy="7695072"/>
        </p:xfrm>
        <a:graphic>
          <a:graphicData uri="http://schemas.openxmlformats.org/drawingml/2006/table">
            <a:tbl>
              <a:tblPr firstRow="1" bandRow="1">
                <a:tableStyleId>{5940675A-B579-460E-94D1-54222C63F5DA}</a:tableStyleId>
              </a:tblPr>
              <a:tblGrid>
                <a:gridCol w="4826233">
                  <a:extLst>
                    <a:ext uri="{9D8B030D-6E8A-4147-A177-3AD203B41FA5}">
                      <a16:colId xmlns:a16="http://schemas.microsoft.com/office/drawing/2014/main" val="1062734036"/>
                    </a:ext>
                  </a:extLst>
                </a:gridCol>
              </a:tblGrid>
              <a:tr h="1282512">
                <a:tc>
                  <a:txBody>
                    <a:bodyPr/>
                    <a:lstStyle/>
                    <a:p>
                      <a:r>
                        <a:rPr lang="en-GB" sz="2600" b="0" dirty="0">
                          <a:solidFill>
                            <a:srgbClr val="DD2909"/>
                          </a:solidFill>
                          <a:latin typeface="Gill Sans MT" panose="020B0502020104020203" pitchFamily="34" charset="77"/>
                        </a:rPr>
                        <a:t>Grasshopper Definitions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282512">
                <a:tc>
                  <a:txBody>
                    <a:bodyPr/>
                    <a:lstStyle/>
                    <a:p>
                      <a:r>
                        <a:rPr lang="en-GB" sz="2000" dirty="0">
                          <a:latin typeface="Gill Sans MT" panose="020B0502020104020203" pitchFamily="34" charset="77"/>
                        </a:rPr>
                        <a:t>When it is ***, there is not enough light to see properly, for example because it is night.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1282512">
                <a:tc>
                  <a:txBody>
                    <a:bodyPr/>
                    <a:lstStyle/>
                    <a:p>
                      <a:r>
                        <a:rPr lang="en-GB" sz="2000" dirty="0">
                          <a:latin typeface="Gill Sans MT" panose="020B0502020104020203" pitchFamily="34" charset="77"/>
                        </a:rPr>
                        <a:t>If you *** someone or something with you when you come to a place, they come with you or you have them with you.</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282512">
                <a:tc>
                  <a:txBody>
                    <a:bodyPr/>
                    <a:lstStyle/>
                    <a:p>
                      <a:r>
                        <a:rPr lang="en-GB" sz="2000" dirty="0">
                          <a:latin typeface="Gill Sans MT" panose="020B0502020104020203" pitchFamily="34" charset="77"/>
                        </a:rPr>
                        <a:t>If you *** something which is damaged or which does not work properly, you repair it.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6468079"/>
                  </a:ext>
                </a:extLst>
              </a:tr>
              <a:tr h="1282512">
                <a:tc>
                  <a:txBody>
                    <a:bodyPr/>
                    <a:lstStyle/>
                    <a:p>
                      <a:r>
                        <a:rPr lang="en-GB" sz="2000" dirty="0">
                          <a:latin typeface="Gill Sans MT" panose="020B0502020104020203" pitchFamily="34" charset="77"/>
                        </a:rPr>
                        <a:t>You can refer to two people together as a ***, especially when they have something in common.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0703368"/>
                  </a:ext>
                </a:extLst>
              </a:tr>
              <a:tr h="1282512">
                <a:tc>
                  <a:txBody>
                    <a:bodyPr/>
                    <a:lstStyle/>
                    <a:p>
                      <a:r>
                        <a:rPr lang="en-GB" sz="2000" dirty="0">
                          <a:latin typeface="Gill Sans MT" panose="020B0502020104020203" pitchFamily="34" charset="77"/>
                        </a:rPr>
                        <a:t>If someone or something goes *** a place or a boundary, they go from one side of it to the other.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4104805"/>
                  </a:ext>
                </a:extLst>
              </a:tr>
            </a:tbl>
          </a:graphicData>
        </a:graphic>
      </p:graphicFrame>
      <p:pic>
        <p:nvPicPr>
          <p:cNvPr id="21" name="Picture 20">
            <a:extLst>
              <a:ext uri="{FF2B5EF4-FFF2-40B4-BE49-F238E27FC236}">
                <a16:creationId xmlns:a16="http://schemas.microsoft.com/office/drawing/2014/main" id="{BF77523C-8284-C341-BC29-295082F3A8DF}"/>
              </a:ext>
            </a:extLst>
          </p:cNvPr>
          <p:cNvPicPr>
            <a:picLocks noChangeAspect="1"/>
          </p:cNvPicPr>
          <p:nvPr/>
        </p:nvPicPr>
        <p:blipFill rotWithShape="1">
          <a:blip r:embed="rId4">
            <a:extLst>
              <a:ext uri="{28A0092B-C50C-407E-A947-70E740481C1C}">
                <a14:useLocalDpi xmlns:a14="http://schemas.microsoft.com/office/drawing/2010/main" val="0"/>
              </a:ext>
            </a:extLst>
          </a:blip>
          <a:srcRect l="28499" t="16006" r="27914" b="20497"/>
          <a:stretch/>
        </p:blipFill>
        <p:spPr>
          <a:xfrm>
            <a:off x="11514957" y="17462"/>
            <a:ext cx="1600913" cy="1800471"/>
          </a:xfrm>
          <a:prstGeom prst="rect">
            <a:avLst/>
          </a:prstGeom>
        </p:spPr>
      </p:pic>
      <p:pic>
        <p:nvPicPr>
          <p:cNvPr id="3" name="Picture 2" descr="Icon&#10;&#10;Description automatically generated">
            <a:extLst>
              <a:ext uri="{FF2B5EF4-FFF2-40B4-BE49-F238E27FC236}">
                <a16:creationId xmlns:a16="http://schemas.microsoft.com/office/drawing/2014/main" id="{11F8CC38-8D5A-A30C-F2EB-8D4837C5F66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75917" y="5498163"/>
            <a:ext cx="736383" cy="736383"/>
          </a:xfrm>
          <a:prstGeom prst="rect">
            <a:avLst/>
          </a:prstGeom>
        </p:spPr>
      </p:pic>
      <p:pic>
        <p:nvPicPr>
          <p:cNvPr id="10" name="Picture 9" descr="Icon&#10;&#10;Description automatically generated">
            <a:extLst>
              <a:ext uri="{FF2B5EF4-FFF2-40B4-BE49-F238E27FC236}">
                <a16:creationId xmlns:a16="http://schemas.microsoft.com/office/drawing/2014/main" id="{DD4DDB74-D648-5B08-0D27-D9A0C3FF854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299314" y="2833721"/>
            <a:ext cx="881180" cy="881180"/>
          </a:xfrm>
          <a:prstGeom prst="rect">
            <a:avLst/>
          </a:prstGeom>
        </p:spPr>
      </p:pic>
      <p:pic>
        <p:nvPicPr>
          <p:cNvPr id="11" name="Picture 10" descr="Icon&#10;&#10;Description automatically generated with medium confidence">
            <a:extLst>
              <a:ext uri="{FF2B5EF4-FFF2-40B4-BE49-F238E27FC236}">
                <a16:creationId xmlns:a16="http://schemas.microsoft.com/office/drawing/2014/main" id="{6601314A-CA25-8472-39D7-C1486F8E521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195551" y="7745143"/>
            <a:ext cx="1088705" cy="1088705"/>
          </a:xfrm>
          <a:prstGeom prst="rect">
            <a:avLst/>
          </a:prstGeom>
        </p:spPr>
      </p:pic>
      <p:pic>
        <p:nvPicPr>
          <p:cNvPr id="12" name="Picture 11" descr="A picture containing text, scissors&#10;&#10;Description automatically generated">
            <a:extLst>
              <a:ext uri="{FF2B5EF4-FFF2-40B4-BE49-F238E27FC236}">
                <a16:creationId xmlns:a16="http://schemas.microsoft.com/office/drawing/2014/main" id="{57131133-67F4-CF49-8D2C-4B6A0184B45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217704" y="4105330"/>
            <a:ext cx="998575" cy="998575"/>
          </a:xfrm>
          <a:prstGeom prst="rect">
            <a:avLst/>
          </a:prstGeom>
        </p:spPr>
      </p:pic>
      <p:pic>
        <p:nvPicPr>
          <p:cNvPr id="15" name="Picture 14" descr="Icon&#10;&#10;Description automatically generated">
            <a:extLst>
              <a:ext uri="{FF2B5EF4-FFF2-40B4-BE49-F238E27FC236}">
                <a16:creationId xmlns:a16="http://schemas.microsoft.com/office/drawing/2014/main" id="{612F7ADD-5345-FBE5-9F64-9EF1325C464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flipH="1">
            <a:off x="10186647" y="6550370"/>
            <a:ext cx="851683" cy="851683"/>
          </a:xfrm>
          <a:prstGeom prst="rect">
            <a:avLst/>
          </a:prstGeom>
        </p:spPr>
      </p:pic>
      <p:pic>
        <p:nvPicPr>
          <p:cNvPr id="16" name="Picture 15" descr="Icon&#10;&#10;Description automatically generated">
            <a:extLst>
              <a:ext uri="{FF2B5EF4-FFF2-40B4-BE49-F238E27FC236}">
                <a16:creationId xmlns:a16="http://schemas.microsoft.com/office/drawing/2014/main" id="{14271A76-BE6A-0820-27B4-06F7E99BA813}"/>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flipH="1">
            <a:off x="10844782" y="6550370"/>
            <a:ext cx="878948" cy="878948"/>
          </a:xfrm>
          <a:prstGeom prst="rect">
            <a:avLst/>
          </a:prstGeom>
        </p:spPr>
      </p:pic>
    </p:spTree>
    <p:extLst>
      <p:ext uri="{BB962C8B-B14F-4D97-AF65-F5344CB8AC3E}">
        <p14:creationId xmlns:p14="http://schemas.microsoft.com/office/powerpoint/2010/main" val="4015714986"/>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148" name="Grasshopper Word of the Day"/>
          <p:cNvSpPr txBox="1"/>
          <p:nvPr/>
        </p:nvSpPr>
        <p:spPr>
          <a:xfrm>
            <a:off x="817786" y="17462"/>
            <a:ext cx="8135240"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Matching Meanings</a:t>
            </a:r>
            <a:endParaRPr sz="7000" dirty="0">
              <a:solidFill>
                <a:srgbClr val="00AEEE"/>
              </a:solidFill>
              <a:latin typeface="Gill Sans MT" panose="020B0502020104020203" pitchFamily="34" charset="77"/>
            </a:endParaRPr>
          </a:p>
        </p:txBody>
      </p:sp>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 name="TextBox 3">
            <a:extLst>
              <a:ext uri="{FF2B5EF4-FFF2-40B4-BE49-F238E27FC236}">
                <a16:creationId xmlns:a16="http://schemas.microsoft.com/office/drawing/2014/main" id="{F960320C-5CFE-6448-A62D-AEE5B25DC1E7}"/>
              </a:ext>
            </a:extLst>
          </p:cNvPr>
          <p:cNvSpPr txBox="1"/>
          <p:nvPr/>
        </p:nvSpPr>
        <p:spPr>
          <a:xfrm>
            <a:off x="9308594" y="199998"/>
            <a:ext cx="2134647"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en-GB" sz="1800" dirty="0">
                <a:latin typeface="Gill Sans MT" panose="020B0502020104020203" pitchFamily="34" charset="77"/>
              </a:rPr>
              <a:t>Draw lines </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from the </a:t>
            </a:r>
            <a:r>
              <a:rPr kumimoji="0" lang="en-GB" sz="1800" b="1" i="0" u="none" strike="noStrike" cap="none" spc="0" normalizeH="0" baseline="0" dirty="0">
                <a:ln>
                  <a:noFill/>
                </a:ln>
                <a:solidFill>
                  <a:srgbClr val="000000"/>
                </a:solidFill>
                <a:effectLst/>
                <a:uFillTx/>
                <a:latin typeface="Gill Sans MT" panose="020B0502020104020203" pitchFamily="34" charset="77"/>
                <a:sym typeface="Helvetica Light"/>
              </a:rPr>
              <a:t>Shinobi</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 words to their definitions.</a:t>
            </a: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7929" y="8819154"/>
            <a:ext cx="1021976" cy="844208"/>
          </a:xfrm>
          <a:prstGeom prst="rect">
            <a:avLst/>
          </a:prstGeom>
        </p:spPr>
      </p:pic>
      <p:graphicFrame>
        <p:nvGraphicFramePr>
          <p:cNvPr id="13" name="Table 2">
            <a:extLst>
              <a:ext uri="{FF2B5EF4-FFF2-40B4-BE49-F238E27FC236}">
                <a16:creationId xmlns:a16="http://schemas.microsoft.com/office/drawing/2014/main" id="{708C9FF0-0C9B-CC42-8D53-CC7C19324B6E}"/>
              </a:ext>
            </a:extLst>
          </p:cNvPr>
          <p:cNvGraphicFramePr>
            <a:graphicFrameLocks noGrp="1"/>
          </p:cNvGraphicFramePr>
          <p:nvPr>
            <p:extLst>
              <p:ext uri="{D42A27DB-BD31-4B8C-83A1-F6EECF244321}">
                <p14:modId xmlns:p14="http://schemas.microsoft.com/office/powerpoint/2010/main" val="785191674"/>
              </p:ext>
            </p:extLst>
          </p:nvPr>
        </p:nvGraphicFramePr>
        <p:xfrm>
          <a:off x="889659" y="1251704"/>
          <a:ext cx="2599938" cy="7695072"/>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tblGrid>
              <a:tr h="1282512">
                <a:tc>
                  <a:txBody>
                    <a:bodyPr/>
                    <a:lstStyle/>
                    <a:p>
                      <a:r>
                        <a:rPr lang="en-GB" sz="2600" b="0" dirty="0">
                          <a:solidFill>
                            <a:srgbClr val="DD2909"/>
                          </a:solidFill>
                          <a:latin typeface="Gill Sans MT" panose="020B0502020104020203" pitchFamily="34" charset="77"/>
                        </a:rPr>
                        <a:t>Shinobi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282512">
                <a:tc>
                  <a:txBody>
                    <a:bodyPr/>
                    <a:lstStyle/>
                    <a:p>
                      <a:r>
                        <a:rPr lang="en-GB" sz="2600" dirty="0">
                          <a:latin typeface="Gill Sans MT" panose="020B0502020104020203" pitchFamily="34" charset="77"/>
                        </a:rPr>
                        <a:t>inspect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1282512">
                <a:tc>
                  <a:txBody>
                    <a:bodyPr/>
                    <a:lstStyle/>
                    <a:p>
                      <a:r>
                        <a:rPr lang="en-GB" sz="2600" dirty="0">
                          <a:latin typeface="Gill Sans MT" panose="020B0502020104020203" pitchFamily="34" charset="77"/>
                        </a:rPr>
                        <a:t>limited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282512">
                <a:tc>
                  <a:txBody>
                    <a:bodyPr/>
                    <a:lstStyle/>
                    <a:p>
                      <a:r>
                        <a:rPr lang="en-GB" sz="2600" dirty="0">
                          <a:latin typeface="Gill Sans MT" panose="020B0502020104020203" pitchFamily="34" charset="77"/>
                        </a:rPr>
                        <a:t>languish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6468079"/>
                  </a:ext>
                </a:extLst>
              </a:tr>
              <a:tr h="1282512">
                <a:tc>
                  <a:txBody>
                    <a:bodyPr/>
                    <a:lstStyle/>
                    <a:p>
                      <a:r>
                        <a:rPr lang="en-GB" sz="2600" dirty="0">
                          <a:latin typeface="Gill Sans MT" panose="020B0502020104020203" pitchFamily="34" charset="77"/>
                        </a:rPr>
                        <a:t>meddle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0703368"/>
                  </a:ext>
                </a:extLst>
              </a:tr>
              <a:tr h="1282512">
                <a:tc>
                  <a:txBody>
                    <a:bodyPr/>
                    <a:lstStyle/>
                    <a:p>
                      <a:r>
                        <a:rPr lang="en-GB" sz="2600" dirty="0">
                          <a:latin typeface="Gill Sans MT" panose="020B0502020104020203" pitchFamily="34" charset="77"/>
                        </a:rPr>
                        <a:t>conversation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4104805"/>
                  </a:ext>
                </a:extLst>
              </a:tr>
            </a:tbl>
          </a:graphicData>
        </a:graphic>
      </p:graphicFrame>
      <p:graphicFrame>
        <p:nvGraphicFramePr>
          <p:cNvPr id="14" name="Table 2">
            <a:extLst>
              <a:ext uri="{FF2B5EF4-FFF2-40B4-BE49-F238E27FC236}">
                <a16:creationId xmlns:a16="http://schemas.microsoft.com/office/drawing/2014/main" id="{FA5B5AA8-0E40-3441-9859-DDACC675242D}"/>
              </a:ext>
            </a:extLst>
          </p:cNvPr>
          <p:cNvGraphicFramePr>
            <a:graphicFrameLocks noGrp="1"/>
          </p:cNvGraphicFramePr>
          <p:nvPr>
            <p:extLst>
              <p:ext uri="{D42A27DB-BD31-4B8C-83A1-F6EECF244321}">
                <p14:modId xmlns:p14="http://schemas.microsoft.com/office/powerpoint/2010/main" val="3581752552"/>
              </p:ext>
            </p:extLst>
          </p:nvPr>
        </p:nvGraphicFramePr>
        <p:xfrm>
          <a:off x="5307795" y="1251704"/>
          <a:ext cx="4826233" cy="7695072"/>
        </p:xfrm>
        <a:graphic>
          <a:graphicData uri="http://schemas.openxmlformats.org/drawingml/2006/table">
            <a:tbl>
              <a:tblPr firstRow="1" bandRow="1">
                <a:tableStyleId>{5940675A-B579-460E-94D1-54222C63F5DA}</a:tableStyleId>
              </a:tblPr>
              <a:tblGrid>
                <a:gridCol w="4826233">
                  <a:extLst>
                    <a:ext uri="{9D8B030D-6E8A-4147-A177-3AD203B41FA5}">
                      <a16:colId xmlns:a16="http://schemas.microsoft.com/office/drawing/2014/main" val="1062734036"/>
                    </a:ext>
                  </a:extLst>
                </a:gridCol>
              </a:tblGrid>
              <a:tr h="1282512">
                <a:tc>
                  <a:txBody>
                    <a:bodyPr/>
                    <a:lstStyle/>
                    <a:p>
                      <a:r>
                        <a:rPr lang="en-GB" sz="2600" b="0" dirty="0">
                          <a:solidFill>
                            <a:srgbClr val="DD2909"/>
                          </a:solidFill>
                          <a:latin typeface="Gill Sans MT" panose="020B0502020104020203" pitchFamily="34" charset="77"/>
                        </a:rPr>
                        <a:t>Shinobi Definitions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282512">
                <a:tc>
                  <a:txBody>
                    <a:bodyPr/>
                    <a:lstStyle/>
                    <a:p>
                      <a:r>
                        <a:rPr lang="en-GB" sz="2000" dirty="0">
                          <a:latin typeface="Gill Sans MT" panose="020B0502020104020203" pitchFamily="34" charset="77"/>
                        </a:rPr>
                        <a:t>If you have a *** with someone, you talk with them, usually in an informal situation.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1282512">
                <a:tc>
                  <a:txBody>
                    <a:bodyPr/>
                    <a:lstStyle/>
                    <a:p>
                      <a:r>
                        <a:rPr lang="en-GB" sz="2000" dirty="0">
                          <a:latin typeface="Gill Sans MT" panose="020B0502020104020203" pitchFamily="34" charset="77"/>
                        </a:rPr>
                        <a:t>If you *** something, you look at every part of it carefully in order to find out about it or check that it is all right.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282512">
                <a:tc>
                  <a:txBody>
                    <a:bodyPr/>
                    <a:lstStyle/>
                    <a:p>
                      <a:r>
                        <a:rPr lang="en-GB" sz="2000" dirty="0">
                          <a:latin typeface="Gill Sans MT" panose="020B0502020104020203" pitchFamily="34" charset="77"/>
                        </a:rPr>
                        <a:t>If you say that someone *** in something, you are criticizing the fact that they try to influence or change it without being asked.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6468079"/>
                  </a:ext>
                </a:extLst>
              </a:tr>
              <a:tr h="1282512">
                <a:tc>
                  <a:txBody>
                    <a:bodyPr/>
                    <a:lstStyle/>
                    <a:p>
                      <a:r>
                        <a:rPr lang="en-GB" sz="2000" dirty="0">
                          <a:latin typeface="Gill Sans MT" panose="020B0502020104020203" pitchFamily="34" charset="77"/>
                        </a:rPr>
                        <a:t>Something that is *** is not very great in amount, range, or degree.</a:t>
                      </a:r>
                      <a:endParaRPr lang="en-GB" sz="24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0703368"/>
                  </a:ext>
                </a:extLst>
              </a:tr>
              <a:tr h="1282512">
                <a:tc>
                  <a:txBody>
                    <a:bodyPr/>
                    <a:lstStyle/>
                    <a:p>
                      <a:r>
                        <a:rPr lang="en-GB" sz="2000" dirty="0">
                          <a:latin typeface="Gill Sans MT" panose="020B0502020104020203" pitchFamily="34" charset="77"/>
                        </a:rPr>
                        <a:t>If someone *** somewhere, they are forced to remain and suffer in an unpleasant situation.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4104805"/>
                  </a:ext>
                </a:extLst>
              </a:tr>
            </a:tbl>
          </a:graphicData>
        </a:graphic>
      </p:graphicFrame>
      <p:pic>
        <p:nvPicPr>
          <p:cNvPr id="22" name="Picture 21">
            <a:extLst>
              <a:ext uri="{FF2B5EF4-FFF2-40B4-BE49-F238E27FC236}">
                <a16:creationId xmlns:a16="http://schemas.microsoft.com/office/drawing/2014/main" id="{D14985E1-B661-AA43-82D5-8E7D020E9B75}"/>
              </a:ext>
            </a:extLst>
          </p:cNvPr>
          <p:cNvPicPr>
            <a:picLocks noChangeAspect="1"/>
          </p:cNvPicPr>
          <p:nvPr/>
        </p:nvPicPr>
        <p:blipFill rotWithShape="1">
          <a:blip r:embed="rId4">
            <a:extLst>
              <a:ext uri="{28A0092B-C50C-407E-A947-70E740481C1C}">
                <a14:useLocalDpi xmlns:a14="http://schemas.microsoft.com/office/drawing/2010/main" val="0"/>
              </a:ext>
            </a:extLst>
          </a:blip>
          <a:srcRect l="28498" t="20985" r="36573" b="21472"/>
          <a:stretch/>
        </p:blipFill>
        <p:spPr>
          <a:xfrm>
            <a:off x="11514956" y="92525"/>
            <a:ext cx="1340431" cy="1704832"/>
          </a:xfrm>
          <a:prstGeom prst="rect">
            <a:avLst/>
          </a:prstGeom>
        </p:spPr>
      </p:pic>
      <p:pic>
        <p:nvPicPr>
          <p:cNvPr id="5" name="Picture 4" descr="Icon&#10;&#10;Description automatically generated">
            <a:extLst>
              <a:ext uri="{FF2B5EF4-FFF2-40B4-BE49-F238E27FC236}">
                <a16:creationId xmlns:a16="http://schemas.microsoft.com/office/drawing/2014/main" id="{690A61A3-968A-27BE-E44C-407B2CC3587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95948" y="3943210"/>
            <a:ext cx="933589" cy="933589"/>
          </a:xfrm>
          <a:prstGeom prst="rect">
            <a:avLst/>
          </a:prstGeom>
        </p:spPr>
      </p:pic>
      <p:pic>
        <p:nvPicPr>
          <p:cNvPr id="7" name="Picture 6" descr="Icon&#10;&#10;Description automatically generated">
            <a:extLst>
              <a:ext uri="{FF2B5EF4-FFF2-40B4-BE49-F238E27FC236}">
                <a16:creationId xmlns:a16="http://schemas.microsoft.com/office/drawing/2014/main" id="{38AF507A-EF24-755F-7648-F2FCDB3D47F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342873" y="6560514"/>
            <a:ext cx="933589" cy="933589"/>
          </a:xfrm>
          <a:prstGeom prst="rect">
            <a:avLst/>
          </a:prstGeom>
        </p:spPr>
      </p:pic>
      <p:pic>
        <p:nvPicPr>
          <p:cNvPr id="11" name="Picture 10" descr="A yellow triangle sign&#10;&#10;Description automatically generated with low confidence">
            <a:extLst>
              <a:ext uri="{FF2B5EF4-FFF2-40B4-BE49-F238E27FC236}">
                <a16:creationId xmlns:a16="http://schemas.microsoft.com/office/drawing/2014/main" id="{FB5A5309-39E4-203F-E44C-2FD7B791096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732768" y="7148140"/>
            <a:ext cx="437093" cy="437093"/>
          </a:xfrm>
          <a:prstGeom prst="rect">
            <a:avLst/>
          </a:prstGeom>
        </p:spPr>
      </p:pic>
      <p:pic>
        <p:nvPicPr>
          <p:cNvPr id="12" name="Picture 11" descr="Logo, icon&#10;&#10;Description automatically generated">
            <a:extLst>
              <a:ext uri="{FF2B5EF4-FFF2-40B4-BE49-F238E27FC236}">
                <a16:creationId xmlns:a16="http://schemas.microsoft.com/office/drawing/2014/main" id="{D78E5B2E-6E9E-C73B-3528-693292FF7EA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283997" y="7777566"/>
            <a:ext cx="1169210" cy="1169210"/>
          </a:xfrm>
          <a:prstGeom prst="rect">
            <a:avLst/>
          </a:prstGeom>
        </p:spPr>
      </p:pic>
      <p:pic>
        <p:nvPicPr>
          <p:cNvPr id="15" name="Picture 14" descr="Icon&#10;&#10;Description automatically generated">
            <a:extLst>
              <a:ext uri="{FF2B5EF4-FFF2-40B4-BE49-F238E27FC236}">
                <a16:creationId xmlns:a16="http://schemas.microsoft.com/office/drawing/2014/main" id="{06612365-D8C4-07CB-825D-DCA8CF226A3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375917" y="5251862"/>
            <a:ext cx="933589" cy="933589"/>
          </a:xfrm>
          <a:prstGeom prst="rect">
            <a:avLst/>
          </a:prstGeom>
        </p:spPr>
      </p:pic>
      <p:pic>
        <p:nvPicPr>
          <p:cNvPr id="16" name="Picture 15" descr="Icon&#10;&#10;Description automatically generated">
            <a:extLst>
              <a:ext uri="{FF2B5EF4-FFF2-40B4-BE49-F238E27FC236}">
                <a16:creationId xmlns:a16="http://schemas.microsoft.com/office/drawing/2014/main" id="{C1A30912-50A7-45EB-7251-0794AC346F2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357697" y="2585153"/>
            <a:ext cx="1123999" cy="1123999"/>
          </a:xfrm>
          <a:prstGeom prst="rect">
            <a:avLst/>
          </a:prstGeom>
        </p:spPr>
      </p:pic>
    </p:spTree>
    <p:extLst>
      <p:ext uri="{BB962C8B-B14F-4D97-AF65-F5344CB8AC3E}">
        <p14:creationId xmlns:p14="http://schemas.microsoft.com/office/powerpoint/2010/main" val="2598119948"/>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Vocabulary Ninja"/>
          <p:cNvSpPr txBox="1"/>
          <p:nvPr/>
        </p:nvSpPr>
        <p:spPr>
          <a:xfrm>
            <a:off x="2762055" y="8514866"/>
            <a:ext cx="102656" cy="7950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500" b="1">
                <a:solidFill>
                  <a:schemeClr val="accent5"/>
                </a:solidFill>
                <a:latin typeface="American Typewriter"/>
                <a:ea typeface="American Typewriter"/>
                <a:cs typeface="American Typewriter"/>
                <a:sym typeface="American Typewriter"/>
              </a:defRPr>
            </a:lvl1pPr>
          </a:lstStyle>
          <a:p>
            <a:endParaRPr dirty="0">
              <a:latin typeface="Gill Sans MT" panose="020B0502020104020203" pitchFamily="34" charset="77"/>
            </a:endParaRPr>
          </a:p>
        </p:txBody>
      </p:sp>
      <p:sp>
        <p:nvSpPr>
          <p:cNvPr id="130" name="This Week's Words"/>
          <p:cNvSpPr txBox="1"/>
          <p:nvPr/>
        </p:nvSpPr>
        <p:spPr>
          <a:xfrm>
            <a:off x="279542" y="368756"/>
            <a:ext cx="12445716" cy="1579920"/>
          </a:xfrm>
          <a:prstGeom prst="rect">
            <a:avLst/>
          </a:prstGeom>
          <a:ln w="12700">
            <a:no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10100">
                <a:solidFill>
                  <a:schemeClr val="accent5"/>
                </a:solidFill>
                <a:latin typeface="Gill Sans SemiBold"/>
                <a:ea typeface="Gill Sans SemiBold"/>
                <a:cs typeface="Gill Sans SemiBold"/>
                <a:sym typeface="Gill Sans SemiBold"/>
              </a:defRPr>
            </a:lvl1pPr>
          </a:lstStyle>
          <a:p>
            <a:r>
              <a:rPr sz="96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rPr>
              <a:t>This Week's Words</a:t>
            </a:r>
          </a:p>
        </p:txBody>
      </p:sp>
      <p:sp>
        <p:nvSpPr>
          <p:cNvPr id="132" name="Grasshopper"/>
          <p:cNvSpPr txBox="1"/>
          <p:nvPr/>
        </p:nvSpPr>
        <p:spPr>
          <a:xfrm>
            <a:off x="1424395" y="1991291"/>
            <a:ext cx="4749274" cy="110286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6500">
                <a:solidFill>
                  <a:schemeClr val="accent5"/>
                </a:solidFill>
                <a:latin typeface="Gill Sans SemiBold"/>
                <a:ea typeface="Gill Sans SemiBold"/>
                <a:cs typeface="Gill Sans SemiBold"/>
                <a:sym typeface="Gill Sans SemiBold"/>
              </a:defRPr>
            </a:lvl1pPr>
          </a:lstStyle>
          <a:p>
            <a:r>
              <a:rPr dirty="0">
                <a:solidFill>
                  <a:srgbClr val="00AEEE"/>
                </a:solidFill>
              </a:rPr>
              <a:t>Grasshopper</a:t>
            </a:r>
          </a:p>
        </p:txBody>
      </p:sp>
      <p:sp>
        <p:nvSpPr>
          <p:cNvPr id="133" name="tear"/>
          <p:cNvSpPr txBox="1"/>
          <p:nvPr/>
        </p:nvSpPr>
        <p:spPr>
          <a:xfrm>
            <a:off x="3395095" y="3085008"/>
            <a:ext cx="807914"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fix</a:t>
            </a:r>
            <a:endParaRPr b="1" dirty="0">
              <a:latin typeface="Gill Sans MT" panose="020B0502020104020203" pitchFamily="34" charset="77"/>
              <a:sym typeface="American Typewriter"/>
            </a:endParaRPr>
          </a:p>
        </p:txBody>
      </p:sp>
      <p:sp>
        <p:nvSpPr>
          <p:cNvPr id="134" name="office"/>
          <p:cNvSpPr txBox="1"/>
          <p:nvPr/>
        </p:nvSpPr>
        <p:spPr>
          <a:xfrm>
            <a:off x="3083312" y="3993661"/>
            <a:ext cx="1431482"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dark</a:t>
            </a:r>
            <a:endParaRPr dirty="0">
              <a:latin typeface="Gill Sans MT" panose="020B0502020104020203" pitchFamily="34" charset="77"/>
            </a:endParaRPr>
          </a:p>
        </p:txBody>
      </p:sp>
      <p:sp>
        <p:nvSpPr>
          <p:cNvPr id="135" name="spare"/>
          <p:cNvSpPr txBox="1"/>
          <p:nvPr/>
        </p:nvSpPr>
        <p:spPr>
          <a:xfrm>
            <a:off x="2828436" y="4843260"/>
            <a:ext cx="1941237"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across</a:t>
            </a:r>
            <a:endParaRPr b="1" dirty="0">
              <a:latin typeface="Gill Sans MT" panose="020B0502020104020203" pitchFamily="34" charset="77"/>
              <a:sym typeface="American Typewriter"/>
            </a:endParaRPr>
          </a:p>
        </p:txBody>
      </p:sp>
      <p:sp>
        <p:nvSpPr>
          <p:cNvPr id="136" name="chipped"/>
          <p:cNvSpPr txBox="1"/>
          <p:nvPr/>
        </p:nvSpPr>
        <p:spPr>
          <a:xfrm>
            <a:off x="2984727" y="5769060"/>
            <a:ext cx="1628651"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bring</a:t>
            </a:r>
            <a:endParaRPr dirty="0">
              <a:latin typeface="Gill Sans MT" panose="020B0502020104020203" pitchFamily="34" charset="77"/>
            </a:endParaRPr>
          </a:p>
        </p:txBody>
      </p:sp>
      <p:sp>
        <p:nvSpPr>
          <p:cNvPr id="137" name="lift"/>
          <p:cNvSpPr txBox="1"/>
          <p:nvPr/>
        </p:nvSpPr>
        <p:spPr>
          <a:xfrm>
            <a:off x="3193921" y="6639612"/>
            <a:ext cx="1210268"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duo</a:t>
            </a:r>
            <a:endParaRPr dirty="0">
              <a:latin typeface="Gill Sans MT" panose="020B0502020104020203" pitchFamily="34" charset="77"/>
            </a:endParaRPr>
          </a:p>
        </p:txBody>
      </p:sp>
      <p:sp>
        <p:nvSpPr>
          <p:cNvPr id="138" name="mutter"/>
          <p:cNvSpPr txBox="1"/>
          <p:nvPr/>
        </p:nvSpPr>
        <p:spPr>
          <a:xfrm>
            <a:off x="8124521" y="3961911"/>
            <a:ext cx="2183291"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limited</a:t>
            </a:r>
            <a:endParaRPr b="1" dirty="0">
              <a:latin typeface="Gill Sans MT" panose="020B0502020104020203" pitchFamily="34" charset="77"/>
              <a:sym typeface="American Typewriter"/>
            </a:endParaRPr>
          </a:p>
        </p:txBody>
      </p:sp>
      <p:sp>
        <p:nvSpPr>
          <p:cNvPr id="139" name="unveil"/>
          <p:cNvSpPr txBox="1"/>
          <p:nvPr/>
        </p:nvSpPr>
        <p:spPr>
          <a:xfrm>
            <a:off x="7970226" y="5750010"/>
            <a:ext cx="2301912"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meddle</a:t>
            </a:r>
            <a:endParaRPr dirty="0">
              <a:latin typeface="Gill Sans MT" panose="020B0502020104020203" pitchFamily="34" charset="77"/>
              <a:sym typeface="American Typewriter"/>
            </a:endParaRPr>
          </a:p>
        </p:txBody>
      </p:sp>
      <p:sp>
        <p:nvSpPr>
          <p:cNvPr id="140" name="tolerate"/>
          <p:cNvSpPr txBox="1"/>
          <p:nvPr/>
        </p:nvSpPr>
        <p:spPr>
          <a:xfrm>
            <a:off x="8121311" y="3065958"/>
            <a:ext cx="2189702"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inspect</a:t>
            </a:r>
            <a:endParaRPr dirty="0">
              <a:latin typeface="Gill Sans MT" panose="020B0502020104020203" pitchFamily="34" charset="77"/>
            </a:endParaRPr>
          </a:p>
        </p:txBody>
      </p:sp>
      <p:sp>
        <p:nvSpPr>
          <p:cNvPr id="141" name="fixation"/>
          <p:cNvSpPr txBox="1"/>
          <p:nvPr/>
        </p:nvSpPr>
        <p:spPr>
          <a:xfrm>
            <a:off x="7973838" y="4824210"/>
            <a:ext cx="2484655"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languish</a:t>
            </a:r>
            <a:endParaRPr dirty="0">
              <a:latin typeface="Gill Sans MT" panose="020B0502020104020203" pitchFamily="34" charset="77"/>
            </a:endParaRPr>
          </a:p>
        </p:txBody>
      </p:sp>
      <p:sp>
        <p:nvSpPr>
          <p:cNvPr id="142" name="rustle"/>
          <p:cNvSpPr txBox="1"/>
          <p:nvPr/>
        </p:nvSpPr>
        <p:spPr>
          <a:xfrm>
            <a:off x="7279739" y="6620562"/>
            <a:ext cx="3872855"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conversation</a:t>
            </a:r>
            <a:endParaRPr b="1" dirty="0">
              <a:latin typeface="Gill Sans MT" panose="020B0502020104020203" pitchFamily="34" charset="77"/>
              <a:sym typeface="American Typewriter"/>
            </a:endParaRPr>
          </a:p>
        </p:txBody>
      </p:sp>
      <p:sp>
        <p:nvSpPr>
          <p:cNvPr id="143" name="Shinobi"/>
          <p:cNvSpPr txBox="1"/>
          <p:nvPr/>
        </p:nvSpPr>
        <p:spPr>
          <a:xfrm>
            <a:off x="7805173" y="1948676"/>
            <a:ext cx="2797241" cy="110286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500">
                <a:solidFill>
                  <a:schemeClr val="accent5"/>
                </a:solidFill>
                <a:latin typeface="Gill Sans SemiBold"/>
                <a:ea typeface="Gill Sans SemiBold"/>
                <a:cs typeface="Gill Sans SemiBold"/>
                <a:sym typeface="Gill Sans SemiBold"/>
              </a:defRPr>
            </a:lvl1pPr>
          </a:lstStyle>
          <a:p>
            <a:r>
              <a:rPr dirty="0">
                <a:solidFill>
                  <a:srgbClr val="00AEEE"/>
                </a:solidFill>
              </a:rPr>
              <a:t>Shinobi</a:t>
            </a:r>
          </a:p>
        </p:txBody>
      </p:sp>
      <p:pic>
        <p:nvPicPr>
          <p:cNvPr id="6" name="Picture 5" descr="A close up of a sign&#10;&#10;Description automatically generated">
            <a:extLst>
              <a:ext uri="{FF2B5EF4-FFF2-40B4-BE49-F238E27FC236}">
                <a16:creationId xmlns:a16="http://schemas.microsoft.com/office/drawing/2014/main" id="{425C565A-0887-F647-81E8-E14EE96CE6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40300" y="7140190"/>
            <a:ext cx="3124200" cy="2387600"/>
          </a:xfrm>
          <a:prstGeom prst="rect">
            <a:avLst/>
          </a:prstGeom>
        </p:spPr>
      </p:pic>
      <p:grpSp>
        <p:nvGrpSpPr>
          <p:cNvPr id="9" name="Group 8">
            <a:extLst>
              <a:ext uri="{FF2B5EF4-FFF2-40B4-BE49-F238E27FC236}">
                <a16:creationId xmlns:a16="http://schemas.microsoft.com/office/drawing/2014/main" id="{85AC141E-CA5D-8D41-B1C5-845DA38E949D}"/>
              </a:ext>
            </a:extLst>
          </p:cNvPr>
          <p:cNvGrpSpPr/>
          <p:nvPr/>
        </p:nvGrpSpPr>
        <p:grpSpPr>
          <a:xfrm>
            <a:off x="-8642579" y="-164678"/>
            <a:ext cx="10029965" cy="15256120"/>
            <a:chOff x="-8642579" y="-164678"/>
            <a:chExt cx="10029965" cy="15256120"/>
          </a:xfrm>
        </p:grpSpPr>
        <p:sp>
          <p:nvSpPr>
            <p:cNvPr id="3" name="Rectangle 2">
              <a:extLst>
                <a:ext uri="{FF2B5EF4-FFF2-40B4-BE49-F238E27FC236}">
                  <a16:creationId xmlns:a16="http://schemas.microsoft.com/office/drawing/2014/main" id="{32EBAF2A-443F-9D47-8F51-8E2A05EE57A3}"/>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8" name="Rectangle 27">
              <a:extLst>
                <a:ext uri="{FF2B5EF4-FFF2-40B4-BE49-F238E27FC236}">
                  <a16:creationId xmlns:a16="http://schemas.microsoft.com/office/drawing/2014/main" id="{5D0D608D-EA4B-C641-B3F4-55E05D9D72CF}"/>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10" name="Group 9">
            <a:extLst>
              <a:ext uri="{FF2B5EF4-FFF2-40B4-BE49-F238E27FC236}">
                <a16:creationId xmlns:a16="http://schemas.microsoft.com/office/drawing/2014/main" id="{FB171C41-4AFD-8D4B-A83D-67CE57D57162}"/>
              </a:ext>
            </a:extLst>
          </p:cNvPr>
          <p:cNvGrpSpPr/>
          <p:nvPr/>
        </p:nvGrpSpPr>
        <p:grpSpPr>
          <a:xfrm>
            <a:off x="11782763" y="-862597"/>
            <a:ext cx="8917924" cy="15439250"/>
            <a:chOff x="11782763" y="-862597"/>
            <a:chExt cx="8917924" cy="15439250"/>
          </a:xfrm>
        </p:grpSpPr>
        <p:sp>
          <p:nvSpPr>
            <p:cNvPr id="22" name="Rectangle 21">
              <a:extLst>
                <a:ext uri="{FF2B5EF4-FFF2-40B4-BE49-F238E27FC236}">
                  <a16:creationId xmlns:a16="http://schemas.microsoft.com/office/drawing/2014/main" id="{DDF6FD70-A615-D74C-9710-17CB98A41F5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9" name="Rectangle 28">
              <a:extLst>
                <a:ext uri="{FF2B5EF4-FFF2-40B4-BE49-F238E27FC236}">
                  <a16:creationId xmlns:a16="http://schemas.microsoft.com/office/drawing/2014/main" id="{D4261B65-2D56-2B4A-A149-97BDDFE74A81}"/>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clipart&#10;&#10;Description automatically generated">
            <a:extLst>
              <a:ext uri="{FF2B5EF4-FFF2-40B4-BE49-F238E27FC236}">
                <a16:creationId xmlns:a16="http://schemas.microsoft.com/office/drawing/2014/main" id="{5FB0A047-1E6C-594B-B017-210D9C9971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269193">
            <a:off x="8686522" y="4993372"/>
            <a:ext cx="6010136" cy="2014909"/>
          </a:xfrm>
          <a:prstGeom prst="rect">
            <a:avLst/>
          </a:prstGeom>
        </p:spPr>
      </p:pic>
      <p:pic>
        <p:nvPicPr>
          <p:cNvPr id="10" name="Picture 9" descr="A picture containing text, clipart&#10;&#10;Description automatically generated">
            <a:extLst>
              <a:ext uri="{FF2B5EF4-FFF2-40B4-BE49-F238E27FC236}">
                <a16:creationId xmlns:a16="http://schemas.microsoft.com/office/drawing/2014/main" id="{967AA597-9B04-D149-823E-303EA746F36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485208">
            <a:off x="10769157" y="-104964"/>
            <a:ext cx="6018784" cy="1997614"/>
          </a:xfrm>
          <a:prstGeom prst="rect">
            <a:avLst/>
          </a:prstGeom>
        </p:spPr>
      </p:pic>
      <p:pic>
        <p:nvPicPr>
          <p:cNvPr id="8" name="Picture 7" descr="Shape&#10;&#10;Description automatically generated with medium confidence">
            <a:extLst>
              <a:ext uri="{FF2B5EF4-FFF2-40B4-BE49-F238E27FC236}">
                <a16:creationId xmlns:a16="http://schemas.microsoft.com/office/drawing/2014/main" id="{B02D7F9F-5239-CD40-BF7B-B031866156D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324329">
            <a:off x="8705945" y="7866875"/>
            <a:ext cx="5992841" cy="1997614"/>
          </a:xfrm>
          <a:prstGeom prst="rect">
            <a:avLst/>
          </a:prstGeom>
        </p:spPr>
      </p:pic>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6">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sp>
        <p:nvSpPr>
          <p:cNvPr id="28" name="tear">
            <a:extLst>
              <a:ext uri="{FF2B5EF4-FFF2-40B4-BE49-F238E27FC236}">
                <a16:creationId xmlns:a16="http://schemas.microsoft.com/office/drawing/2014/main" id="{3E0CFD4D-27A2-7842-AA0C-DAD97EB3ECC4}"/>
              </a:ext>
            </a:extLst>
          </p:cNvPr>
          <p:cNvSpPr txBox="1"/>
          <p:nvPr/>
        </p:nvSpPr>
        <p:spPr>
          <a:xfrm>
            <a:off x="1064405" y="769884"/>
            <a:ext cx="10875989" cy="26571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6600" dirty="0">
                <a:latin typeface="Gill Sans MT" panose="020B0502020104020203" pitchFamily="34" charset="77"/>
              </a:rPr>
              <a:t>Display Slips</a:t>
            </a:r>
            <a:endParaRPr sz="28700" dirty="0">
              <a:latin typeface="Gill Sans MT" panose="020B0502020104020203" pitchFamily="34" charset="77"/>
            </a:endParaRPr>
          </a:p>
        </p:txBody>
      </p:sp>
      <p:sp>
        <p:nvSpPr>
          <p:cNvPr id="21" name="If you tear paper, cloth, or another material, or if it tears, you pull it into two pieces or you pull it so that a hole appears in it.">
            <a:extLst>
              <a:ext uri="{FF2B5EF4-FFF2-40B4-BE49-F238E27FC236}">
                <a16:creationId xmlns:a16="http://schemas.microsoft.com/office/drawing/2014/main" id="{DDE122B5-346F-A44B-92E3-75F1820ACF77}"/>
              </a:ext>
            </a:extLst>
          </p:cNvPr>
          <p:cNvSpPr txBox="1"/>
          <p:nvPr/>
        </p:nvSpPr>
        <p:spPr>
          <a:xfrm>
            <a:off x="1064405" y="3614013"/>
            <a:ext cx="10875989" cy="139525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2800" dirty="0">
                <a:latin typeface="Gill Sans MT" panose="020B0502020104020203" pitchFamily="34" charset="77"/>
              </a:rPr>
              <a:t>The following slides are for classroom display. As you teach each Word of the Day, words can be displayed in the classroom to enable pupils to use the taught vocabulary in an independent manner.</a:t>
            </a:r>
            <a:endParaRPr sz="2800" dirty="0">
              <a:latin typeface="Gill Sans MT" panose="020B0502020104020203" pitchFamily="34" charset="77"/>
            </a:endParaRPr>
          </a:p>
        </p:txBody>
      </p:sp>
      <p:pic>
        <p:nvPicPr>
          <p:cNvPr id="6" name="Picture 5" descr="A picture containing text, clipart&#10;&#10;Description automatically generated">
            <a:extLst>
              <a:ext uri="{FF2B5EF4-FFF2-40B4-BE49-F238E27FC236}">
                <a16:creationId xmlns:a16="http://schemas.microsoft.com/office/drawing/2014/main" id="{08628CD0-39C1-E74A-B37C-5FFC42F737F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26455">
            <a:off x="-1245597" y="5206268"/>
            <a:ext cx="6053375" cy="2058148"/>
          </a:xfrm>
          <a:prstGeom prst="rect">
            <a:avLst/>
          </a:prstGeom>
        </p:spPr>
      </p:pic>
      <p:pic>
        <p:nvPicPr>
          <p:cNvPr id="12" name="Picture 11">
            <a:extLst>
              <a:ext uri="{FF2B5EF4-FFF2-40B4-BE49-F238E27FC236}">
                <a16:creationId xmlns:a16="http://schemas.microsoft.com/office/drawing/2014/main" id="{2BDBCD5E-345F-3B4A-91D1-B5E7C542109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1131645">
            <a:off x="-1664480" y="8055994"/>
            <a:ext cx="6027432" cy="2023557"/>
          </a:xfrm>
          <a:prstGeom prst="rect">
            <a:avLst/>
          </a:prstGeom>
        </p:spPr>
      </p:pic>
      <p:pic>
        <p:nvPicPr>
          <p:cNvPr id="14" name="Picture 13" descr="A picture containing shape&#10;&#10;Description automatically generated">
            <a:extLst>
              <a:ext uri="{FF2B5EF4-FFF2-40B4-BE49-F238E27FC236}">
                <a16:creationId xmlns:a16="http://schemas.microsoft.com/office/drawing/2014/main" id="{07D0A907-0844-0D41-8418-B06274E97D2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485504">
            <a:off x="234677" y="-962024"/>
            <a:ext cx="5604510" cy="1881572"/>
          </a:xfrm>
          <a:prstGeom prst="rect">
            <a:avLst/>
          </a:prstGeom>
        </p:spPr>
      </p:pic>
      <p:pic>
        <p:nvPicPr>
          <p:cNvPr id="33" name="Picture 32">
            <a:extLst>
              <a:ext uri="{FF2B5EF4-FFF2-40B4-BE49-F238E27FC236}">
                <a16:creationId xmlns:a16="http://schemas.microsoft.com/office/drawing/2014/main" id="{23C03125-5CCC-3748-B2EF-F9A23D73A24D}"/>
              </a:ext>
            </a:extLst>
          </p:cNvPr>
          <p:cNvPicPr>
            <a:picLocks noChangeAspect="1"/>
          </p:cNvPicPr>
          <p:nvPr/>
        </p:nvPicPr>
        <p:blipFill rotWithShape="1">
          <a:blip r:embed="rId6">
            <a:extLst>
              <a:ext uri="{28A0092B-C50C-407E-A947-70E740481C1C}">
                <a14:useLocalDpi xmlns:a14="http://schemas.microsoft.com/office/drawing/2010/main" val="0"/>
              </a:ext>
            </a:extLst>
          </a:blip>
          <a:srcRect l="9410" r="12019" b="14894"/>
          <a:stretch/>
        </p:blipFill>
        <p:spPr>
          <a:xfrm>
            <a:off x="5238456" y="6352864"/>
            <a:ext cx="2683972" cy="2217108"/>
          </a:xfrm>
          <a:prstGeom prst="rect">
            <a:avLst/>
          </a:prstGeom>
        </p:spPr>
      </p:pic>
    </p:spTree>
    <p:extLst>
      <p:ext uri="{BB962C8B-B14F-4D97-AF65-F5344CB8AC3E}">
        <p14:creationId xmlns:p14="http://schemas.microsoft.com/office/powerpoint/2010/main" val="281590617"/>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4" name="Rectangle 43">
            <a:extLst>
              <a:ext uri="{FF2B5EF4-FFF2-40B4-BE49-F238E27FC236}">
                <a16:creationId xmlns:a16="http://schemas.microsoft.com/office/drawing/2014/main" id="{0DE4B2CD-9BA7-F745-975D-04D6E068AAAF}"/>
              </a:ext>
            </a:extLst>
          </p:cNvPr>
          <p:cNvSpPr/>
          <p:nvPr/>
        </p:nvSpPr>
        <p:spPr>
          <a:xfrm rot="12470707" flipH="1">
            <a:off x="-8384446" y="-637188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2313622" y="338201"/>
            <a:ext cx="3072957" cy="37805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fix</a:t>
            </a:r>
            <a:endParaRPr sz="138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2410658" y="4928865"/>
            <a:ext cx="10875989" cy="45191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8700" dirty="0">
                <a:latin typeface="Gill Sans MT" panose="020B0502020104020203" pitchFamily="34" charset="77"/>
              </a:rPr>
              <a:t>dark</a:t>
            </a:r>
            <a:endParaRPr sz="34400" dirty="0">
              <a:latin typeface="Gill Sans MT" panose="020B0502020104020203" pitchFamily="34" charset="77"/>
            </a:endParaRPr>
          </a:p>
        </p:txBody>
      </p:sp>
      <p:pic>
        <p:nvPicPr>
          <p:cNvPr id="4" name="Picture 3" descr="Icon&#10;&#10;Description automatically generated">
            <a:extLst>
              <a:ext uri="{FF2B5EF4-FFF2-40B4-BE49-F238E27FC236}">
                <a16:creationId xmlns:a16="http://schemas.microsoft.com/office/drawing/2014/main" id="{FD741FF3-E6E9-143F-BCAE-ED3838D95D0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85437" y="589657"/>
            <a:ext cx="3277610" cy="3277610"/>
          </a:xfrm>
          <a:prstGeom prst="rect">
            <a:avLst/>
          </a:prstGeom>
        </p:spPr>
      </p:pic>
      <p:pic>
        <p:nvPicPr>
          <p:cNvPr id="6" name="Picture 5" descr="Icon&#10;&#10;Description automatically generated">
            <a:extLst>
              <a:ext uri="{FF2B5EF4-FFF2-40B4-BE49-F238E27FC236}">
                <a16:creationId xmlns:a16="http://schemas.microsoft.com/office/drawing/2014/main" id="{CA76959F-6465-5D48-CE6F-A4A5D6E01BA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0999" y="5604325"/>
            <a:ext cx="3463447" cy="3463447"/>
          </a:xfrm>
          <a:prstGeom prst="rect">
            <a:avLst/>
          </a:prstGeom>
        </p:spPr>
      </p:pic>
    </p:spTree>
    <p:extLst>
      <p:ext uri="{BB962C8B-B14F-4D97-AF65-F5344CB8AC3E}">
        <p14:creationId xmlns:p14="http://schemas.microsoft.com/office/powerpoint/2010/main" val="865114986"/>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887129" y="171868"/>
            <a:ext cx="8016618" cy="37805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across</a:t>
            </a:r>
            <a:endParaRPr sz="239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2881350" y="5427006"/>
            <a:ext cx="10419220" cy="37805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bring</a:t>
            </a:r>
            <a:endParaRPr sz="19900" dirty="0">
              <a:latin typeface="Gill Sans MT" panose="020B0502020104020203" pitchFamily="34" charset="77"/>
            </a:endParaRPr>
          </a:p>
        </p:txBody>
      </p:sp>
      <p:pic>
        <p:nvPicPr>
          <p:cNvPr id="5" name="Picture 4" descr="Icon&#10;&#10;Description automatically generated with medium confidence">
            <a:extLst>
              <a:ext uri="{FF2B5EF4-FFF2-40B4-BE49-F238E27FC236}">
                <a16:creationId xmlns:a16="http://schemas.microsoft.com/office/drawing/2014/main" id="{E99C4DB1-63A1-3BAF-83DB-3530E9C09B1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08296" y="457389"/>
            <a:ext cx="3542145" cy="3542145"/>
          </a:xfrm>
          <a:prstGeom prst="rect">
            <a:avLst/>
          </a:prstGeom>
        </p:spPr>
      </p:pic>
      <p:pic>
        <p:nvPicPr>
          <p:cNvPr id="6" name="Picture 5" descr="A picture containing text, scissors&#10;&#10;Description automatically generated">
            <a:extLst>
              <a:ext uri="{FF2B5EF4-FFF2-40B4-BE49-F238E27FC236}">
                <a16:creationId xmlns:a16="http://schemas.microsoft.com/office/drawing/2014/main" id="{2B8FBF82-7B93-19EC-769F-9382A07D518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8269" y="5559489"/>
            <a:ext cx="3680691" cy="3680691"/>
          </a:xfrm>
          <a:prstGeom prst="rect">
            <a:avLst/>
          </a:prstGeom>
        </p:spPr>
      </p:pic>
    </p:spTree>
    <p:extLst>
      <p:ext uri="{BB962C8B-B14F-4D97-AF65-F5344CB8AC3E}">
        <p14:creationId xmlns:p14="http://schemas.microsoft.com/office/powerpoint/2010/main" val="3329644295"/>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44437" y="-603206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956592" y="190285"/>
            <a:ext cx="4889159" cy="37805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duo</a:t>
            </a:r>
            <a:endParaRPr sz="287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1650665" y="5719525"/>
            <a:ext cx="12346080" cy="302647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9000" dirty="0">
                <a:latin typeface="Gill Sans MT" panose="020B0502020104020203" pitchFamily="34" charset="77"/>
              </a:rPr>
              <a:t>inspect</a:t>
            </a:r>
            <a:endParaRPr sz="22700" dirty="0">
              <a:latin typeface="Gill Sans MT" panose="020B0502020104020203" pitchFamily="34" charset="77"/>
            </a:endParaRPr>
          </a:p>
        </p:txBody>
      </p:sp>
      <p:pic>
        <p:nvPicPr>
          <p:cNvPr id="5" name="Picture 4" descr="Icon&#10;&#10;Description automatically generated">
            <a:extLst>
              <a:ext uri="{FF2B5EF4-FFF2-40B4-BE49-F238E27FC236}">
                <a16:creationId xmlns:a16="http://schemas.microsoft.com/office/drawing/2014/main" id="{746AC9C9-6185-F8EF-7935-AF79D035B8A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11247" y="945259"/>
            <a:ext cx="2784764" cy="2784764"/>
          </a:xfrm>
          <a:prstGeom prst="rect">
            <a:avLst/>
          </a:prstGeom>
        </p:spPr>
      </p:pic>
      <p:pic>
        <p:nvPicPr>
          <p:cNvPr id="6" name="Picture 5" descr="Icon&#10;&#10;Description automatically generated">
            <a:extLst>
              <a:ext uri="{FF2B5EF4-FFF2-40B4-BE49-F238E27FC236}">
                <a16:creationId xmlns:a16="http://schemas.microsoft.com/office/drawing/2014/main" id="{2423ABAF-A5DB-D99E-32D2-DAE2C8A4242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62094" y="900685"/>
            <a:ext cx="2873912" cy="2873912"/>
          </a:xfrm>
          <a:prstGeom prst="rect">
            <a:avLst/>
          </a:prstGeom>
        </p:spPr>
      </p:pic>
      <p:pic>
        <p:nvPicPr>
          <p:cNvPr id="7" name="Picture 6" descr="Icon&#10;&#10;Description automatically generated">
            <a:extLst>
              <a:ext uri="{FF2B5EF4-FFF2-40B4-BE49-F238E27FC236}">
                <a16:creationId xmlns:a16="http://schemas.microsoft.com/office/drawing/2014/main" id="{FE1D81B0-990F-9C55-D578-35462FE3584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7190" y="5742939"/>
            <a:ext cx="3190138" cy="3190138"/>
          </a:xfrm>
          <a:prstGeom prst="rect">
            <a:avLst/>
          </a:prstGeom>
        </p:spPr>
      </p:pic>
    </p:spTree>
    <p:extLst>
      <p:ext uri="{BB962C8B-B14F-4D97-AF65-F5344CB8AC3E}">
        <p14:creationId xmlns:p14="http://schemas.microsoft.com/office/powerpoint/2010/main" val="2197216015"/>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104511" y="699421"/>
            <a:ext cx="11999897" cy="31649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9900" dirty="0">
                <a:latin typeface="Gill Sans MT" panose="020B0502020104020203" pitchFamily="34" charset="77"/>
              </a:rPr>
              <a:t>limited</a:t>
            </a:r>
            <a:endParaRPr sz="199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2880571" y="6021350"/>
            <a:ext cx="10288591" cy="26571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6600" dirty="0">
                <a:latin typeface="Gill Sans MT" panose="020B0502020104020203" pitchFamily="34" charset="77"/>
              </a:rPr>
              <a:t>languish</a:t>
            </a:r>
            <a:endParaRPr sz="11500" dirty="0">
              <a:latin typeface="Gill Sans MT" panose="020B0502020104020203" pitchFamily="34" charset="77"/>
            </a:endParaRPr>
          </a:p>
        </p:txBody>
      </p:sp>
      <p:pic>
        <p:nvPicPr>
          <p:cNvPr id="5" name="Picture 4" descr="Icon&#10;&#10;Description automatically generated">
            <a:extLst>
              <a:ext uri="{FF2B5EF4-FFF2-40B4-BE49-F238E27FC236}">
                <a16:creationId xmlns:a16="http://schemas.microsoft.com/office/drawing/2014/main" id="{7796AEF8-C7AF-5A65-C974-BC9602ED3AC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81504" y="501107"/>
            <a:ext cx="3499372" cy="3499372"/>
          </a:xfrm>
          <a:prstGeom prst="rect">
            <a:avLst/>
          </a:prstGeom>
        </p:spPr>
      </p:pic>
      <p:pic>
        <p:nvPicPr>
          <p:cNvPr id="6" name="Picture 5" descr="A yellow triangle sign&#10;&#10;Description automatically generated with low confidence">
            <a:extLst>
              <a:ext uri="{FF2B5EF4-FFF2-40B4-BE49-F238E27FC236}">
                <a16:creationId xmlns:a16="http://schemas.microsoft.com/office/drawing/2014/main" id="{6742B981-8EC2-E98C-EB52-DC86E991DF7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86170" y="2464652"/>
            <a:ext cx="1638358" cy="1638358"/>
          </a:xfrm>
          <a:prstGeom prst="rect">
            <a:avLst/>
          </a:prstGeom>
        </p:spPr>
      </p:pic>
      <p:pic>
        <p:nvPicPr>
          <p:cNvPr id="7" name="Picture 6" descr="Logo, icon&#10;&#10;Description automatically generated">
            <a:extLst>
              <a:ext uri="{FF2B5EF4-FFF2-40B4-BE49-F238E27FC236}">
                <a16:creationId xmlns:a16="http://schemas.microsoft.com/office/drawing/2014/main" id="{D7597EC9-C3F7-BEB6-EFA1-81B6F2AE695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3570" y="5401501"/>
            <a:ext cx="3995936" cy="3995936"/>
          </a:xfrm>
          <a:prstGeom prst="rect">
            <a:avLst/>
          </a:prstGeom>
        </p:spPr>
      </p:pic>
    </p:spTree>
    <p:extLst>
      <p:ext uri="{BB962C8B-B14F-4D97-AF65-F5344CB8AC3E}">
        <p14:creationId xmlns:p14="http://schemas.microsoft.com/office/powerpoint/2010/main" val="2631257533"/>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032063"/>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056246" y="595734"/>
            <a:ext cx="7678384" cy="31649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9900" dirty="0">
                <a:latin typeface="Gill Sans MT" panose="020B0502020104020203" pitchFamily="34" charset="77"/>
              </a:rPr>
              <a:t>meddle</a:t>
            </a:r>
            <a:endParaRPr sz="80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3183127" y="6361842"/>
            <a:ext cx="9855034" cy="187230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1500" dirty="0">
                <a:latin typeface="Gill Sans MT" panose="020B0502020104020203" pitchFamily="34" charset="77"/>
              </a:rPr>
              <a:t>conversation</a:t>
            </a:r>
            <a:endParaRPr sz="13800" dirty="0">
              <a:latin typeface="Gill Sans MT" panose="020B0502020104020203" pitchFamily="34" charset="77"/>
            </a:endParaRPr>
          </a:p>
        </p:txBody>
      </p:sp>
      <p:pic>
        <p:nvPicPr>
          <p:cNvPr id="4" name="Picture 3" descr="Icon&#10;&#10;Description automatically generated">
            <a:extLst>
              <a:ext uri="{FF2B5EF4-FFF2-40B4-BE49-F238E27FC236}">
                <a16:creationId xmlns:a16="http://schemas.microsoft.com/office/drawing/2014/main" id="{0EB0AFC8-9A4A-6D8A-9F7B-67D2A176BC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19565" y="553216"/>
            <a:ext cx="3350491" cy="3350491"/>
          </a:xfrm>
          <a:prstGeom prst="rect">
            <a:avLst/>
          </a:prstGeom>
        </p:spPr>
      </p:pic>
      <p:pic>
        <p:nvPicPr>
          <p:cNvPr id="7" name="Picture 6" descr="Icon&#10;&#10;Description automatically generated">
            <a:extLst>
              <a:ext uri="{FF2B5EF4-FFF2-40B4-BE49-F238E27FC236}">
                <a16:creationId xmlns:a16="http://schemas.microsoft.com/office/drawing/2014/main" id="{B3A05A9C-C72C-69D8-AFEA-540B74AE54B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2945" y="5547039"/>
            <a:ext cx="3605760" cy="3605760"/>
          </a:xfrm>
          <a:prstGeom prst="rect">
            <a:avLst/>
          </a:prstGeom>
        </p:spPr>
      </p:pic>
    </p:spTree>
    <p:extLst>
      <p:ext uri="{BB962C8B-B14F-4D97-AF65-F5344CB8AC3E}">
        <p14:creationId xmlns:p14="http://schemas.microsoft.com/office/powerpoint/2010/main" val="3443650429"/>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Vocabulary Ninja"/>
          <p:cNvSpPr txBox="1"/>
          <p:nvPr/>
        </p:nvSpPr>
        <p:spPr>
          <a:xfrm>
            <a:off x="2762055" y="8514866"/>
            <a:ext cx="102656" cy="7950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500" b="1">
                <a:solidFill>
                  <a:schemeClr val="accent5"/>
                </a:solidFill>
                <a:latin typeface="American Typewriter"/>
                <a:ea typeface="American Typewriter"/>
                <a:cs typeface="American Typewriter"/>
                <a:sym typeface="American Typewriter"/>
              </a:defRPr>
            </a:lvl1pPr>
          </a:lstStyle>
          <a:p>
            <a:endParaRPr dirty="0">
              <a:latin typeface="Gill Sans MT" panose="020B0502020104020203" pitchFamily="34" charset="77"/>
            </a:endParaRPr>
          </a:p>
        </p:txBody>
      </p:sp>
      <p:sp>
        <p:nvSpPr>
          <p:cNvPr id="130" name="This Week's Words"/>
          <p:cNvSpPr txBox="1"/>
          <p:nvPr/>
        </p:nvSpPr>
        <p:spPr>
          <a:xfrm>
            <a:off x="472709" y="430311"/>
            <a:ext cx="12059391" cy="1456809"/>
          </a:xfrm>
          <a:prstGeom prst="rect">
            <a:avLst/>
          </a:prstGeom>
          <a:ln w="12700">
            <a:no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10100">
                <a:solidFill>
                  <a:schemeClr val="accent5"/>
                </a:solidFill>
                <a:latin typeface="Gill Sans SemiBold"/>
                <a:ea typeface="Gill Sans SemiBold"/>
                <a:cs typeface="Gill Sans SemiBold"/>
                <a:sym typeface="Gill Sans SemiBold"/>
              </a:defRPr>
            </a:lvl1pPr>
          </a:lstStyle>
          <a:p>
            <a:r>
              <a:rPr lang="en-GB" sz="88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rPr>
              <a:t>Grasshopper (Tier 1)</a:t>
            </a:r>
            <a:endParaRPr sz="88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endParaRPr>
          </a:p>
        </p:txBody>
      </p:sp>
      <p:sp>
        <p:nvSpPr>
          <p:cNvPr id="133" name="tear"/>
          <p:cNvSpPr txBox="1"/>
          <p:nvPr/>
        </p:nvSpPr>
        <p:spPr>
          <a:xfrm>
            <a:off x="6156774" y="2274766"/>
            <a:ext cx="807913"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fix	</a:t>
            </a:r>
            <a:endParaRPr b="1" dirty="0">
              <a:latin typeface="Gill Sans MT" panose="020B0502020104020203" pitchFamily="34" charset="77"/>
              <a:sym typeface="American Typewriter"/>
            </a:endParaRPr>
          </a:p>
        </p:txBody>
      </p:sp>
      <p:sp>
        <p:nvSpPr>
          <p:cNvPr id="134" name="office"/>
          <p:cNvSpPr txBox="1"/>
          <p:nvPr/>
        </p:nvSpPr>
        <p:spPr>
          <a:xfrm>
            <a:off x="5845017" y="3183419"/>
            <a:ext cx="1431482"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dark</a:t>
            </a:r>
            <a:endParaRPr dirty="0">
              <a:latin typeface="Gill Sans MT" panose="020B0502020104020203" pitchFamily="34" charset="77"/>
            </a:endParaRPr>
          </a:p>
        </p:txBody>
      </p:sp>
      <p:sp>
        <p:nvSpPr>
          <p:cNvPr id="135" name="spare"/>
          <p:cNvSpPr txBox="1"/>
          <p:nvPr/>
        </p:nvSpPr>
        <p:spPr>
          <a:xfrm>
            <a:off x="5590129" y="4033018"/>
            <a:ext cx="1941237"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across</a:t>
            </a:r>
            <a:endParaRPr b="1" dirty="0">
              <a:latin typeface="Gill Sans MT" panose="020B0502020104020203" pitchFamily="34" charset="77"/>
              <a:sym typeface="American Typewriter"/>
            </a:endParaRPr>
          </a:p>
        </p:txBody>
      </p:sp>
      <p:sp>
        <p:nvSpPr>
          <p:cNvPr id="136" name="chipped"/>
          <p:cNvSpPr txBox="1"/>
          <p:nvPr/>
        </p:nvSpPr>
        <p:spPr>
          <a:xfrm>
            <a:off x="5746434" y="4958818"/>
            <a:ext cx="1628651"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bring</a:t>
            </a:r>
            <a:endParaRPr dirty="0">
              <a:latin typeface="Gill Sans MT" panose="020B0502020104020203" pitchFamily="34" charset="77"/>
            </a:endParaRPr>
          </a:p>
        </p:txBody>
      </p:sp>
      <p:sp>
        <p:nvSpPr>
          <p:cNvPr id="137" name="lift"/>
          <p:cNvSpPr txBox="1"/>
          <p:nvPr/>
        </p:nvSpPr>
        <p:spPr>
          <a:xfrm>
            <a:off x="5955623" y="5829370"/>
            <a:ext cx="1210268"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duo</a:t>
            </a:r>
            <a:endParaRPr dirty="0">
              <a:latin typeface="Gill Sans MT" panose="020B0502020104020203" pitchFamily="34" charset="77"/>
            </a:endParaRPr>
          </a:p>
        </p:txBody>
      </p:sp>
      <p:pic>
        <p:nvPicPr>
          <p:cNvPr id="6" name="Picture 5" descr="A close up of a sign&#10;&#10;Description automatically generated">
            <a:extLst>
              <a:ext uri="{FF2B5EF4-FFF2-40B4-BE49-F238E27FC236}">
                <a16:creationId xmlns:a16="http://schemas.microsoft.com/office/drawing/2014/main" id="{425C565A-0887-F647-81E8-E14EE96CE6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8591" y="7184741"/>
            <a:ext cx="3124200" cy="2387600"/>
          </a:xfrm>
          <a:prstGeom prst="rect">
            <a:avLst/>
          </a:prstGeom>
        </p:spPr>
      </p:pic>
      <p:grpSp>
        <p:nvGrpSpPr>
          <p:cNvPr id="9" name="Group 8">
            <a:extLst>
              <a:ext uri="{FF2B5EF4-FFF2-40B4-BE49-F238E27FC236}">
                <a16:creationId xmlns:a16="http://schemas.microsoft.com/office/drawing/2014/main" id="{85AC141E-CA5D-8D41-B1C5-845DA38E949D}"/>
              </a:ext>
            </a:extLst>
          </p:cNvPr>
          <p:cNvGrpSpPr/>
          <p:nvPr/>
        </p:nvGrpSpPr>
        <p:grpSpPr>
          <a:xfrm>
            <a:off x="-8642579" y="-164678"/>
            <a:ext cx="10029965" cy="15256120"/>
            <a:chOff x="-8642579" y="-164678"/>
            <a:chExt cx="10029965" cy="15256120"/>
          </a:xfrm>
        </p:grpSpPr>
        <p:sp>
          <p:nvSpPr>
            <p:cNvPr id="3" name="Rectangle 2">
              <a:extLst>
                <a:ext uri="{FF2B5EF4-FFF2-40B4-BE49-F238E27FC236}">
                  <a16:creationId xmlns:a16="http://schemas.microsoft.com/office/drawing/2014/main" id="{32EBAF2A-443F-9D47-8F51-8E2A05EE57A3}"/>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8" name="Rectangle 27">
              <a:extLst>
                <a:ext uri="{FF2B5EF4-FFF2-40B4-BE49-F238E27FC236}">
                  <a16:creationId xmlns:a16="http://schemas.microsoft.com/office/drawing/2014/main" id="{5D0D608D-EA4B-C641-B3F4-55E05D9D72CF}"/>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10" name="Group 9">
            <a:extLst>
              <a:ext uri="{FF2B5EF4-FFF2-40B4-BE49-F238E27FC236}">
                <a16:creationId xmlns:a16="http://schemas.microsoft.com/office/drawing/2014/main" id="{FB171C41-4AFD-8D4B-A83D-67CE57D57162}"/>
              </a:ext>
            </a:extLst>
          </p:cNvPr>
          <p:cNvGrpSpPr/>
          <p:nvPr/>
        </p:nvGrpSpPr>
        <p:grpSpPr>
          <a:xfrm>
            <a:off x="11782763" y="-862597"/>
            <a:ext cx="8917924" cy="15439250"/>
            <a:chOff x="11782763" y="-862597"/>
            <a:chExt cx="8917924" cy="15439250"/>
          </a:xfrm>
        </p:grpSpPr>
        <p:sp>
          <p:nvSpPr>
            <p:cNvPr id="22" name="Rectangle 21">
              <a:extLst>
                <a:ext uri="{FF2B5EF4-FFF2-40B4-BE49-F238E27FC236}">
                  <a16:creationId xmlns:a16="http://schemas.microsoft.com/office/drawing/2014/main" id="{DDF6FD70-A615-D74C-9710-17CB98A41F5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9" name="Rectangle 28">
              <a:extLst>
                <a:ext uri="{FF2B5EF4-FFF2-40B4-BE49-F238E27FC236}">
                  <a16:creationId xmlns:a16="http://schemas.microsoft.com/office/drawing/2014/main" id="{D4261B65-2D56-2B4A-A149-97BDDFE74A81}"/>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Tree>
    <p:extLst>
      <p:ext uri="{BB962C8B-B14F-4D97-AF65-F5344CB8AC3E}">
        <p14:creationId xmlns:p14="http://schemas.microsoft.com/office/powerpoint/2010/main" val="1884110339"/>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Vocabulary Ninja"/>
          <p:cNvSpPr txBox="1"/>
          <p:nvPr/>
        </p:nvSpPr>
        <p:spPr>
          <a:xfrm>
            <a:off x="2762055" y="8514866"/>
            <a:ext cx="102656" cy="7950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500" b="1">
                <a:solidFill>
                  <a:schemeClr val="accent5"/>
                </a:solidFill>
                <a:latin typeface="American Typewriter"/>
                <a:ea typeface="American Typewriter"/>
                <a:cs typeface="American Typewriter"/>
                <a:sym typeface="American Typewriter"/>
              </a:defRPr>
            </a:lvl1pPr>
          </a:lstStyle>
          <a:p>
            <a:endParaRPr dirty="0">
              <a:latin typeface="Gill Sans MT" panose="020B0502020104020203" pitchFamily="34" charset="77"/>
            </a:endParaRPr>
          </a:p>
        </p:txBody>
      </p:sp>
      <p:sp>
        <p:nvSpPr>
          <p:cNvPr id="130" name="This Week's Words"/>
          <p:cNvSpPr txBox="1"/>
          <p:nvPr/>
        </p:nvSpPr>
        <p:spPr>
          <a:xfrm>
            <a:off x="1407262" y="368756"/>
            <a:ext cx="10190290" cy="1579920"/>
          </a:xfrm>
          <a:prstGeom prst="rect">
            <a:avLst/>
          </a:prstGeom>
          <a:ln w="12700">
            <a:no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10100">
                <a:solidFill>
                  <a:schemeClr val="accent5"/>
                </a:solidFill>
                <a:latin typeface="Gill Sans SemiBold"/>
                <a:ea typeface="Gill Sans SemiBold"/>
                <a:cs typeface="Gill Sans SemiBold"/>
                <a:sym typeface="Gill Sans SemiBold"/>
              </a:defRPr>
            </a:lvl1pPr>
          </a:lstStyle>
          <a:p>
            <a:r>
              <a:rPr lang="en-GB" sz="96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rPr>
              <a:t>Shinobi (Tier 2)</a:t>
            </a:r>
            <a:endParaRPr sz="96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endParaRPr>
          </a:p>
        </p:txBody>
      </p:sp>
      <p:sp>
        <p:nvSpPr>
          <p:cNvPr id="138" name="mutter"/>
          <p:cNvSpPr txBox="1"/>
          <p:nvPr/>
        </p:nvSpPr>
        <p:spPr>
          <a:xfrm>
            <a:off x="5469154" y="3418118"/>
            <a:ext cx="2183291"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limited</a:t>
            </a:r>
            <a:endParaRPr b="1" dirty="0">
              <a:latin typeface="Gill Sans MT" panose="020B0502020104020203" pitchFamily="34" charset="77"/>
              <a:sym typeface="American Typewriter"/>
            </a:endParaRPr>
          </a:p>
        </p:txBody>
      </p:sp>
      <p:sp>
        <p:nvSpPr>
          <p:cNvPr id="140" name="tolerate"/>
          <p:cNvSpPr txBox="1"/>
          <p:nvPr/>
        </p:nvSpPr>
        <p:spPr>
          <a:xfrm>
            <a:off x="5465936" y="2522165"/>
            <a:ext cx="2189702"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inspect</a:t>
            </a:r>
            <a:endParaRPr dirty="0">
              <a:latin typeface="Gill Sans MT" panose="020B0502020104020203" pitchFamily="34" charset="77"/>
            </a:endParaRPr>
          </a:p>
        </p:txBody>
      </p:sp>
      <p:sp>
        <p:nvSpPr>
          <p:cNvPr id="141" name="fixation"/>
          <p:cNvSpPr txBox="1"/>
          <p:nvPr/>
        </p:nvSpPr>
        <p:spPr>
          <a:xfrm>
            <a:off x="5318471" y="4280417"/>
            <a:ext cx="2484655"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languish</a:t>
            </a:r>
            <a:endParaRPr dirty="0">
              <a:latin typeface="Gill Sans MT" panose="020B0502020104020203" pitchFamily="34" charset="77"/>
            </a:endParaRPr>
          </a:p>
        </p:txBody>
      </p:sp>
      <p:grpSp>
        <p:nvGrpSpPr>
          <p:cNvPr id="9" name="Group 8">
            <a:extLst>
              <a:ext uri="{FF2B5EF4-FFF2-40B4-BE49-F238E27FC236}">
                <a16:creationId xmlns:a16="http://schemas.microsoft.com/office/drawing/2014/main" id="{85AC141E-CA5D-8D41-B1C5-845DA38E949D}"/>
              </a:ext>
            </a:extLst>
          </p:cNvPr>
          <p:cNvGrpSpPr/>
          <p:nvPr/>
        </p:nvGrpSpPr>
        <p:grpSpPr>
          <a:xfrm>
            <a:off x="-8642579" y="-164678"/>
            <a:ext cx="10029965" cy="15256120"/>
            <a:chOff x="-8642579" y="-164678"/>
            <a:chExt cx="10029965" cy="15256120"/>
          </a:xfrm>
        </p:grpSpPr>
        <p:sp>
          <p:nvSpPr>
            <p:cNvPr id="3" name="Rectangle 2">
              <a:extLst>
                <a:ext uri="{FF2B5EF4-FFF2-40B4-BE49-F238E27FC236}">
                  <a16:creationId xmlns:a16="http://schemas.microsoft.com/office/drawing/2014/main" id="{32EBAF2A-443F-9D47-8F51-8E2A05EE57A3}"/>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8" name="Rectangle 27">
              <a:extLst>
                <a:ext uri="{FF2B5EF4-FFF2-40B4-BE49-F238E27FC236}">
                  <a16:creationId xmlns:a16="http://schemas.microsoft.com/office/drawing/2014/main" id="{5D0D608D-EA4B-C641-B3F4-55E05D9D72CF}"/>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10" name="Group 9">
            <a:extLst>
              <a:ext uri="{FF2B5EF4-FFF2-40B4-BE49-F238E27FC236}">
                <a16:creationId xmlns:a16="http://schemas.microsoft.com/office/drawing/2014/main" id="{FB171C41-4AFD-8D4B-A83D-67CE57D57162}"/>
              </a:ext>
            </a:extLst>
          </p:cNvPr>
          <p:cNvGrpSpPr/>
          <p:nvPr/>
        </p:nvGrpSpPr>
        <p:grpSpPr>
          <a:xfrm>
            <a:off x="11782763" y="-862597"/>
            <a:ext cx="8917924" cy="15439250"/>
            <a:chOff x="11782763" y="-862597"/>
            <a:chExt cx="8917924" cy="15439250"/>
          </a:xfrm>
        </p:grpSpPr>
        <p:sp>
          <p:nvSpPr>
            <p:cNvPr id="22" name="Rectangle 21">
              <a:extLst>
                <a:ext uri="{FF2B5EF4-FFF2-40B4-BE49-F238E27FC236}">
                  <a16:creationId xmlns:a16="http://schemas.microsoft.com/office/drawing/2014/main" id="{DDF6FD70-A615-D74C-9710-17CB98A41F5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9" name="Rectangle 28">
              <a:extLst>
                <a:ext uri="{FF2B5EF4-FFF2-40B4-BE49-F238E27FC236}">
                  <a16:creationId xmlns:a16="http://schemas.microsoft.com/office/drawing/2014/main" id="{D4261B65-2D56-2B4A-A149-97BDDFE74A81}"/>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24" name="Picture 23" descr="A close up of a sign&#10;&#10;Description automatically generated">
            <a:extLst>
              <a:ext uri="{FF2B5EF4-FFF2-40B4-BE49-F238E27FC236}">
                <a16:creationId xmlns:a16="http://schemas.microsoft.com/office/drawing/2014/main" id="{12CD5A4C-BE25-E144-93E5-DE9DD9D806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8591" y="7184741"/>
            <a:ext cx="3124200" cy="2387600"/>
          </a:xfrm>
          <a:prstGeom prst="rect">
            <a:avLst/>
          </a:prstGeom>
        </p:spPr>
      </p:pic>
      <p:sp>
        <p:nvSpPr>
          <p:cNvPr id="16" name="fixation">
            <a:extLst>
              <a:ext uri="{FF2B5EF4-FFF2-40B4-BE49-F238E27FC236}">
                <a16:creationId xmlns:a16="http://schemas.microsoft.com/office/drawing/2014/main" id="{54CA246C-41EE-5949-B05E-5758EA3BD8F4}"/>
              </a:ext>
            </a:extLst>
          </p:cNvPr>
          <p:cNvSpPr txBox="1"/>
          <p:nvPr/>
        </p:nvSpPr>
        <p:spPr>
          <a:xfrm>
            <a:off x="5351514" y="5188117"/>
            <a:ext cx="2301912"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meddle</a:t>
            </a:r>
            <a:endParaRPr dirty="0">
              <a:latin typeface="Gill Sans MT" panose="020B0502020104020203" pitchFamily="34" charset="77"/>
            </a:endParaRPr>
          </a:p>
        </p:txBody>
      </p:sp>
      <p:sp>
        <p:nvSpPr>
          <p:cNvPr id="17" name="fixation">
            <a:extLst>
              <a:ext uri="{FF2B5EF4-FFF2-40B4-BE49-F238E27FC236}">
                <a16:creationId xmlns:a16="http://schemas.microsoft.com/office/drawing/2014/main" id="{19D6E91F-8371-BF4E-B734-F3CE5F59AC7D}"/>
              </a:ext>
            </a:extLst>
          </p:cNvPr>
          <p:cNvSpPr txBox="1"/>
          <p:nvPr/>
        </p:nvSpPr>
        <p:spPr>
          <a:xfrm>
            <a:off x="4749597" y="5996646"/>
            <a:ext cx="3505768"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err="1">
                <a:latin typeface="Gill Sans MT" panose="020B0502020104020203" pitchFamily="34" charset="77"/>
              </a:rPr>
              <a:t>coversation</a:t>
            </a:r>
            <a:endParaRPr dirty="0">
              <a:latin typeface="Gill Sans MT" panose="020B0502020104020203" pitchFamily="34" charset="77"/>
            </a:endParaRPr>
          </a:p>
        </p:txBody>
      </p:sp>
    </p:spTree>
    <p:extLst>
      <p:ext uri="{BB962C8B-B14F-4D97-AF65-F5344CB8AC3E}">
        <p14:creationId xmlns:p14="http://schemas.microsoft.com/office/powerpoint/2010/main" val="2057408785"/>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6522624" y="1309202"/>
            <a:ext cx="973023"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fix</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414288" y="1645578"/>
            <a:ext cx="4616262"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 / noun</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770644" y="4151053"/>
            <a:ext cx="6108138" cy="17645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If you fix something which is damaged or which does not work properly, you repair it.</a:t>
            </a:r>
          </a:p>
        </p:txBody>
      </p:sp>
      <p:sp>
        <p:nvSpPr>
          <p:cNvPr id="155" name="The was a tear in Freddie’s new school jumper."/>
          <p:cNvSpPr txBox="1"/>
          <p:nvPr/>
        </p:nvSpPr>
        <p:spPr>
          <a:xfrm>
            <a:off x="0" y="6333745"/>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Jenny </a:t>
            </a:r>
            <a:r>
              <a:rPr lang="en-GB" sz="4000" b="1" dirty="0">
                <a:latin typeface="Gill Sans MT" panose="020B0502020104020203" pitchFamily="34" charset="77"/>
              </a:rPr>
              <a:t>fixed</a:t>
            </a:r>
            <a:r>
              <a:rPr lang="en-GB" sz="4000" dirty="0">
                <a:latin typeface="Gill Sans MT" panose="020B0502020104020203" pitchFamily="34" charset="77"/>
              </a:rPr>
              <a:t> the zip on her coat.</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fix</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311746869"/>
              </p:ext>
            </p:extLst>
          </p:nvPr>
        </p:nvGraphicFramePr>
        <p:xfrm>
          <a:off x="5112" y="7515088"/>
          <a:ext cx="12999688" cy="1804446"/>
        </p:xfrm>
        <a:graphic>
          <a:graphicData uri="http://schemas.openxmlformats.org/drawingml/2006/table">
            <a:tbl>
              <a:tblPr firstRow="1" bandRow="1">
                <a:tableStyleId>{5940675A-B579-460E-94D1-54222C63F5DA}</a:tableStyleId>
              </a:tblPr>
              <a:tblGrid>
                <a:gridCol w="3249922">
                  <a:extLst>
                    <a:ext uri="{9D8B030D-6E8A-4147-A177-3AD203B41FA5}">
                      <a16:colId xmlns:a16="http://schemas.microsoft.com/office/drawing/2014/main" val="1062734036"/>
                    </a:ext>
                  </a:extLst>
                </a:gridCol>
                <a:gridCol w="3249922">
                  <a:extLst>
                    <a:ext uri="{9D8B030D-6E8A-4147-A177-3AD203B41FA5}">
                      <a16:colId xmlns:a16="http://schemas.microsoft.com/office/drawing/2014/main" val="2844254734"/>
                    </a:ext>
                  </a:extLst>
                </a:gridCol>
                <a:gridCol w="3249922">
                  <a:extLst>
                    <a:ext uri="{9D8B030D-6E8A-4147-A177-3AD203B41FA5}">
                      <a16:colId xmlns:a16="http://schemas.microsoft.com/office/drawing/2014/main" val="2209242225"/>
                    </a:ext>
                  </a:extLst>
                </a:gridCol>
                <a:gridCol w="3249922">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repair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break</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mix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machine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mend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damage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sticks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computer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2">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5" name="Picture 4" descr="Icon&#10;&#10;Description automatically generated">
            <a:extLst>
              <a:ext uri="{FF2B5EF4-FFF2-40B4-BE49-F238E27FC236}">
                <a16:creationId xmlns:a16="http://schemas.microsoft.com/office/drawing/2014/main" id="{CA099B66-BA84-5FF0-AFC6-8DA8616FF3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83871" y="2803106"/>
            <a:ext cx="3277610" cy="3277610"/>
          </a:xfrm>
          <a:prstGeom prst="rect">
            <a:avLst/>
          </a:prstGeom>
        </p:spPr>
      </p:pic>
    </p:spTree>
    <p:extLst>
      <p:ext uri="{BB962C8B-B14F-4D97-AF65-F5344CB8AC3E}">
        <p14:creationId xmlns:p14="http://schemas.microsoft.com/office/powerpoint/2010/main" val="1497034231"/>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6145120" y="1309202"/>
            <a:ext cx="1728037"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dark</a:t>
            </a:r>
            <a:endParaRPr dirty="0">
              <a:latin typeface="Gill Sans MT" panose="020B0502020104020203" pitchFamily="34" charset="77"/>
            </a:endParaRPr>
          </a:p>
        </p:txBody>
      </p:sp>
      <p:sp>
        <p:nvSpPr>
          <p:cNvPr id="152" name="Definition:"/>
          <p:cNvSpPr txBox="1"/>
          <p:nvPr/>
        </p:nvSpPr>
        <p:spPr>
          <a:xfrm>
            <a:off x="2212466" y="3303841"/>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adjective / noun</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412821" y="4374060"/>
            <a:ext cx="6320488" cy="17645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When it is dark, there is not enough light to see properly, for example because it is night.</a:t>
            </a:r>
          </a:p>
        </p:txBody>
      </p:sp>
      <p:sp>
        <p:nvSpPr>
          <p:cNvPr id="155" name="The was a tear in Freddie’s new school jumper."/>
          <p:cNvSpPr txBox="1"/>
          <p:nvPr/>
        </p:nvSpPr>
        <p:spPr>
          <a:xfrm>
            <a:off x="0" y="6471827"/>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The classroom was still </a:t>
            </a:r>
            <a:r>
              <a:rPr lang="en-GB" sz="4000" b="1" dirty="0">
                <a:latin typeface="Gill Sans MT" panose="020B0502020104020203" pitchFamily="34" charset="77"/>
              </a:rPr>
              <a:t>dark</a:t>
            </a:r>
            <a:r>
              <a:rPr lang="en-GB" sz="4000" dirty="0">
                <a:latin typeface="Gill Sans MT" panose="020B0502020104020203" pitchFamily="34" charset="77"/>
              </a:rPr>
              <a:t> when Raj arrived.</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dark</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699438543"/>
              </p:ext>
            </p:extLst>
          </p:nvPr>
        </p:nvGraphicFramePr>
        <p:xfrm>
          <a:off x="5112" y="7500891"/>
          <a:ext cx="12999688" cy="1804446"/>
        </p:xfrm>
        <a:graphic>
          <a:graphicData uri="http://schemas.openxmlformats.org/drawingml/2006/table">
            <a:tbl>
              <a:tblPr firstRow="1" bandRow="1">
                <a:tableStyleId>{5940675A-B579-460E-94D1-54222C63F5DA}</a:tableStyleId>
              </a:tblPr>
              <a:tblGrid>
                <a:gridCol w="3249922">
                  <a:extLst>
                    <a:ext uri="{9D8B030D-6E8A-4147-A177-3AD203B41FA5}">
                      <a16:colId xmlns:a16="http://schemas.microsoft.com/office/drawing/2014/main" val="1062734036"/>
                    </a:ext>
                  </a:extLst>
                </a:gridCol>
                <a:gridCol w="3249922">
                  <a:extLst>
                    <a:ext uri="{9D8B030D-6E8A-4147-A177-3AD203B41FA5}">
                      <a16:colId xmlns:a16="http://schemas.microsoft.com/office/drawing/2014/main" val="2844254734"/>
                    </a:ext>
                  </a:extLst>
                </a:gridCol>
                <a:gridCol w="3249922">
                  <a:extLst>
                    <a:ext uri="{9D8B030D-6E8A-4147-A177-3AD203B41FA5}">
                      <a16:colId xmlns:a16="http://schemas.microsoft.com/office/drawing/2014/main" val="2209242225"/>
                    </a:ext>
                  </a:extLst>
                </a:gridCol>
                <a:gridCol w="3249922">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dim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bright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park</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room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dusky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mark</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cupboard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2">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5" name="Picture 4" descr="Icon&#10;&#10;Description automatically generated">
            <a:extLst>
              <a:ext uri="{FF2B5EF4-FFF2-40B4-BE49-F238E27FC236}">
                <a16:creationId xmlns:a16="http://schemas.microsoft.com/office/drawing/2014/main" id="{B67F2C1A-5885-3CEA-E86A-4B6EDD7BCF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56958" y="2838765"/>
            <a:ext cx="3463447" cy="3463447"/>
          </a:xfrm>
          <a:prstGeom prst="rect">
            <a:avLst/>
          </a:prstGeom>
        </p:spPr>
      </p:pic>
    </p:spTree>
    <p:extLst>
      <p:ext uri="{BB962C8B-B14F-4D97-AF65-F5344CB8AC3E}">
        <p14:creationId xmlns:p14="http://schemas.microsoft.com/office/powerpoint/2010/main" val="1728328475"/>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799673" y="1309202"/>
            <a:ext cx="2418932"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across</a:t>
            </a:r>
            <a:endParaRPr dirty="0">
              <a:latin typeface="Gill Sans MT" panose="020B0502020104020203" pitchFamily="34" charset="77"/>
            </a:endParaRPr>
          </a:p>
        </p:txBody>
      </p:sp>
      <p:sp>
        <p:nvSpPr>
          <p:cNvPr id="152" name="Definition:"/>
          <p:cNvSpPr txBox="1"/>
          <p:nvPr/>
        </p:nvSpPr>
        <p:spPr>
          <a:xfrm>
            <a:off x="2212466" y="3241495"/>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err="1">
                <a:latin typeface="Gill Sans MT" panose="020B0502020104020203" pitchFamily="34" charset="77"/>
              </a:rPr>
              <a:t>prepostion</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587477" y="3976565"/>
            <a:ext cx="6083487" cy="231858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If someone or something goes across a place or a boundary, they go from one side of it to the other.</a:t>
            </a:r>
            <a:endParaRPr sz="3600" dirty="0">
              <a:latin typeface="Gill Sans MT" panose="020B0502020104020203" pitchFamily="34" charset="77"/>
            </a:endParaRPr>
          </a:p>
        </p:txBody>
      </p:sp>
      <p:sp>
        <p:nvSpPr>
          <p:cNvPr id="155" name="The was a tear in Freddie’s new school jumper."/>
          <p:cNvSpPr txBox="1"/>
          <p:nvPr/>
        </p:nvSpPr>
        <p:spPr>
          <a:xfrm>
            <a:off x="0" y="6430608"/>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Freddie ran quickly </a:t>
            </a:r>
            <a:r>
              <a:rPr lang="en-GB" sz="4000" b="1" dirty="0">
                <a:latin typeface="Gill Sans MT" panose="020B0502020104020203" pitchFamily="34" charset="77"/>
              </a:rPr>
              <a:t>across</a:t>
            </a:r>
            <a:r>
              <a:rPr lang="en-GB" sz="4000" dirty="0">
                <a:latin typeface="Gill Sans MT" panose="020B0502020104020203" pitchFamily="34" charset="77"/>
              </a:rPr>
              <a:t> the playground.</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a-cross</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1298557454"/>
              </p:ext>
            </p:extLst>
          </p:nvPr>
        </p:nvGraphicFramePr>
        <p:xfrm>
          <a:off x="5112" y="7541457"/>
          <a:ext cx="12999688" cy="1804446"/>
        </p:xfrm>
        <a:graphic>
          <a:graphicData uri="http://schemas.openxmlformats.org/drawingml/2006/table">
            <a:tbl>
              <a:tblPr firstRow="1" bandRow="1">
                <a:tableStyleId>{5940675A-B579-460E-94D1-54222C63F5DA}</a:tableStyleId>
              </a:tblPr>
              <a:tblGrid>
                <a:gridCol w="3249922">
                  <a:extLst>
                    <a:ext uri="{9D8B030D-6E8A-4147-A177-3AD203B41FA5}">
                      <a16:colId xmlns:a16="http://schemas.microsoft.com/office/drawing/2014/main" val="1062734036"/>
                    </a:ext>
                  </a:extLst>
                </a:gridCol>
                <a:gridCol w="3249922">
                  <a:extLst>
                    <a:ext uri="{9D8B030D-6E8A-4147-A177-3AD203B41FA5}">
                      <a16:colId xmlns:a16="http://schemas.microsoft.com/office/drawing/2014/main" val="2844254734"/>
                    </a:ext>
                  </a:extLst>
                </a:gridCol>
                <a:gridCol w="3249922">
                  <a:extLst>
                    <a:ext uri="{9D8B030D-6E8A-4147-A177-3AD203B41FA5}">
                      <a16:colId xmlns:a16="http://schemas.microsoft.com/office/drawing/2014/main" val="2209242225"/>
                    </a:ext>
                  </a:extLst>
                </a:gridCol>
                <a:gridCol w="3249922">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over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loss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bridge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cross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road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2">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5" name="Picture 4" descr="Icon&#10;&#10;Description automatically generated with medium confidence">
            <a:extLst>
              <a:ext uri="{FF2B5EF4-FFF2-40B4-BE49-F238E27FC236}">
                <a16:creationId xmlns:a16="http://schemas.microsoft.com/office/drawing/2014/main" id="{9F4E2FF9-F886-4C50-409C-6F75182603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23573" y="2679669"/>
            <a:ext cx="3542145" cy="3542145"/>
          </a:xfrm>
          <a:prstGeom prst="rect">
            <a:avLst/>
          </a:prstGeom>
        </p:spPr>
      </p:pic>
    </p:spTree>
    <p:extLst>
      <p:ext uri="{BB962C8B-B14F-4D97-AF65-F5344CB8AC3E}">
        <p14:creationId xmlns:p14="http://schemas.microsoft.com/office/powerpoint/2010/main" val="4250856050"/>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6093822" y="1339979"/>
            <a:ext cx="1830629" cy="11182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sz="6600" dirty="0">
                <a:latin typeface="Gill Sans MT" panose="020B0502020104020203" pitchFamily="34" charset="77"/>
              </a:rPr>
              <a:t>bring</a:t>
            </a:r>
            <a:endParaRPr dirty="0">
              <a:latin typeface="Gill Sans MT" panose="020B0502020104020203" pitchFamily="34" charset="77"/>
            </a:endParaRPr>
          </a:p>
        </p:txBody>
      </p:sp>
      <p:sp>
        <p:nvSpPr>
          <p:cNvPr id="152" name="Definition:"/>
          <p:cNvSpPr txBox="1"/>
          <p:nvPr/>
        </p:nvSpPr>
        <p:spPr>
          <a:xfrm>
            <a:off x="2212466" y="3220713"/>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680317" y="4079471"/>
            <a:ext cx="5990647" cy="207236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200" dirty="0">
                <a:latin typeface="Gill Sans MT" panose="020B0502020104020203" pitchFamily="34" charset="77"/>
              </a:rPr>
              <a:t>If you bring someone or something with you when you come to a place, they come with you or you have them with you.</a:t>
            </a:r>
          </a:p>
        </p:txBody>
      </p:sp>
      <p:sp>
        <p:nvSpPr>
          <p:cNvPr id="155" name="The was a tear in Freddie’s new school jumper."/>
          <p:cNvSpPr txBox="1"/>
          <p:nvPr/>
        </p:nvSpPr>
        <p:spPr>
          <a:xfrm>
            <a:off x="0" y="6410404"/>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Courtney forgot to </a:t>
            </a:r>
            <a:r>
              <a:rPr lang="en-GB" sz="4000" b="1" dirty="0">
                <a:latin typeface="Gill Sans MT" panose="020B0502020104020203" pitchFamily="34" charset="77"/>
              </a:rPr>
              <a:t>bring</a:t>
            </a:r>
            <a:r>
              <a:rPr lang="en-GB" sz="4000" dirty="0">
                <a:latin typeface="Gill Sans MT" panose="020B0502020104020203" pitchFamily="34" charset="77"/>
              </a:rPr>
              <a:t> her lunch box.</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bring</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4200532622"/>
              </p:ext>
            </p:extLst>
          </p:nvPr>
        </p:nvGraphicFramePr>
        <p:xfrm>
          <a:off x="5112" y="7521930"/>
          <a:ext cx="12999688" cy="1804446"/>
        </p:xfrm>
        <a:graphic>
          <a:graphicData uri="http://schemas.openxmlformats.org/drawingml/2006/table">
            <a:tbl>
              <a:tblPr firstRow="1" bandRow="1">
                <a:tableStyleId>{5940675A-B579-460E-94D1-54222C63F5DA}</a:tableStyleId>
              </a:tblPr>
              <a:tblGrid>
                <a:gridCol w="3249922">
                  <a:extLst>
                    <a:ext uri="{9D8B030D-6E8A-4147-A177-3AD203B41FA5}">
                      <a16:colId xmlns:a16="http://schemas.microsoft.com/office/drawing/2014/main" val="1062734036"/>
                    </a:ext>
                  </a:extLst>
                </a:gridCol>
                <a:gridCol w="3249922">
                  <a:extLst>
                    <a:ext uri="{9D8B030D-6E8A-4147-A177-3AD203B41FA5}">
                      <a16:colId xmlns:a16="http://schemas.microsoft.com/office/drawing/2014/main" val="2844254734"/>
                    </a:ext>
                  </a:extLst>
                </a:gridCol>
                <a:gridCol w="3249922">
                  <a:extLst>
                    <a:ext uri="{9D8B030D-6E8A-4147-A177-3AD203B41FA5}">
                      <a16:colId xmlns:a16="http://schemas.microsoft.com/office/drawing/2014/main" val="2209242225"/>
                    </a:ext>
                  </a:extLst>
                </a:gridCol>
                <a:gridCol w="3249922">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carry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thing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food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take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swing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friend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5" name="Picture 4" descr="A picture containing text, scissors&#10;&#10;Description automatically generated">
            <a:extLst>
              <a:ext uri="{FF2B5EF4-FFF2-40B4-BE49-F238E27FC236}">
                <a16:creationId xmlns:a16="http://schemas.microsoft.com/office/drawing/2014/main" id="{9BB658DE-2A69-ADB1-DE8E-9D8F54C4B70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14093" y="2570026"/>
            <a:ext cx="3680691" cy="3680691"/>
          </a:xfrm>
          <a:prstGeom prst="rect">
            <a:avLst/>
          </a:prstGeom>
        </p:spPr>
      </p:pic>
    </p:spTree>
    <p:extLst>
      <p:ext uri="{BB962C8B-B14F-4D97-AF65-F5344CB8AC3E}">
        <p14:creationId xmlns:p14="http://schemas.microsoft.com/office/powerpoint/2010/main" val="1796050147"/>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6257339" y="1309202"/>
            <a:ext cx="1503618"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duo</a:t>
            </a:r>
            <a:endParaRPr dirty="0">
              <a:latin typeface="Gill Sans MT" panose="020B0502020104020203" pitchFamily="34" charset="77"/>
            </a:endParaRPr>
          </a:p>
        </p:txBody>
      </p:sp>
      <p:sp>
        <p:nvSpPr>
          <p:cNvPr id="152" name="Definition:"/>
          <p:cNvSpPr txBox="1"/>
          <p:nvPr/>
        </p:nvSpPr>
        <p:spPr>
          <a:xfrm>
            <a:off x="2212466" y="3220713"/>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noun</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427477" y="4178796"/>
            <a:ext cx="6679905" cy="17645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You can refer to two people together as a duo, especially when they have something in common.</a:t>
            </a:r>
          </a:p>
        </p:txBody>
      </p:sp>
      <p:sp>
        <p:nvSpPr>
          <p:cNvPr id="155" name="The was a tear in Freddie’s new school jumper."/>
          <p:cNvSpPr txBox="1"/>
          <p:nvPr/>
        </p:nvSpPr>
        <p:spPr>
          <a:xfrm>
            <a:off x="0" y="6370562"/>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The funny </a:t>
            </a:r>
            <a:r>
              <a:rPr lang="en-GB" sz="4000" b="1" dirty="0">
                <a:latin typeface="Gill Sans MT" panose="020B0502020104020203" pitchFamily="34" charset="77"/>
              </a:rPr>
              <a:t>duo</a:t>
            </a:r>
            <a:r>
              <a:rPr lang="en-GB" sz="4000" dirty="0">
                <a:latin typeface="Gill Sans MT" panose="020B0502020104020203" pitchFamily="34" charset="77"/>
              </a:rPr>
              <a:t> of Mia and Aki performed for the class. </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du-o</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3106007573"/>
              </p:ext>
            </p:extLst>
          </p:nvPr>
        </p:nvGraphicFramePr>
        <p:xfrm>
          <a:off x="5112" y="7481676"/>
          <a:ext cx="12999688" cy="1804446"/>
        </p:xfrm>
        <a:graphic>
          <a:graphicData uri="http://schemas.openxmlformats.org/drawingml/2006/table">
            <a:tbl>
              <a:tblPr firstRow="1" bandRow="1">
                <a:tableStyleId>{5940675A-B579-460E-94D1-54222C63F5DA}</a:tableStyleId>
              </a:tblPr>
              <a:tblGrid>
                <a:gridCol w="3249922">
                  <a:extLst>
                    <a:ext uri="{9D8B030D-6E8A-4147-A177-3AD203B41FA5}">
                      <a16:colId xmlns:a16="http://schemas.microsoft.com/office/drawing/2014/main" val="1062734036"/>
                    </a:ext>
                  </a:extLst>
                </a:gridCol>
                <a:gridCol w="3249922">
                  <a:extLst>
                    <a:ext uri="{9D8B030D-6E8A-4147-A177-3AD203B41FA5}">
                      <a16:colId xmlns:a16="http://schemas.microsoft.com/office/drawing/2014/main" val="2844254734"/>
                    </a:ext>
                  </a:extLst>
                </a:gridCol>
                <a:gridCol w="3249922">
                  <a:extLst>
                    <a:ext uri="{9D8B030D-6E8A-4147-A177-3AD203B41FA5}">
                      <a16:colId xmlns:a16="http://schemas.microsoft.com/office/drawing/2014/main" val="2209242225"/>
                    </a:ext>
                  </a:extLst>
                </a:gridCol>
                <a:gridCol w="3249922">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singing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funny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5" name="Picture 4" descr="Icon&#10;&#10;Description automatically generated">
            <a:extLst>
              <a:ext uri="{FF2B5EF4-FFF2-40B4-BE49-F238E27FC236}">
                <a16:creationId xmlns:a16="http://schemas.microsoft.com/office/drawing/2014/main" id="{FDF7B6F1-4C7B-79C4-B576-88770F071B1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13781" y="3093390"/>
            <a:ext cx="2784764" cy="2784764"/>
          </a:xfrm>
          <a:prstGeom prst="rect">
            <a:avLst/>
          </a:prstGeom>
        </p:spPr>
      </p:pic>
      <p:pic>
        <p:nvPicPr>
          <p:cNvPr id="7" name="Picture 6" descr="Icon&#10;&#10;Description automatically generated">
            <a:extLst>
              <a:ext uri="{FF2B5EF4-FFF2-40B4-BE49-F238E27FC236}">
                <a16:creationId xmlns:a16="http://schemas.microsoft.com/office/drawing/2014/main" id="{D2AD0AE6-5040-D4D3-8A88-16889B24C62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64628" y="3048816"/>
            <a:ext cx="2873912" cy="2873912"/>
          </a:xfrm>
          <a:prstGeom prst="rect">
            <a:avLst/>
          </a:prstGeom>
        </p:spPr>
      </p:pic>
    </p:spTree>
    <p:extLst>
      <p:ext uri="{BB962C8B-B14F-4D97-AF65-F5344CB8AC3E}">
        <p14:creationId xmlns:p14="http://schemas.microsoft.com/office/powerpoint/2010/main" val="3531663813"/>
      </p:ext>
    </p:extLst>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14317</TotalTime>
  <Words>1211</Words>
  <Application>Microsoft Macintosh PowerPoint</Application>
  <PresentationFormat>Custom</PresentationFormat>
  <Paragraphs>312</Paragraphs>
  <Slides>25</Slides>
  <Notes>21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Gill Sans</vt:lpstr>
      <vt:lpstr>Gill Sans MT</vt:lpstr>
      <vt:lpstr>Gill Sans SemiBold</vt:lpstr>
      <vt:lpstr>Helvetica</vt:lpstr>
      <vt:lpstr>Helvetica Light</vt:lpstr>
      <vt:lpstr>Helvetica Neue</vt:lpstr>
      <vt:lpstr>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Andrew Jennings</cp:lastModifiedBy>
  <cp:revision>93</cp:revision>
  <dcterms:modified xsi:type="dcterms:W3CDTF">2023-04-26T10:00:56Z</dcterms:modified>
</cp:coreProperties>
</file>