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34"/>
    <p:restoredTop sz="94646"/>
  </p:normalViewPr>
  <p:slideViewPr>
    <p:cSldViewPr snapToGrid="0" snapToObjects="1">
      <p:cViewPr varScale="1">
        <p:scale>
          <a:sx n="62" d="100"/>
          <a:sy n="62" d="100"/>
        </p:scale>
        <p:origin x="118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20.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355190" y="3226831"/>
            <a:ext cx="6678110"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23</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6th</a:t>
            </a:r>
            <a:r>
              <a:rPr dirty="0">
                <a:latin typeface="Gill Sans MT" panose="020B0502020104020203" pitchFamily="34" charset="77"/>
              </a:rPr>
              <a:t> </a:t>
            </a:r>
            <a:r>
              <a:rPr lang="en-GB" dirty="0">
                <a:latin typeface="Gill Sans MT" panose="020B0502020104020203" pitchFamily="34" charset="77"/>
              </a:rPr>
              <a:t>March</a:t>
            </a:r>
            <a:r>
              <a:rPr dirty="0">
                <a:latin typeface="Gill Sans MT" panose="020B0502020104020203" pitchFamily="34" charset="77"/>
              </a:rPr>
              <a:t> 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17310" y="1309202"/>
            <a:ext cx="238366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weave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5266" y="4321836"/>
            <a:ext cx="5837134"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weave your way somewhere, you move between and around things as you go there.</a:t>
            </a: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Tom </a:t>
            </a:r>
            <a:r>
              <a:rPr lang="en-GB" sz="4000" b="1" dirty="0">
                <a:latin typeface="Gill Sans MT" panose="020B0502020104020203" pitchFamily="34" charset="77"/>
              </a:rPr>
              <a:t>weaved</a:t>
            </a:r>
            <a:r>
              <a:rPr lang="en-GB" sz="4000" dirty="0">
                <a:latin typeface="Gill Sans MT" panose="020B0502020104020203" pitchFamily="34" charset="77"/>
              </a:rPr>
              <a:t> his way through the crowd to get to the front.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weave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87413531"/>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swerve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between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zigzag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698AA1DD-FFA8-713C-5D02-087237F5DD4B}"/>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8301483" y="2968017"/>
            <a:ext cx="2644954" cy="2644954"/>
          </a:xfrm>
          <a:prstGeom prst="rect">
            <a:avLst/>
          </a:prstGeom>
        </p:spPr>
      </p:pic>
      <p:pic>
        <p:nvPicPr>
          <p:cNvPr id="5" name="Picture 4" descr="Shape, arrow&#10;&#10;Description automatically generated">
            <a:extLst>
              <a:ext uri="{FF2B5EF4-FFF2-40B4-BE49-F238E27FC236}">
                <a16:creationId xmlns:a16="http://schemas.microsoft.com/office/drawing/2014/main" id="{E9C0D241-57D3-8CA8-1FA8-6A2448D4A3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4138" y="2319585"/>
            <a:ext cx="4278014" cy="4278014"/>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71258" y="1309202"/>
            <a:ext cx="28757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destroy</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2848" y="3947660"/>
            <a:ext cx="6298279" cy="21339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To destroy something means to cause so much damage to it that it is completely ruined or does not exist any more.</a:t>
            </a:r>
            <a:endParaRPr lang="en-GB" sz="3600" dirty="0">
              <a:latin typeface="Gill Sans MT" panose="020B0502020104020203" pitchFamily="34" charset="77"/>
            </a:endParaRP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lie had </a:t>
            </a:r>
            <a:r>
              <a:rPr lang="en-GB" sz="4000" b="1" dirty="0">
                <a:latin typeface="Gill Sans MT" panose="020B0502020104020203" pitchFamily="34" charset="77"/>
              </a:rPr>
              <a:t>destroyed</a:t>
            </a:r>
            <a:r>
              <a:rPr lang="en-GB" sz="4000" dirty="0">
                <a:latin typeface="Gill Sans MT" panose="020B0502020104020203" pitchFamily="34" charset="77"/>
              </a:rPr>
              <a:t> their friendship.</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a:t>
            </a:r>
            <a:r>
              <a:rPr lang="en-GB" dirty="0" err="1">
                <a:latin typeface="Gill Sans MT" panose="020B0502020104020203" pitchFamily="34" charset="77"/>
              </a:rPr>
              <a:t>stroy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92336347"/>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ruin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build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deploy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completely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restore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enjoy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forever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B0FEB768-9699-3788-3EEF-F258D76CB9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2227" y="2466413"/>
            <a:ext cx="3666288" cy="3666288"/>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97094" y="1309202"/>
            <a:ext cx="262411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devout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3991275"/>
            <a:ext cx="6243168"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A devout person has deep religious beliefs. If you describe someone as a devout supporter or a devout opponent of something, you mean that they support it enthusiastically or oppose it strongly.</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Freddy lived a </a:t>
            </a:r>
            <a:r>
              <a:rPr lang="en-GB" sz="4000" b="1" dirty="0">
                <a:latin typeface="Gill Sans MT" panose="020B0502020104020203" pitchFamily="34" charset="77"/>
              </a:rPr>
              <a:t>devout</a:t>
            </a:r>
            <a:r>
              <a:rPr lang="en-GB" sz="4000" dirty="0">
                <a:latin typeface="Gill Sans MT" panose="020B0502020104020203" pitchFamily="34" charset="77"/>
              </a:rPr>
              <a:t> life as a Sikh.</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a:t>
            </a:r>
            <a:r>
              <a:rPr lang="en-GB" dirty="0" err="1">
                <a:latin typeface="Gill Sans MT" panose="020B0502020104020203" pitchFamily="34" charset="77"/>
              </a:rPr>
              <a:t>vout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52102132"/>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dedicated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insincere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about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Muslim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devoted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without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supporter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F2EC2CB1-CE84-C6F4-AD8E-B1E9CD9F7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942" y="2468407"/>
            <a:ext cx="3849255" cy="3849255"/>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06284" y="1309202"/>
            <a:ext cx="220573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recite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4231722"/>
            <a:ext cx="6119260"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someone recites a poem or other piece of writing, they say it aloud after they have learned it.</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Christian </a:t>
            </a:r>
            <a:r>
              <a:rPr lang="en-GB" sz="4000" b="1" dirty="0">
                <a:latin typeface="Gill Sans MT" panose="020B0502020104020203" pitchFamily="34" charset="77"/>
              </a:rPr>
              <a:t>recited</a:t>
            </a:r>
            <a:r>
              <a:rPr lang="en-GB" sz="4000" dirty="0">
                <a:latin typeface="Gill Sans MT" panose="020B0502020104020203" pitchFamily="34" charset="77"/>
              </a:rPr>
              <a:t> facts about dinosaurs to his friends.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re-cite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69869725"/>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speak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speech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quote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poem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79DF3432-1BBA-5298-841A-A0F25278D1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0578" y="2437628"/>
            <a:ext cx="4105589" cy="4105589"/>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11012" y="1309202"/>
            <a:ext cx="297036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demand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0664" y="4113781"/>
            <a:ext cx="594951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demand something such as information or action, you ask for it in a very forceful way.</a:t>
            </a:r>
            <a:endParaRPr sz="36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Robson </a:t>
            </a:r>
            <a:r>
              <a:rPr lang="en-GB" sz="4000" b="1" dirty="0">
                <a:latin typeface="Gill Sans MT" panose="020B0502020104020203" pitchFamily="34" charset="77"/>
              </a:rPr>
              <a:t>demanded</a:t>
            </a:r>
            <a:r>
              <a:rPr lang="en-GB" sz="4000" dirty="0">
                <a:latin typeface="Gill Sans MT" panose="020B0502020104020203" pitchFamily="34" charset="77"/>
              </a:rPr>
              <a:t> everyone’s attention.</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a:t>
            </a:r>
            <a:r>
              <a:rPr lang="en-GB" dirty="0" err="1">
                <a:latin typeface="Gill Sans MT" panose="020B0502020104020203" pitchFamily="34" charset="77"/>
              </a:rPr>
              <a:t>mand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4002004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request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understand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attention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command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command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descr="Icon&#10;&#10;Description automatically generated">
            <a:extLst>
              <a:ext uri="{FF2B5EF4-FFF2-40B4-BE49-F238E27FC236}">
                <a16:creationId xmlns:a16="http://schemas.microsoft.com/office/drawing/2014/main" id="{830F1F06-B0D1-6C8B-CA4B-6681F390E6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2628" y="2724937"/>
            <a:ext cx="3420746" cy="3420746"/>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36211976"/>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slip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wide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turn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speak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42560157"/>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weave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destroy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recite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demand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024322011"/>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slip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wide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turn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speak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hear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019172965"/>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you ***, you use your voice in order to say something.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Something that is *** measures a large distance from one side or edge to the other.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When you *** a sound, you become aware of it through your ears.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you accidentally slide and lose your balance.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When you *** or when you *** part of your body, you move your body or part of your body so that it is facing in a different or opposite direction.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descr="Icon&#10;&#10;Description automatically generated">
            <a:extLst>
              <a:ext uri="{FF2B5EF4-FFF2-40B4-BE49-F238E27FC236}">
                <a16:creationId xmlns:a16="http://schemas.microsoft.com/office/drawing/2014/main" id="{CFC5A065-757B-44D2-4FE7-ED703966FF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947" y="6474907"/>
            <a:ext cx="985379" cy="985379"/>
          </a:xfrm>
          <a:prstGeom prst="rect">
            <a:avLst/>
          </a:prstGeom>
        </p:spPr>
      </p:pic>
      <p:pic>
        <p:nvPicPr>
          <p:cNvPr id="3" name="Picture 2" descr="Icon&#10;&#10;Description automatically generated">
            <a:extLst>
              <a:ext uri="{FF2B5EF4-FFF2-40B4-BE49-F238E27FC236}">
                <a16:creationId xmlns:a16="http://schemas.microsoft.com/office/drawing/2014/main" id="{5083823A-C508-7F6F-5755-AF85EBDEAF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0840" y="4078627"/>
            <a:ext cx="1020613" cy="1020613"/>
          </a:xfrm>
          <a:prstGeom prst="rect">
            <a:avLst/>
          </a:prstGeom>
        </p:spPr>
      </p:pic>
      <p:pic>
        <p:nvPicPr>
          <p:cNvPr id="5" name="Picture 4" descr="Logo&#10;&#10;Description automatically generated">
            <a:extLst>
              <a:ext uri="{FF2B5EF4-FFF2-40B4-BE49-F238E27FC236}">
                <a16:creationId xmlns:a16="http://schemas.microsoft.com/office/drawing/2014/main" id="{6F5C8BF7-6FC8-4DE1-31CF-1BC3EB6557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4921" y="8021627"/>
            <a:ext cx="791554" cy="791554"/>
          </a:xfrm>
          <a:prstGeom prst="rect">
            <a:avLst/>
          </a:prstGeom>
        </p:spPr>
      </p:pic>
      <p:pic>
        <p:nvPicPr>
          <p:cNvPr id="6" name="Picture 5" descr="Icon&#10;&#10;Description automatically generated">
            <a:extLst>
              <a:ext uri="{FF2B5EF4-FFF2-40B4-BE49-F238E27FC236}">
                <a16:creationId xmlns:a16="http://schemas.microsoft.com/office/drawing/2014/main" id="{540A1695-1DB0-37A2-D02D-247914187E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76147" y="2670116"/>
            <a:ext cx="1107345" cy="1107345"/>
          </a:xfrm>
          <a:prstGeom prst="rect">
            <a:avLst/>
          </a:prstGeom>
        </p:spPr>
      </p:pic>
      <p:pic>
        <p:nvPicPr>
          <p:cNvPr id="16" name="Picture 15" descr="Icon&#10;&#10;Description automatically generated">
            <a:extLst>
              <a:ext uri="{FF2B5EF4-FFF2-40B4-BE49-F238E27FC236}">
                <a16:creationId xmlns:a16="http://schemas.microsoft.com/office/drawing/2014/main" id="{AC632281-A824-8177-777E-B4CD134F82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95947" y="5246135"/>
            <a:ext cx="1081876" cy="1081876"/>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681735542"/>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weave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destroy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devout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recite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demand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723935328"/>
              </p:ext>
            </p:extLst>
          </p:nvPr>
        </p:nvGraphicFramePr>
        <p:xfrm>
          <a:off x="5307795" y="1251704"/>
          <a:ext cx="4826233" cy="80280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To *** something means to cause so much damage to it that it is completely ruined or does not exist any more.</a:t>
                      </a:r>
                      <a:endParaRPr lang="en-GB" sz="24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something such as information or action, you ask for it in a very forceful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someone *** a poem or other piece of writing, they say it aloud after they have learned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your way somewhere, you move between and around things as you go there.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person has deep religious beliefs. If you describe someone as a devout supporter or a *** opponent of something, you mean that they support it enthusiastically or oppose it strongly.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descr="Logo&#10;&#10;Description automatically generated">
            <a:extLst>
              <a:ext uri="{FF2B5EF4-FFF2-40B4-BE49-F238E27FC236}">
                <a16:creationId xmlns:a16="http://schemas.microsoft.com/office/drawing/2014/main" id="{790CE762-BCC0-7E97-55C5-FEC597B983D8}"/>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0641277" y="6651516"/>
            <a:ext cx="729438" cy="729438"/>
          </a:xfrm>
          <a:prstGeom prst="rect">
            <a:avLst/>
          </a:prstGeom>
        </p:spPr>
      </p:pic>
      <p:pic>
        <p:nvPicPr>
          <p:cNvPr id="3" name="Picture 2" descr="Shape, arrow&#10;&#10;Description automatically generated">
            <a:extLst>
              <a:ext uri="{FF2B5EF4-FFF2-40B4-BE49-F238E27FC236}">
                <a16:creationId xmlns:a16="http://schemas.microsoft.com/office/drawing/2014/main" id="{B361056F-62C5-EFD2-4BE0-F090C503D7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4183" y="6426329"/>
            <a:ext cx="1179811" cy="1179811"/>
          </a:xfrm>
          <a:prstGeom prst="rect">
            <a:avLst/>
          </a:prstGeom>
        </p:spPr>
      </p:pic>
      <p:pic>
        <p:nvPicPr>
          <p:cNvPr id="7" name="Picture 6" descr="Icon&#10;&#10;Description automatically generated">
            <a:extLst>
              <a:ext uri="{FF2B5EF4-FFF2-40B4-BE49-F238E27FC236}">
                <a16:creationId xmlns:a16="http://schemas.microsoft.com/office/drawing/2014/main" id="{66E62504-4F8B-D634-8DC0-956091D498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04094" y="2684073"/>
            <a:ext cx="959988" cy="959988"/>
          </a:xfrm>
          <a:prstGeom prst="rect">
            <a:avLst/>
          </a:prstGeom>
        </p:spPr>
      </p:pic>
      <p:pic>
        <p:nvPicPr>
          <p:cNvPr id="10" name="Picture 9" descr="Icon&#10;&#10;Description automatically generated">
            <a:extLst>
              <a:ext uri="{FF2B5EF4-FFF2-40B4-BE49-F238E27FC236}">
                <a16:creationId xmlns:a16="http://schemas.microsoft.com/office/drawing/2014/main" id="{256AD461-8E6A-AA91-4172-E5530912E6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66481" y="7983286"/>
            <a:ext cx="959988" cy="959988"/>
          </a:xfrm>
          <a:prstGeom prst="rect">
            <a:avLst/>
          </a:prstGeom>
        </p:spPr>
      </p:pic>
      <p:pic>
        <p:nvPicPr>
          <p:cNvPr id="16" name="Picture 15" descr="Icon&#10;&#10;Description automatically generated">
            <a:extLst>
              <a:ext uri="{FF2B5EF4-FFF2-40B4-BE49-F238E27FC236}">
                <a16:creationId xmlns:a16="http://schemas.microsoft.com/office/drawing/2014/main" id="{E4F2C9C4-327F-8D0C-CCB9-8A389A8A1D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4617" y="5318185"/>
            <a:ext cx="933589" cy="933589"/>
          </a:xfrm>
          <a:prstGeom prst="rect">
            <a:avLst/>
          </a:prstGeom>
        </p:spPr>
      </p:pic>
      <p:pic>
        <p:nvPicPr>
          <p:cNvPr id="18" name="Picture 17" descr="Icon&#10;&#10;Description automatically generated">
            <a:extLst>
              <a:ext uri="{FF2B5EF4-FFF2-40B4-BE49-F238E27FC236}">
                <a16:creationId xmlns:a16="http://schemas.microsoft.com/office/drawing/2014/main" id="{AB6DFB66-4868-E667-0A32-218E077F8DE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04094" y="3897450"/>
            <a:ext cx="1230745" cy="1230745"/>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260441" y="3085008"/>
            <a:ext cx="107721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slip</a:t>
            </a:r>
            <a:endParaRPr b="1" dirty="0">
              <a:latin typeface="Gill Sans MT" panose="020B0502020104020203" pitchFamily="34" charset="77"/>
              <a:sym typeface="American Typewriter"/>
            </a:endParaRPr>
          </a:p>
        </p:txBody>
      </p:sp>
      <p:sp>
        <p:nvSpPr>
          <p:cNvPr id="134" name="office"/>
          <p:cNvSpPr txBox="1"/>
          <p:nvPr/>
        </p:nvSpPr>
        <p:spPr>
          <a:xfrm>
            <a:off x="3060868" y="3993661"/>
            <a:ext cx="147636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wide</a:t>
            </a:r>
            <a:endParaRPr dirty="0">
              <a:latin typeface="Gill Sans MT" panose="020B0502020104020203" pitchFamily="34" charset="77"/>
            </a:endParaRPr>
          </a:p>
        </p:txBody>
      </p:sp>
      <p:sp>
        <p:nvSpPr>
          <p:cNvPr id="135" name="spare"/>
          <p:cNvSpPr txBox="1"/>
          <p:nvPr/>
        </p:nvSpPr>
        <p:spPr>
          <a:xfrm>
            <a:off x="3112164" y="4843260"/>
            <a:ext cx="137377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turn</a:t>
            </a:r>
            <a:endParaRPr b="1" dirty="0">
              <a:latin typeface="Gill Sans MT" panose="020B0502020104020203" pitchFamily="34" charset="77"/>
              <a:sym typeface="American Typewriter"/>
            </a:endParaRPr>
          </a:p>
        </p:txBody>
      </p:sp>
      <p:sp>
        <p:nvSpPr>
          <p:cNvPr id="136" name="chipped"/>
          <p:cNvSpPr txBox="1"/>
          <p:nvPr/>
        </p:nvSpPr>
        <p:spPr>
          <a:xfrm>
            <a:off x="2917397" y="5769060"/>
            <a:ext cx="176330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speak</a:t>
            </a:r>
            <a:endParaRPr dirty="0">
              <a:latin typeface="Gill Sans MT" panose="020B0502020104020203" pitchFamily="34" charset="77"/>
            </a:endParaRPr>
          </a:p>
        </p:txBody>
      </p:sp>
      <p:sp>
        <p:nvSpPr>
          <p:cNvPr id="137" name="lift"/>
          <p:cNvSpPr txBox="1"/>
          <p:nvPr/>
        </p:nvSpPr>
        <p:spPr>
          <a:xfrm>
            <a:off x="3083311" y="6639612"/>
            <a:ext cx="143148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hear</a:t>
            </a:r>
            <a:endParaRPr dirty="0">
              <a:latin typeface="Gill Sans MT" panose="020B0502020104020203" pitchFamily="34" charset="77"/>
            </a:endParaRPr>
          </a:p>
        </p:txBody>
      </p:sp>
      <p:sp>
        <p:nvSpPr>
          <p:cNvPr id="138" name="mutter"/>
          <p:cNvSpPr txBox="1"/>
          <p:nvPr/>
        </p:nvSpPr>
        <p:spPr>
          <a:xfrm>
            <a:off x="8058789" y="3961911"/>
            <a:ext cx="231473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destroy</a:t>
            </a:r>
            <a:endParaRPr b="1" dirty="0">
              <a:latin typeface="Gill Sans MT" panose="020B0502020104020203" pitchFamily="34" charset="77"/>
              <a:sym typeface="American Typewriter"/>
            </a:endParaRPr>
          </a:p>
        </p:txBody>
      </p:sp>
      <p:sp>
        <p:nvSpPr>
          <p:cNvPr id="139" name="unveil"/>
          <p:cNvSpPr txBox="1"/>
          <p:nvPr/>
        </p:nvSpPr>
        <p:spPr>
          <a:xfrm>
            <a:off x="8213074" y="5750010"/>
            <a:ext cx="181620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recite</a:t>
            </a:r>
            <a:endParaRPr b="1" dirty="0">
              <a:latin typeface="Gill Sans MT" panose="020B0502020104020203" pitchFamily="34" charset="77"/>
              <a:sym typeface="American Typewriter"/>
            </a:endParaRPr>
          </a:p>
        </p:txBody>
      </p:sp>
      <p:sp>
        <p:nvSpPr>
          <p:cNvPr id="140" name="tolerate"/>
          <p:cNvSpPr txBox="1"/>
          <p:nvPr/>
        </p:nvSpPr>
        <p:spPr>
          <a:xfrm>
            <a:off x="8246335" y="3065958"/>
            <a:ext cx="193963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weave</a:t>
            </a:r>
            <a:endParaRPr dirty="0">
              <a:latin typeface="Gill Sans MT" panose="020B0502020104020203" pitchFamily="34" charset="77"/>
            </a:endParaRPr>
          </a:p>
        </p:txBody>
      </p:sp>
      <p:sp>
        <p:nvSpPr>
          <p:cNvPr id="141" name="fixation"/>
          <p:cNvSpPr txBox="1"/>
          <p:nvPr/>
        </p:nvSpPr>
        <p:spPr>
          <a:xfrm>
            <a:off x="8150161" y="4824210"/>
            <a:ext cx="213199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devout</a:t>
            </a:r>
            <a:endParaRPr dirty="0">
              <a:latin typeface="Gill Sans MT" panose="020B0502020104020203" pitchFamily="34" charset="77"/>
            </a:endParaRPr>
          </a:p>
        </p:txBody>
      </p:sp>
      <p:sp>
        <p:nvSpPr>
          <p:cNvPr id="142" name="rustle"/>
          <p:cNvSpPr txBox="1"/>
          <p:nvPr/>
        </p:nvSpPr>
        <p:spPr>
          <a:xfrm>
            <a:off x="7973026" y="6620562"/>
            <a:ext cx="248625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demand</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119483" y="100488"/>
            <a:ext cx="415819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slip</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27859" y="5287250"/>
            <a:ext cx="10875989"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wide</a:t>
            </a:r>
            <a:endParaRPr sz="344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22CA3429-3A8F-4A93-21B9-79E2E686E5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1249" y="509592"/>
            <a:ext cx="3437739" cy="3437739"/>
          </a:xfrm>
          <a:prstGeom prst="rect">
            <a:avLst/>
          </a:prstGeom>
        </p:spPr>
      </p:pic>
      <p:pic>
        <p:nvPicPr>
          <p:cNvPr id="4" name="Picture 3" descr="Icon&#10;&#10;Description automatically generated">
            <a:extLst>
              <a:ext uri="{FF2B5EF4-FFF2-40B4-BE49-F238E27FC236}">
                <a16:creationId xmlns:a16="http://schemas.microsoft.com/office/drawing/2014/main" id="{A136AE0E-ACE3-6073-5DC3-77B134D43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50" y="5261278"/>
            <a:ext cx="4232357" cy="4232357"/>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60798" y="100488"/>
            <a:ext cx="54021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turn</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38710" y="5287250"/>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speak</a:t>
            </a:r>
            <a:endParaRPr sz="19900" dirty="0">
              <a:latin typeface="Gill Sans MT" panose="020B0502020104020203" pitchFamily="34" charset="77"/>
            </a:endParaRPr>
          </a:p>
        </p:txBody>
      </p:sp>
      <p:pic>
        <p:nvPicPr>
          <p:cNvPr id="4" name="Picture 3" descr="Logo&#10;&#10;Description automatically generated">
            <a:extLst>
              <a:ext uri="{FF2B5EF4-FFF2-40B4-BE49-F238E27FC236}">
                <a16:creationId xmlns:a16="http://schemas.microsoft.com/office/drawing/2014/main" id="{FE15316E-7C65-F26A-16B2-D581563103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8343" y="521769"/>
            <a:ext cx="3413385" cy="3413385"/>
          </a:xfrm>
          <a:prstGeom prst="rect">
            <a:avLst/>
          </a:prstGeom>
        </p:spPr>
      </p:pic>
      <p:pic>
        <p:nvPicPr>
          <p:cNvPr id="7" name="Picture 6" descr="Icon&#10;&#10;Description automatically generated">
            <a:extLst>
              <a:ext uri="{FF2B5EF4-FFF2-40B4-BE49-F238E27FC236}">
                <a16:creationId xmlns:a16="http://schemas.microsoft.com/office/drawing/2014/main" id="{032931BB-4622-2914-F2EF-79570F09F1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968" y="5656099"/>
            <a:ext cx="3514204" cy="3514204"/>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88347" y="221493"/>
            <a:ext cx="562493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hear</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88347" y="5372471"/>
            <a:ext cx="12346080" cy="3611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2800" dirty="0">
                <a:latin typeface="Gill Sans MT" panose="020B0502020104020203" pitchFamily="34" charset="77"/>
              </a:rPr>
              <a:t>weave</a:t>
            </a:r>
            <a:endParaRPr sz="227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FD742083-8921-609E-63FC-039EB6F377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2721" y="488980"/>
            <a:ext cx="3570816" cy="3570816"/>
          </a:xfrm>
          <a:prstGeom prst="rect">
            <a:avLst/>
          </a:prstGeom>
        </p:spPr>
      </p:pic>
      <p:pic>
        <p:nvPicPr>
          <p:cNvPr id="6" name="Picture 5" descr="Logo&#10;&#10;Description automatically generated">
            <a:extLst>
              <a:ext uri="{FF2B5EF4-FFF2-40B4-BE49-F238E27FC236}">
                <a16:creationId xmlns:a16="http://schemas.microsoft.com/office/drawing/2014/main" id="{90D17AB9-69E6-DF76-016E-439589A0983F}"/>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1356231" y="6001150"/>
            <a:ext cx="2644954" cy="2644954"/>
          </a:xfrm>
          <a:prstGeom prst="rect">
            <a:avLst/>
          </a:prstGeom>
        </p:spPr>
      </p:pic>
      <p:pic>
        <p:nvPicPr>
          <p:cNvPr id="9" name="Picture 8" descr="Shape, arrow&#10;&#10;Description automatically generated">
            <a:extLst>
              <a:ext uri="{FF2B5EF4-FFF2-40B4-BE49-F238E27FC236}">
                <a16:creationId xmlns:a16="http://schemas.microsoft.com/office/drawing/2014/main" id="{53598A7F-647C-3DD3-33DD-39F7DC2901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886" y="5352718"/>
            <a:ext cx="4278014" cy="4278014"/>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505274"/>
            <a:ext cx="1199989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destroy</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098827" y="5287250"/>
            <a:ext cx="10288591"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devout</a:t>
            </a:r>
            <a:endParaRPr sz="138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3BA9E6B7-E0B6-C932-E917-2A1020E79E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1130" y="406082"/>
            <a:ext cx="3666288" cy="3666288"/>
          </a:xfrm>
          <a:prstGeom prst="rect">
            <a:avLst/>
          </a:prstGeom>
        </p:spPr>
      </p:pic>
      <p:pic>
        <p:nvPicPr>
          <p:cNvPr id="4" name="Picture 3" descr="Icon&#10;&#10;Description automatically generated">
            <a:extLst>
              <a:ext uri="{FF2B5EF4-FFF2-40B4-BE49-F238E27FC236}">
                <a16:creationId xmlns:a16="http://schemas.microsoft.com/office/drawing/2014/main" id="{4F4B9657-B6F9-7032-B24C-D49D0BF2AF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28" y="5431159"/>
            <a:ext cx="3849255" cy="3849255"/>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33256" y="130317"/>
            <a:ext cx="728725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recite</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20406" y="6126859"/>
            <a:ext cx="9855034"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demand</a:t>
            </a:r>
            <a:endParaRPr sz="138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D1104E49-2587-2DE2-5E33-678B62E979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4852" y="577524"/>
            <a:ext cx="3301876" cy="3301876"/>
          </a:xfrm>
          <a:prstGeom prst="rect">
            <a:avLst/>
          </a:prstGeom>
        </p:spPr>
      </p:pic>
      <p:pic>
        <p:nvPicPr>
          <p:cNvPr id="4" name="Picture 3" descr="Icon&#10;&#10;Description automatically generated">
            <a:extLst>
              <a:ext uri="{FF2B5EF4-FFF2-40B4-BE49-F238E27FC236}">
                <a16:creationId xmlns:a16="http://schemas.microsoft.com/office/drawing/2014/main" id="{8A90991A-BB38-E0AB-11FC-881938967F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795" y="5843085"/>
            <a:ext cx="3224687" cy="3224687"/>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6022122" y="2274766"/>
            <a:ext cx="107721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slip	</a:t>
            </a:r>
            <a:endParaRPr b="1" dirty="0">
              <a:latin typeface="Gill Sans MT" panose="020B0502020104020203" pitchFamily="34" charset="77"/>
              <a:sym typeface="American Typewriter"/>
            </a:endParaRPr>
          </a:p>
        </p:txBody>
      </p:sp>
      <p:sp>
        <p:nvSpPr>
          <p:cNvPr id="134" name="office"/>
          <p:cNvSpPr txBox="1"/>
          <p:nvPr/>
        </p:nvSpPr>
        <p:spPr>
          <a:xfrm>
            <a:off x="5822573" y="3183419"/>
            <a:ext cx="147636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wide</a:t>
            </a:r>
            <a:endParaRPr dirty="0">
              <a:latin typeface="Gill Sans MT" panose="020B0502020104020203" pitchFamily="34" charset="77"/>
            </a:endParaRPr>
          </a:p>
        </p:txBody>
      </p:sp>
      <p:sp>
        <p:nvSpPr>
          <p:cNvPr id="135" name="spare"/>
          <p:cNvSpPr txBox="1"/>
          <p:nvPr/>
        </p:nvSpPr>
        <p:spPr>
          <a:xfrm>
            <a:off x="5873857" y="4033018"/>
            <a:ext cx="137377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turn</a:t>
            </a:r>
            <a:endParaRPr b="1" dirty="0">
              <a:latin typeface="Gill Sans MT" panose="020B0502020104020203" pitchFamily="34" charset="77"/>
              <a:sym typeface="American Typewriter"/>
            </a:endParaRPr>
          </a:p>
        </p:txBody>
      </p:sp>
      <p:sp>
        <p:nvSpPr>
          <p:cNvPr id="136" name="chipped"/>
          <p:cNvSpPr txBox="1"/>
          <p:nvPr/>
        </p:nvSpPr>
        <p:spPr>
          <a:xfrm>
            <a:off x="5679104" y="4958818"/>
            <a:ext cx="176330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speak</a:t>
            </a:r>
            <a:endParaRPr dirty="0">
              <a:latin typeface="Gill Sans MT" panose="020B0502020104020203" pitchFamily="34" charset="77"/>
            </a:endParaRPr>
          </a:p>
        </p:txBody>
      </p:sp>
      <p:sp>
        <p:nvSpPr>
          <p:cNvPr id="137" name="lift"/>
          <p:cNvSpPr txBox="1"/>
          <p:nvPr/>
        </p:nvSpPr>
        <p:spPr>
          <a:xfrm>
            <a:off x="5845013" y="5829370"/>
            <a:ext cx="143148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hear</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03422" y="3418118"/>
            <a:ext cx="231473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destroy</a:t>
            </a:r>
            <a:endParaRPr b="1" dirty="0">
              <a:latin typeface="Gill Sans MT" panose="020B0502020104020203" pitchFamily="34" charset="77"/>
              <a:sym typeface="American Typewriter"/>
            </a:endParaRPr>
          </a:p>
        </p:txBody>
      </p:sp>
      <p:sp>
        <p:nvSpPr>
          <p:cNvPr id="140" name="tolerate"/>
          <p:cNvSpPr txBox="1"/>
          <p:nvPr/>
        </p:nvSpPr>
        <p:spPr>
          <a:xfrm>
            <a:off x="5590962" y="2522165"/>
            <a:ext cx="193963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weave</a:t>
            </a:r>
            <a:endParaRPr dirty="0">
              <a:latin typeface="Gill Sans MT" panose="020B0502020104020203" pitchFamily="34" charset="77"/>
            </a:endParaRPr>
          </a:p>
        </p:txBody>
      </p:sp>
      <p:sp>
        <p:nvSpPr>
          <p:cNvPr id="141" name="fixation"/>
          <p:cNvSpPr txBox="1"/>
          <p:nvPr/>
        </p:nvSpPr>
        <p:spPr>
          <a:xfrm>
            <a:off x="5494794" y="4280417"/>
            <a:ext cx="213199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devout</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594362" y="5188117"/>
            <a:ext cx="181620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recite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259340" y="5996646"/>
            <a:ext cx="248625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demand</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63923" y="1309202"/>
            <a:ext cx="129041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slip</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4428052"/>
            <a:ext cx="5355516"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slip, you accidentally slide and lose your balance.</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Carl </a:t>
            </a:r>
            <a:r>
              <a:rPr lang="en-GB" sz="4000" b="1" dirty="0">
                <a:latin typeface="Gill Sans MT" panose="020B0502020104020203" pitchFamily="34" charset="77"/>
              </a:rPr>
              <a:t>slipped</a:t>
            </a:r>
            <a:r>
              <a:rPr lang="en-GB" sz="4000" dirty="0">
                <a:latin typeface="Gill Sans MT" panose="020B0502020104020203" pitchFamily="34" charset="77"/>
              </a:rPr>
              <a:t> as he stepped inside.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slip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42528172"/>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skid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injury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EBC1E1D2-26A8-DB0A-7EDB-547B7F8C4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9803" y="1989815"/>
            <a:ext cx="4348254" cy="4348254"/>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93019" y="1309202"/>
            <a:ext cx="183223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wide</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1066058" y="4088546"/>
            <a:ext cx="4771057"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Something that is wide measures a large distance from one side or edge to the other.</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new computer screen was very </a:t>
            </a:r>
            <a:r>
              <a:rPr lang="en-GB" sz="4000" b="1" dirty="0">
                <a:latin typeface="Gill Sans MT" panose="020B0502020104020203" pitchFamily="34" charset="77"/>
              </a:rPr>
              <a:t>wide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wide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75011078"/>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broad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narrow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slide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screen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open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glide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9BE190A4-D426-A4EB-4585-D2C4BFDB4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6044" y="2528652"/>
            <a:ext cx="4232357" cy="4232357"/>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81983" y="1309202"/>
            <a:ext cx="165429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turn</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477" y="3853454"/>
            <a:ext cx="5914552" cy="25648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turn or when you turn part of your body, you move your body or part of your body so that it is facing in a different or opposite direction.</a:t>
            </a:r>
            <a:endParaRPr sz="32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Marcus </a:t>
            </a:r>
            <a:r>
              <a:rPr lang="en-GB" sz="4000" b="1" dirty="0">
                <a:latin typeface="Gill Sans MT" panose="020B0502020104020203" pitchFamily="34" charset="77"/>
              </a:rPr>
              <a:t>turned</a:t>
            </a:r>
            <a:r>
              <a:rPr lang="en-GB" sz="4000" dirty="0">
                <a:latin typeface="Gill Sans MT" panose="020B0502020104020203" pitchFamily="34" charset="77"/>
              </a:rPr>
              <a:t> the volume down on the speaker.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turn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20842608"/>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rotate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gently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spin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return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around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4B639751-6FDA-EEDD-8434-15D628F9E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731" y="2381385"/>
            <a:ext cx="3788276" cy="3788276"/>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97641" y="1339979"/>
            <a:ext cx="2022990"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speak</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8" y="4233359"/>
            <a:ext cx="5822082"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speak, you use your voice in order to say something.</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Tia wanted to </a:t>
            </a:r>
            <a:r>
              <a:rPr lang="en-GB" sz="4000" b="1" dirty="0">
                <a:latin typeface="Gill Sans MT" panose="020B0502020104020203" pitchFamily="34" charset="77"/>
              </a:rPr>
              <a:t>speak</a:t>
            </a:r>
            <a:r>
              <a:rPr lang="en-GB" sz="4000" dirty="0">
                <a:latin typeface="Gill Sans MT" panose="020B0502020104020203" pitchFamily="34" charset="77"/>
              </a:rPr>
              <a:t>, so she put up her hand.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speak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06811858"/>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talk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clearly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1B174F76-DE93-56C5-8589-7F8E7B5808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6997" y="2699510"/>
            <a:ext cx="3514204" cy="3514204"/>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49133" y="1309202"/>
            <a:ext cx="172002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hear</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178796"/>
            <a:ext cx="6454813"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hear a sound, you become aware of it through your ears.</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Alice could </a:t>
            </a:r>
            <a:r>
              <a:rPr lang="en-GB" sz="4000" b="1" dirty="0">
                <a:latin typeface="Gill Sans MT" panose="020B0502020104020203" pitchFamily="34" charset="77"/>
              </a:rPr>
              <a:t>hear</a:t>
            </a:r>
            <a:r>
              <a:rPr lang="en-GB" sz="4000" dirty="0">
                <a:latin typeface="Gill Sans MT" panose="020B0502020104020203" pitchFamily="34" charset="77"/>
              </a:rPr>
              <a:t> her name being called by the teacher.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hear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14358036"/>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clear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steer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sound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3B9E8927-0C60-964B-D9F7-CF65B8CEC2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854" y="2536277"/>
            <a:ext cx="3508667" cy="3508667"/>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12388</TotalTime>
  <Words>1209</Words>
  <Application>Microsoft Macintosh PowerPoint</Application>
  <PresentationFormat>Custom</PresentationFormat>
  <Paragraphs>317</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74</cp:revision>
  <dcterms:modified xsi:type="dcterms:W3CDTF">2023-03-02T09:18:16Z</dcterms:modified>
</cp:coreProperties>
</file>