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6"/>
    <p:restoredTop sz="94646"/>
  </p:normalViewPr>
  <p:slideViewPr>
    <p:cSldViewPr snapToGrid="0" snapToObjects="1">
      <p:cViewPr varScale="1">
        <p:scale>
          <a:sx n="62" d="100"/>
          <a:sy n="62" d="100"/>
        </p:scale>
        <p:origin x="1760"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210118" y="3226831"/>
            <a:ext cx="6968254"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24</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13th</a:t>
            </a:r>
            <a:r>
              <a:rPr dirty="0">
                <a:latin typeface="Gill Sans MT" panose="020B0502020104020203" pitchFamily="34" charset="77"/>
              </a:rPr>
              <a:t> </a:t>
            </a:r>
            <a:r>
              <a:rPr lang="en-GB" dirty="0">
                <a:latin typeface="Gill Sans MT" panose="020B0502020104020203" pitchFamily="34" charset="77"/>
              </a:rPr>
              <a:t>March</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69647" y="1309202"/>
            <a:ext cx="287899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provide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1791" y="4032892"/>
            <a:ext cx="629677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provide something that someone needs or wants, or if you provide them with it, you give it to them or make it available to them.</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Robson </a:t>
            </a:r>
            <a:r>
              <a:rPr lang="en-GB" sz="4000" b="1" dirty="0">
                <a:latin typeface="Gill Sans MT" panose="020B0502020104020203" pitchFamily="34" charset="77"/>
              </a:rPr>
              <a:t>provided</a:t>
            </a:r>
            <a:r>
              <a:rPr lang="en-GB" sz="4000" dirty="0">
                <a:latin typeface="Gill Sans MT" panose="020B0502020104020203" pitchFamily="34" charset="77"/>
              </a:rPr>
              <a:t> us a book to read.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pro-vide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1820137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supply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refuse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sion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applied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safety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err="1">
                          <a:latin typeface="Gill Sans MT" panose="020B0502020104020203" pitchFamily="34" charset="77"/>
                        </a:rPr>
                        <a:t>withold</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261C09BF-87AA-1550-A9E2-602035A9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953" y="2384155"/>
            <a:ext cx="3635184" cy="3635184"/>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1860" y="1309202"/>
            <a:ext cx="223458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slump</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3947660"/>
            <a:ext cx="6298279"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slump somewhere, you fall or sit down there heavily, for example because you are very tired or you feel ill.</a:t>
            </a:r>
            <a:endParaRPr lang="en-GB" sz="3600" dirty="0">
              <a:latin typeface="Gill Sans MT" panose="020B0502020104020203" pitchFamily="34" charset="77"/>
            </a:endParaRP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Simon was </a:t>
            </a:r>
            <a:r>
              <a:rPr lang="en-GB" sz="4000" b="1" dirty="0">
                <a:latin typeface="Gill Sans MT" panose="020B0502020104020203" pitchFamily="34" charset="77"/>
              </a:rPr>
              <a:t>slumped</a:t>
            </a:r>
            <a:r>
              <a:rPr lang="en-GB" sz="4000" dirty="0">
                <a:latin typeface="Gill Sans MT" panose="020B0502020104020203" pitchFamily="34" charset="77"/>
              </a:rPr>
              <a:t> over, exhausted.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slump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17642095"/>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flop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stand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on desk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collapse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 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2395C273-88CE-5FEF-6523-A5B76DC92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6591" y="2567392"/>
            <a:ext cx="3727645" cy="3727645"/>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31611" y="1309202"/>
            <a:ext cx="335508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consume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514495"/>
            <a:ext cx="6243168"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consume something, you eat or drink it.</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Cat </a:t>
            </a:r>
            <a:r>
              <a:rPr lang="en-GB" sz="4000" b="1" dirty="0">
                <a:latin typeface="Gill Sans MT" panose="020B0502020104020203" pitchFamily="34" charset="77"/>
              </a:rPr>
              <a:t>consumed</a:t>
            </a:r>
            <a:r>
              <a:rPr lang="en-GB" sz="4000" dirty="0">
                <a:latin typeface="Gill Sans MT" panose="020B0502020104020203" pitchFamily="34" charset="77"/>
              </a:rPr>
              <a:t> her meal within minutes.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a:t>
            </a:r>
            <a:r>
              <a:rPr lang="en-GB" dirty="0" err="1">
                <a:latin typeface="Gill Sans MT" panose="020B0502020104020203" pitchFamily="34" charset="77"/>
              </a:rPr>
              <a:t>sume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366584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eat up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assume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devour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4C256786-F055-C402-0862-B9FE9F013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769" y="2558647"/>
            <a:ext cx="3672917" cy="3672917"/>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76442" y="1309202"/>
            <a:ext cx="24654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stench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477943"/>
            <a:ext cx="6119260"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stench is a strong and very unpleasant smell.</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stench</a:t>
            </a:r>
            <a:r>
              <a:rPr lang="en-GB" sz="4000" dirty="0">
                <a:latin typeface="Gill Sans MT" panose="020B0502020104020203" pitchFamily="34" charset="77"/>
              </a:rPr>
              <a:t> coming from the bins was awful.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stench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06841470"/>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stink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rotten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reek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trench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powerful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6EECBB98-6563-9756-2F68-68E995D81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890" y="2266478"/>
            <a:ext cx="4076428" cy="4076428"/>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4625" y="1309202"/>
            <a:ext cx="210314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range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113781"/>
            <a:ext cx="594951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range of things is a number of different things of the same general kind.</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are a </a:t>
            </a:r>
            <a:r>
              <a:rPr lang="en-GB" sz="4000" b="1" dirty="0">
                <a:latin typeface="Gill Sans MT" panose="020B0502020104020203" pitchFamily="34" charset="77"/>
              </a:rPr>
              <a:t>range</a:t>
            </a:r>
            <a:r>
              <a:rPr lang="en-GB" sz="4000" dirty="0">
                <a:latin typeface="Gill Sans MT" panose="020B0502020104020203" pitchFamily="34" charset="77"/>
              </a:rPr>
              <a:t> of different ages in my family.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range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2839583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span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varied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scope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C42CAE07-3B0E-C8EB-904A-5CA950F57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119" y="2688979"/>
            <a:ext cx="3413705" cy="341370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5655279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wear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push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pull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hide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9041617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provide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slump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consume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stench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13619894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wear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pull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hide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beg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332374730"/>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you *** something, you hold it firmly and use force in order to move it towards you or away from its previous position.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or someone, you put them in a place where they cannot easily be seen or found.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something such as clothes, shoes, or jewellery, you have them on your body or on part of your 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someone to do something, you ask them very anxiously or eagerly to do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 something, you use force to make it move away from you or away from its previous position.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7" name="Picture 6">
            <a:extLst>
              <a:ext uri="{FF2B5EF4-FFF2-40B4-BE49-F238E27FC236}">
                <a16:creationId xmlns:a16="http://schemas.microsoft.com/office/drawing/2014/main" id="{58C48B4C-923D-F893-BE3C-63DFF72B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2186" y="5352690"/>
            <a:ext cx="981055" cy="981055"/>
          </a:xfrm>
          <a:prstGeom prst="rect">
            <a:avLst/>
          </a:prstGeom>
        </p:spPr>
      </p:pic>
      <p:pic>
        <p:nvPicPr>
          <p:cNvPr id="8" name="Picture 7" descr="Icon&#10;&#10;Description automatically generated">
            <a:extLst>
              <a:ext uri="{FF2B5EF4-FFF2-40B4-BE49-F238E27FC236}">
                <a16:creationId xmlns:a16="http://schemas.microsoft.com/office/drawing/2014/main" id="{5B9959AF-36F1-2F0E-5674-44EC2D674F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5918" y="7817247"/>
            <a:ext cx="933589" cy="933589"/>
          </a:xfrm>
          <a:prstGeom prst="rect">
            <a:avLst/>
          </a:prstGeom>
        </p:spPr>
      </p:pic>
      <p:pic>
        <p:nvPicPr>
          <p:cNvPr id="10" name="Picture 9" descr="Icon&#10;&#10;Description automatically generated">
            <a:extLst>
              <a:ext uri="{FF2B5EF4-FFF2-40B4-BE49-F238E27FC236}">
                <a16:creationId xmlns:a16="http://schemas.microsoft.com/office/drawing/2014/main" id="{F3F696D3-B34B-6806-86FB-2B29C549FE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2186" y="2365734"/>
            <a:ext cx="1198606" cy="1198606"/>
          </a:xfrm>
          <a:prstGeom prst="rect">
            <a:avLst/>
          </a:prstGeom>
        </p:spPr>
      </p:pic>
      <p:pic>
        <p:nvPicPr>
          <p:cNvPr id="11" name="Picture 10" descr="Icon&#10;&#10;Description automatically generated">
            <a:extLst>
              <a:ext uri="{FF2B5EF4-FFF2-40B4-BE49-F238E27FC236}">
                <a16:creationId xmlns:a16="http://schemas.microsoft.com/office/drawing/2014/main" id="{715CC0D4-0785-670D-1C3A-D3A3A3DD82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8407" y="3997758"/>
            <a:ext cx="1023521" cy="1023521"/>
          </a:xfrm>
          <a:prstGeom prst="rect">
            <a:avLst/>
          </a:prstGeom>
        </p:spPr>
      </p:pic>
      <p:pic>
        <p:nvPicPr>
          <p:cNvPr id="12" name="Picture 11" descr="Icon&#10;&#10;Description automatically generated">
            <a:extLst>
              <a:ext uri="{FF2B5EF4-FFF2-40B4-BE49-F238E27FC236}">
                <a16:creationId xmlns:a16="http://schemas.microsoft.com/office/drawing/2014/main" id="{7B709FB2-F8BE-882A-B6E0-DB628E056B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91435" y="6496948"/>
            <a:ext cx="1023522" cy="102352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22616238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provide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slump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consume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stench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60290036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of things is a number of different things of the same general kind.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that someone needs or wants, or if you *** them with it, you give it to them or make it available to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strong and very unpleasant smell.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somewhere, you fall or sit down there heavily, for example because you are very tired or you feel ill.</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something, you eat or drink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6" name="Picture 5" descr="Icon&#10;&#10;Description automatically generated">
            <a:extLst>
              <a:ext uri="{FF2B5EF4-FFF2-40B4-BE49-F238E27FC236}">
                <a16:creationId xmlns:a16="http://schemas.microsoft.com/office/drawing/2014/main" id="{D3B63E2B-EAC5-2C93-3A46-8030DA422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9997" y="5182368"/>
            <a:ext cx="933589" cy="933589"/>
          </a:xfrm>
          <a:prstGeom prst="rect">
            <a:avLst/>
          </a:prstGeom>
        </p:spPr>
      </p:pic>
      <p:pic>
        <p:nvPicPr>
          <p:cNvPr id="8" name="Picture 7" descr="Icon&#10;&#10;Description automatically generated">
            <a:extLst>
              <a:ext uri="{FF2B5EF4-FFF2-40B4-BE49-F238E27FC236}">
                <a16:creationId xmlns:a16="http://schemas.microsoft.com/office/drawing/2014/main" id="{D544F263-65B6-4E44-D20A-98C374E151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1241" y="2738891"/>
            <a:ext cx="838172" cy="838172"/>
          </a:xfrm>
          <a:prstGeom prst="rect">
            <a:avLst/>
          </a:prstGeom>
        </p:spPr>
      </p:pic>
      <p:pic>
        <p:nvPicPr>
          <p:cNvPr id="11" name="Picture 10" descr="Icon&#10;&#10;Description automatically generated">
            <a:extLst>
              <a:ext uri="{FF2B5EF4-FFF2-40B4-BE49-F238E27FC236}">
                <a16:creationId xmlns:a16="http://schemas.microsoft.com/office/drawing/2014/main" id="{ADEE801F-91D1-1387-7BE7-33A3AE9531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464" y="8013187"/>
            <a:ext cx="933589" cy="933589"/>
          </a:xfrm>
          <a:prstGeom prst="rect">
            <a:avLst/>
          </a:prstGeom>
        </p:spPr>
      </p:pic>
      <p:pic>
        <p:nvPicPr>
          <p:cNvPr id="12" name="Picture 11" descr="Icon&#10;&#10;Description automatically generated">
            <a:extLst>
              <a:ext uri="{FF2B5EF4-FFF2-40B4-BE49-F238E27FC236}">
                <a16:creationId xmlns:a16="http://schemas.microsoft.com/office/drawing/2014/main" id="{D3C4B2B5-01E4-652D-3E1D-2A0C1AEA8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84112" y="3995157"/>
            <a:ext cx="933589" cy="933589"/>
          </a:xfrm>
          <a:prstGeom prst="rect">
            <a:avLst/>
          </a:prstGeom>
        </p:spPr>
      </p:pic>
      <p:pic>
        <p:nvPicPr>
          <p:cNvPr id="15" name="Picture 14" descr="Icon&#10;&#10;Description automatically generated">
            <a:extLst>
              <a:ext uri="{FF2B5EF4-FFF2-40B4-BE49-F238E27FC236}">
                <a16:creationId xmlns:a16="http://schemas.microsoft.com/office/drawing/2014/main" id="{C158EE58-DDEE-DDA5-E1F1-89A86187FA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7787" y="6617490"/>
            <a:ext cx="947444" cy="947444"/>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21594" y="3085008"/>
            <a:ext cx="155491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wear</a:t>
            </a:r>
            <a:endParaRPr b="1" dirty="0">
              <a:latin typeface="Gill Sans MT" panose="020B0502020104020203" pitchFamily="34" charset="77"/>
              <a:sym typeface="American Typewriter"/>
            </a:endParaRPr>
          </a:p>
        </p:txBody>
      </p:sp>
      <p:sp>
        <p:nvSpPr>
          <p:cNvPr id="134" name="office"/>
          <p:cNvSpPr txBox="1"/>
          <p:nvPr/>
        </p:nvSpPr>
        <p:spPr>
          <a:xfrm>
            <a:off x="3063273" y="3993661"/>
            <a:ext cx="147155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push</a:t>
            </a:r>
            <a:endParaRPr dirty="0">
              <a:latin typeface="Gill Sans MT" panose="020B0502020104020203" pitchFamily="34" charset="77"/>
            </a:endParaRPr>
          </a:p>
        </p:txBody>
      </p:sp>
      <p:sp>
        <p:nvSpPr>
          <p:cNvPr id="135" name="spare"/>
          <p:cNvSpPr txBox="1"/>
          <p:nvPr/>
        </p:nvSpPr>
        <p:spPr>
          <a:xfrm>
            <a:off x="3210750" y="4843260"/>
            <a:ext cx="117660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pull</a:t>
            </a:r>
            <a:endParaRPr b="1" dirty="0">
              <a:latin typeface="Gill Sans MT" panose="020B0502020104020203" pitchFamily="34" charset="77"/>
              <a:sym typeface="American Typewriter"/>
            </a:endParaRPr>
          </a:p>
        </p:txBody>
      </p:sp>
      <p:sp>
        <p:nvSpPr>
          <p:cNvPr id="136" name="chipped"/>
          <p:cNvSpPr txBox="1"/>
          <p:nvPr/>
        </p:nvSpPr>
        <p:spPr>
          <a:xfrm>
            <a:off x="3122581" y="5769060"/>
            <a:ext cx="13529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hide</a:t>
            </a:r>
            <a:endParaRPr dirty="0">
              <a:latin typeface="Gill Sans MT" panose="020B0502020104020203" pitchFamily="34" charset="77"/>
            </a:endParaRPr>
          </a:p>
        </p:txBody>
      </p:sp>
      <p:sp>
        <p:nvSpPr>
          <p:cNvPr id="137" name="lift"/>
          <p:cNvSpPr txBox="1"/>
          <p:nvPr/>
        </p:nvSpPr>
        <p:spPr>
          <a:xfrm>
            <a:off x="3221170" y="6639612"/>
            <a:ext cx="11557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beg</a:t>
            </a:r>
            <a:endParaRPr dirty="0">
              <a:latin typeface="Gill Sans MT" panose="020B0502020104020203" pitchFamily="34" charset="77"/>
            </a:endParaRPr>
          </a:p>
        </p:txBody>
      </p:sp>
      <p:sp>
        <p:nvSpPr>
          <p:cNvPr id="138" name="mutter"/>
          <p:cNvSpPr txBox="1"/>
          <p:nvPr/>
        </p:nvSpPr>
        <p:spPr>
          <a:xfrm>
            <a:off x="8277600" y="3961911"/>
            <a:ext cx="187711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slump</a:t>
            </a:r>
            <a:endParaRPr b="1" dirty="0">
              <a:latin typeface="Gill Sans MT" panose="020B0502020104020203" pitchFamily="34" charset="77"/>
              <a:sym typeface="American Typewriter"/>
            </a:endParaRPr>
          </a:p>
        </p:txBody>
      </p:sp>
      <p:sp>
        <p:nvSpPr>
          <p:cNvPr id="139" name="unveil"/>
          <p:cNvSpPr txBox="1"/>
          <p:nvPr/>
        </p:nvSpPr>
        <p:spPr>
          <a:xfrm>
            <a:off x="8111284" y="5750010"/>
            <a:ext cx="20197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stench</a:t>
            </a:r>
            <a:endParaRPr b="1" dirty="0">
              <a:latin typeface="Gill Sans MT" panose="020B0502020104020203" pitchFamily="34" charset="77"/>
              <a:sym typeface="American Typewriter"/>
            </a:endParaRPr>
          </a:p>
        </p:txBody>
      </p:sp>
      <p:sp>
        <p:nvSpPr>
          <p:cNvPr id="140" name="tolerate"/>
          <p:cNvSpPr txBox="1"/>
          <p:nvPr/>
        </p:nvSpPr>
        <p:spPr>
          <a:xfrm>
            <a:off x="8051572" y="3065958"/>
            <a:ext cx="232916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provide</a:t>
            </a:r>
            <a:endParaRPr dirty="0">
              <a:latin typeface="Gill Sans MT" panose="020B0502020104020203" pitchFamily="34" charset="77"/>
            </a:endParaRPr>
          </a:p>
        </p:txBody>
      </p:sp>
      <p:sp>
        <p:nvSpPr>
          <p:cNvPr id="141" name="fixation"/>
          <p:cNvSpPr txBox="1"/>
          <p:nvPr/>
        </p:nvSpPr>
        <p:spPr>
          <a:xfrm>
            <a:off x="7845591" y="4824210"/>
            <a:ext cx="27411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consume</a:t>
            </a:r>
            <a:endParaRPr dirty="0">
              <a:latin typeface="Gill Sans MT" panose="020B0502020104020203" pitchFamily="34" charset="77"/>
            </a:endParaRPr>
          </a:p>
        </p:txBody>
      </p:sp>
      <p:sp>
        <p:nvSpPr>
          <p:cNvPr id="142" name="rustle"/>
          <p:cNvSpPr txBox="1"/>
          <p:nvPr/>
        </p:nvSpPr>
        <p:spPr>
          <a:xfrm>
            <a:off x="8330497" y="6620562"/>
            <a:ext cx="17713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range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50280" y="100488"/>
            <a:ext cx="62965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wear</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27859" y="528725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push</a:t>
            </a:r>
            <a:endParaRPr sz="34400" dirty="0">
              <a:latin typeface="Gill Sans MT" panose="020B0502020104020203" pitchFamily="34" charset="77"/>
            </a:endParaRPr>
          </a:p>
        </p:txBody>
      </p:sp>
      <p:pic>
        <p:nvPicPr>
          <p:cNvPr id="5" name="Picture 4">
            <a:extLst>
              <a:ext uri="{FF2B5EF4-FFF2-40B4-BE49-F238E27FC236}">
                <a16:creationId xmlns:a16="http://schemas.microsoft.com/office/drawing/2014/main" id="{289B32EE-5CDE-CF79-F530-60A5F7FF0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966" y="503494"/>
            <a:ext cx="3449936" cy="3449936"/>
          </a:xfrm>
          <a:prstGeom prst="rect">
            <a:avLst/>
          </a:prstGeom>
        </p:spPr>
      </p:pic>
      <p:pic>
        <p:nvPicPr>
          <p:cNvPr id="6" name="Picture 5" descr="Icon&#10;&#10;Description automatically generated">
            <a:extLst>
              <a:ext uri="{FF2B5EF4-FFF2-40B4-BE49-F238E27FC236}">
                <a16:creationId xmlns:a16="http://schemas.microsoft.com/office/drawing/2014/main" id="{EE758F4C-27E5-E167-AC44-CA07A445AE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436" y="5679415"/>
            <a:ext cx="3388357" cy="3388357"/>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93989" y="42942"/>
            <a:ext cx="451085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pull</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536036" y="5492311"/>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hide</a:t>
            </a:r>
            <a:endParaRPr sz="19900" dirty="0">
              <a:latin typeface="Gill Sans MT" panose="020B0502020104020203" pitchFamily="34" charset="77"/>
            </a:endParaRPr>
          </a:p>
        </p:txBody>
      </p:sp>
      <p:pic>
        <p:nvPicPr>
          <p:cNvPr id="6" name="Picture 5" descr="Icon&#10;&#10;Description automatically generated">
            <a:extLst>
              <a:ext uri="{FF2B5EF4-FFF2-40B4-BE49-F238E27FC236}">
                <a16:creationId xmlns:a16="http://schemas.microsoft.com/office/drawing/2014/main" id="{429F9D50-A73B-F23E-7521-E01CA016F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202" y="0"/>
            <a:ext cx="4383670" cy="4383670"/>
          </a:xfrm>
          <a:prstGeom prst="rect">
            <a:avLst/>
          </a:prstGeom>
        </p:spPr>
      </p:pic>
      <p:pic>
        <p:nvPicPr>
          <p:cNvPr id="9" name="Picture 8" descr="Icon&#10;&#10;Description automatically generated">
            <a:extLst>
              <a:ext uri="{FF2B5EF4-FFF2-40B4-BE49-F238E27FC236}">
                <a16:creationId xmlns:a16="http://schemas.microsoft.com/office/drawing/2014/main" id="{E6FECF21-2197-75B1-9EC7-6BB90772B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374" y="5550912"/>
            <a:ext cx="3648036" cy="3648036"/>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90935" y="163382"/>
            <a:ext cx="441146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beg</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94927" y="5702346"/>
            <a:ext cx="12346080" cy="3026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000" dirty="0">
                <a:latin typeface="Gill Sans MT" panose="020B0502020104020203" pitchFamily="34" charset="77"/>
              </a:rPr>
              <a:t>provide</a:t>
            </a:r>
            <a:endParaRPr sz="227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8C58AFBE-BA74-B276-2AF7-F06A0184B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3426" y="482160"/>
            <a:ext cx="3388344" cy="3388344"/>
          </a:xfrm>
          <a:prstGeom prst="rect">
            <a:avLst/>
          </a:prstGeom>
        </p:spPr>
      </p:pic>
      <p:pic>
        <p:nvPicPr>
          <p:cNvPr id="5" name="Picture 4" descr="Icon&#10;&#10;Description automatically generated">
            <a:extLst>
              <a:ext uri="{FF2B5EF4-FFF2-40B4-BE49-F238E27FC236}">
                <a16:creationId xmlns:a16="http://schemas.microsoft.com/office/drawing/2014/main" id="{FF70E688-C30B-A37F-16D1-3B0D7AF766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78" y="5546700"/>
            <a:ext cx="3635184" cy="3635184"/>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164049"/>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slump</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38968" y="5962399"/>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consume</a:t>
            </a:r>
            <a:endParaRPr sz="13800" dirty="0">
              <a:latin typeface="Gill Sans MT" panose="020B0502020104020203" pitchFamily="34" charset="77"/>
            </a:endParaRPr>
          </a:p>
        </p:txBody>
      </p:sp>
      <p:pic>
        <p:nvPicPr>
          <p:cNvPr id="7" name="Picture 6" descr="Icon&#10;&#10;Description automatically generated">
            <a:extLst>
              <a:ext uri="{FF2B5EF4-FFF2-40B4-BE49-F238E27FC236}">
                <a16:creationId xmlns:a16="http://schemas.microsoft.com/office/drawing/2014/main" id="{DD7852A2-ED98-7244-8266-CDB5F0C5E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4" y="5631872"/>
            <a:ext cx="3493257" cy="3493257"/>
          </a:xfrm>
          <a:prstGeom prst="rect">
            <a:avLst/>
          </a:prstGeom>
        </p:spPr>
      </p:pic>
      <p:pic>
        <p:nvPicPr>
          <p:cNvPr id="10" name="Picture 9" descr="Icon&#10;&#10;Description automatically generated">
            <a:extLst>
              <a:ext uri="{FF2B5EF4-FFF2-40B4-BE49-F238E27FC236}">
                <a16:creationId xmlns:a16="http://schemas.microsoft.com/office/drawing/2014/main" id="{026165CA-6670-5CA2-927F-23795E52B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9048" y="524811"/>
            <a:ext cx="3419760" cy="341976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06177" y="156576"/>
            <a:ext cx="817852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stench</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89557" y="5186469"/>
            <a:ext cx="985503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range</a:t>
            </a:r>
            <a:endParaRPr sz="138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BE7B464E-F933-4E2D-5DF5-098520CC2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601767"/>
            <a:ext cx="3253390" cy="3253390"/>
          </a:xfrm>
          <a:prstGeom prst="rect">
            <a:avLst/>
          </a:prstGeom>
        </p:spPr>
      </p:pic>
      <p:pic>
        <p:nvPicPr>
          <p:cNvPr id="7" name="Picture 6" descr="Icon&#10;&#10;Description automatically generated">
            <a:extLst>
              <a:ext uri="{FF2B5EF4-FFF2-40B4-BE49-F238E27FC236}">
                <a16:creationId xmlns:a16="http://schemas.microsoft.com/office/drawing/2014/main" id="{82882612-09C1-8519-7374-5C9AC25490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848" y="5654067"/>
            <a:ext cx="3413705" cy="3413705"/>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83274" y="2274766"/>
            <a:ext cx="155491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wear	</a:t>
            </a:r>
            <a:endParaRPr b="1" dirty="0">
              <a:latin typeface="Gill Sans MT" panose="020B0502020104020203" pitchFamily="34" charset="77"/>
              <a:sym typeface="American Typewriter"/>
            </a:endParaRPr>
          </a:p>
        </p:txBody>
      </p:sp>
      <p:sp>
        <p:nvSpPr>
          <p:cNvPr id="134" name="office"/>
          <p:cNvSpPr txBox="1"/>
          <p:nvPr/>
        </p:nvSpPr>
        <p:spPr>
          <a:xfrm>
            <a:off x="5824978" y="3183419"/>
            <a:ext cx="147155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push</a:t>
            </a:r>
            <a:endParaRPr dirty="0">
              <a:latin typeface="Gill Sans MT" panose="020B0502020104020203" pitchFamily="34" charset="77"/>
            </a:endParaRPr>
          </a:p>
        </p:txBody>
      </p:sp>
      <p:sp>
        <p:nvSpPr>
          <p:cNvPr id="135" name="spare"/>
          <p:cNvSpPr txBox="1"/>
          <p:nvPr/>
        </p:nvSpPr>
        <p:spPr>
          <a:xfrm>
            <a:off x="5972443" y="4033018"/>
            <a:ext cx="117660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pull</a:t>
            </a:r>
            <a:endParaRPr b="1" dirty="0">
              <a:latin typeface="Gill Sans MT" panose="020B0502020104020203" pitchFamily="34" charset="77"/>
              <a:sym typeface="American Typewriter"/>
            </a:endParaRPr>
          </a:p>
        </p:txBody>
      </p:sp>
      <p:sp>
        <p:nvSpPr>
          <p:cNvPr id="136" name="chipped"/>
          <p:cNvSpPr txBox="1"/>
          <p:nvPr/>
        </p:nvSpPr>
        <p:spPr>
          <a:xfrm>
            <a:off x="5884288" y="4958818"/>
            <a:ext cx="13529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hide</a:t>
            </a:r>
            <a:endParaRPr dirty="0">
              <a:latin typeface="Gill Sans MT" panose="020B0502020104020203" pitchFamily="34" charset="77"/>
            </a:endParaRPr>
          </a:p>
        </p:txBody>
      </p:sp>
      <p:sp>
        <p:nvSpPr>
          <p:cNvPr id="137" name="lift"/>
          <p:cNvSpPr txBox="1"/>
          <p:nvPr/>
        </p:nvSpPr>
        <p:spPr>
          <a:xfrm>
            <a:off x="5982872" y="5829370"/>
            <a:ext cx="11557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beg</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22233" y="3418118"/>
            <a:ext cx="187711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slump</a:t>
            </a:r>
            <a:endParaRPr b="1" dirty="0">
              <a:latin typeface="Gill Sans MT" panose="020B0502020104020203" pitchFamily="34" charset="77"/>
              <a:sym typeface="American Typewriter"/>
            </a:endParaRPr>
          </a:p>
        </p:txBody>
      </p:sp>
      <p:sp>
        <p:nvSpPr>
          <p:cNvPr id="140" name="tolerate"/>
          <p:cNvSpPr txBox="1"/>
          <p:nvPr/>
        </p:nvSpPr>
        <p:spPr>
          <a:xfrm>
            <a:off x="5396198" y="2522165"/>
            <a:ext cx="232916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provide</a:t>
            </a:r>
            <a:endParaRPr dirty="0">
              <a:latin typeface="Gill Sans MT" panose="020B0502020104020203" pitchFamily="34" charset="77"/>
            </a:endParaRPr>
          </a:p>
        </p:txBody>
      </p:sp>
      <p:sp>
        <p:nvSpPr>
          <p:cNvPr id="141" name="fixation"/>
          <p:cNvSpPr txBox="1"/>
          <p:nvPr/>
        </p:nvSpPr>
        <p:spPr>
          <a:xfrm>
            <a:off x="5190224" y="4280417"/>
            <a:ext cx="27411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consume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92572" y="5188117"/>
            <a:ext cx="20197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stench</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16811" y="5996646"/>
            <a:ext cx="17713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range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50537" y="1309202"/>
            <a:ext cx="191719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wear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3874055"/>
            <a:ext cx="610813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wear something such as clothes, shoes, or jewellery, you have them on your body or on part of your body.</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Andrew wanted to </a:t>
            </a:r>
            <a:r>
              <a:rPr lang="en-GB" sz="4000" b="1" dirty="0">
                <a:latin typeface="Gill Sans MT" panose="020B0502020104020203" pitchFamily="34" charset="77"/>
              </a:rPr>
              <a:t>wear</a:t>
            </a:r>
            <a:r>
              <a:rPr lang="en-GB" sz="4000" dirty="0">
                <a:latin typeface="Gill Sans MT" panose="020B0502020104020203" pitchFamily="34" charset="77"/>
              </a:rPr>
              <a:t> his new clothes.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wear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25507833"/>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have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put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0EE773E9-808D-ACA2-34C6-886F3830D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469" y="2445806"/>
            <a:ext cx="3887939" cy="3887939"/>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12256" y="1309202"/>
            <a:ext cx="179376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push</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08911" y="4013935"/>
            <a:ext cx="6394615"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push something, you use force to make it move away from you or away from its previous position.</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Carefully </a:t>
            </a:r>
            <a:r>
              <a:rPr lang="en-GB" sz="4000" b="1" dirty="0">
                <a:latin typeface="Gill Sans MT" panose="020B0502020104020203" pitchFamily="34" charset="77"/>
              </a:rPr>
              <a:t>push</a:t>
            </a:r>
            <a:r>
              <a:rPr lang="en-GB" sz="4000" dirty="0">
                <a:latin typeface="Gill Sans MT" panose="020B0502020104020203" pitchFamily="34" charset="77"/>
              </a:rPr>
              <a:t> open the door.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push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97779059"/>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thrust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B1352F94-A843-B690-2342-D38F896F2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212" y="2585307"/>
            <a:ext cx="3802831" cy="380283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11827" y="1309202"/>
            <a:ext cx="139461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pull</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099675"/>
            <a:ext cx="591455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pull something, you hold it firmly and use force in order to move it towards you or away from its previous position.</a:t>
            </a:r>
            <a:endParaRPr sz="32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err="1">
                <a:latin typeface="Gill Sans MT" panose="020B0502020104020203" pitchFamily="34" charset="77"/>
              </a:rPr>
              <a:t>Marlie</a:t>
            </a:r>
            <a:r>
              <a:rPr lang="en-GB" sz="4000" dirty="0">
                <a:latin typeface="Gill Sans MT" panose="020B0502020104020203" pitchFamily="34" charset="77"/>
              </a:rPr>
              <a:t> </a:t>
            </a:r>
            <a:r>
              <a:rPr lang="en-GB" sz="4000" b="1" dirty="0">
                <a:latin typeface="Gill Sans MT" panose="020B0502020104020203" pitchFamily="34" charset="77"/>
              </a:rPr>
              <a:t>pulled</a:t>
            </a:r>
            <a:r>
              <a:rPr lang="en-GB" sz="4000" dirty="0">
                <a:latin typeface="Gill Sans MT" panose="020B0502020104020203" pitchFamily="34" charset="77"/>
              </a:rPr>
              <a:t> the trolley down the corridor.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pull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30462156"/>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drag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C3FEBE90-5CA6-A5DC-705D-7FEF1D76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326" y="2167626"/>
            <a:ext cx="4383670" cy="438367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34885" y="1339979"/>
            <a:ext cx="1548502"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hide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8" y="3956361"/>
            <a:ext cx="5822082"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hide something or someone, you put them in a place where they cannot easily be seen or found.</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Freddie was </a:t>
            </a:r>
            <a:r>
              <a:rPr lang="en-GB" sz="4000" b="1" dirty="0">
                <a:latin typeface="Gill Sans MT" panose="020B0502020104020203" pitchFamily="34" charset="77"/>
              </a:rPr>
              <a:t>hiding</a:t>
            </a:r>
            <a:r>
              <a:rPr lang="en-GB" sz="4000" dirty="0">
                <a:latin typeface="Gill Sans MT" panose="020B0502020104020203" pitchFamily="34" charset="77"/>
              </a:rPr>
              <a:t> behind the tree.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hide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43538571"/>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lurk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flaunt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conceal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 shadows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7106D399-CF57-6815-FCCA-EE551A607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045" y="2556139"/>
            <a:ext cx="3648036" cy="3648036"/>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27067" y="1309202"/>
            <a:ext cx="136415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beg</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178796"/>
            <a:ext cx="645481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beg someone to do something, you ask them very anxiously or eagerly to do it.</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Robbie </a:t>
            </a:r>
            <a:r>
              <a:rPr lang="en-GB" sz="4000" b="1" dirty="0">
                <a:latin typeface="Gill Sans MT" panose="020B0502020104020203" pitchFamily="34" charset="77"/>
              </a:rPr>
              <a:t>begged</a:t>
            </a:r>
            <a:r>
              <a:rPr lang="en-GB" sz="4000" dirty="0">
                <a:latin typeface="Gill Sans MT" panose="020B0502020104020203" pitchFamily="34" charset="77"/>
              </a:rPr>
              <a:t> for a longer playtime.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03949087"/>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ask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request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egg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88824C0B-F3B2-D549-F0A8-29E9FADB1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5214" y="2299939"/>
            <a:ext cx="3977078" cy="3977078"/>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13878</TotalTime>
  <Words>1203</Words>
  <Application>Microsoft Macintosh PowerPoint</Application>
  <PresentationFormat>Custom</PresentationFormat>
  <Paragraphs>318</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77</cp:revision>
  <dcterms:modified xsi:type="dcterms:W3CDTF">2023-03-11T10:06:06Z</dcterms:modified>
</cp:coreProperties>
</file>