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9"/>
    <p:restoredTop sz="94646"/>
  </p:normalViewPr>
  <p:slideViewPr>
    <p:cSldViewPr snapToGrid="0" snapToObjects="1">
      <p:cViewPr>
        <p:scale>
          <a:sx n="65" d="100"/>
          <a:sy n="65" d="100"/>
        </p:scale>
        <p:origin x="16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1.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210118" y="3226831"/>
            <a:ext cx="6968254"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25</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20th</a:t>
            </a:r>
            <a:r>
              <a:rPr dirty="0">
                <a:latin typeface="Gill Sans MT" panose="020B0502020104020203" pitchFamily="34" charset="77"/>
              </a:rPr>
              <a:t> </a:t>
            </a:r>
            <a:r>
              <a:rPr lang="en-GB" dirty="0">
                <a:latin typeface="Gill Sans MT" panose="020B0502020104020203" pitchFamily="34" charset="77"/>
              </a:rPr>
              <a:t>March</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1200" y="1309202"/>
            <a:ext cx="207588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relish</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6" y="4234630"/>
            <a:ext cx="5509409"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relish something, you get a lot of enjoyment from it.</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Fabio</a:t>
            </a:r>
            <a:r>
              <a:rPr lang="en-GB" sz="4000" dirty="0">
                <a:latin typeface="Gill Sans MT" panose="020B0502020104020203" pitchFamily="34" charset="77"/>
              </a:rPr>
              <a:t> relished the challenging maths problems.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rel-ish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0848856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savour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dislike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hellish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enjoy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embellish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opportunity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3A4C2F1F-0044-44B1-207C-4D48F2766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222" y="2554715"/>
            <a:ext cx="3542811" cy="3542811"/>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29157" y="1309202"/>
            <a:ext cx="255999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disable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0550" y="3910836"/>
            <a:ext cx="629827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or something disables a system or mechanism, they stop it working, usually temporarily.</a:t>
            </a:r>
            <a:endParaRPr lang="en-GB" sz="4000" dirty="0">
              <a:latin typeface="Gill Sans MT" panose="020B0502020104020203" pitchFamily="34" charset="77"/>
            </a:endParaRP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Arnold disabled the faulty </a:t>
            </a:r>
            <a:r>
              <a:rPr lang="en-GB" sz="4000" b="1" dirty="0">
                <a:latin typeface="Gill Sans MT" panose="020B0502020104020203" pitchFamily="34" charset="77"/>
              </a:rPr>
              <a:t>alarm</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dis-a-</a:t>
            </a:r>
            <a:r>
              <a:rPr lang="en-GB" dirty="0" err="1">
                <a:latin typeface="Gill Sans MT" panose="020B0502020104020203" pitchFamily="34" charset="77"/>
              </a:rPr>
              <a:t>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18232374"/>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disarm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deactivate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repair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computer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Logo&#10;&#10;Description automatically generated">
            <a:extLst>
              <a:ext uri="{FF2B5EF4-FFF2-40B4-BE49-F238E27FC236}">
                <a16:creationId xmlns:a16="http://schemas.microsoft.com/office/drawing/2014/main" id="{7AD8694A-17E9-6D89-E945-4388D9B5C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848" y="2133466"/>
            <a:ext cx="5048303" cy="5048303"/>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8617" y="1309202"/>
            <a:ext cx="228107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forbid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3960498"/>
            <a:ext cx="624316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forbid someone to do something, or if you forbid an activity, you order that it must not be done.</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Giles </a:t>
            </a:r>
            <a:r>
              <a:rPr lang="en-GB" sz="4000" b="1" dirty="0">
                <a:latin typeface="Gill Sans MT" panose="020B0502020104020203" pitchFamily="34" charset="77"/>
              </a:rPr>
              <a:t>forbid </a:t>
            </a:r>
            <a:r>
              <a:rPr lang="en-GB" sz="4000" dirty="0">
                <a:latin typeface="Gill Sans MT" panose="020B0502020104020203" pitchFamily="34" charset="77"/>
              </a:rPr>
              <a:t>us from playing on the wet grass.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for-bid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14383804"/>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en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outlaw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with low confidence">
            <a:extLst>
              <a:ext uri="{FF2B5EF4-FFF2-40B4-BE49-F238E27FC236}">
                <a16:creationId xmlns:a16="http://schemas.microsoft.com/office/drawing/2014/main" id="{338D74FE-CB58-B47C-C174-D5DC7F963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6882" y="2302168"/>
            <a:ext cx="4182942" cy="4182942"/>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58623" y="1309202"/>
            <a:ext cx="270106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healthy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139389"/>
            <a:ext cx="611926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healthy amount of something is a large amount that shows success.</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was a </a:t>
            </a:r>
            <a:r>
              <a:rPr lang="en-GB" sz="4000" b="1" dirty="0">
                <a:latin typeface="Gill Sans MT" panose="020B0502020104020203" pitchFamily="34" charset="77"/>
              </a:rPr>
              <a:t>healthy</a:t>
            </a:r>
            <a:r>
              <a:rPr lang="en-GB" sz="4000" dirty="0">
                <a:latin typeface="Gill Sans MT" panose="020B0502020104020203" pitchFamily="34" charset="77"/>
              </a:rPr>
              <a:t> amount of cakes for the bake sale.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health-y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75387987"/>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plenty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wealthy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stealthy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127663BF-C385-3AB1-DAB8-DC717FC8E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0285" y="2837942"/>
            <a:ext cx="2629590" cy="2629590"/>
          </a:xfrm>
          <a:prstGeom prst="rect">
            <a:avLst/>
          </a:prstGeom>
        </p:spPr>
      </p:pic>
      <p:pic>
        <p:nvPicPr>
          <p:cNvPr id="7" name="Picture 6" descr="Icon&#10;&#10;Description automatically generated">
            <a:extLst>
              <a:ext uri="{FF2B5EF4-FFF2-40B4-BE49-F238E27FC236}">
                <a16:creationId xmlns:a16="http://schemas.microsoft.com/office/drawing/2014/main" id="{8F8947FD-1D97-7CCA-BAE2-A737DD523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2042" y="2706318"/>
            <a:ext cx="2478243" cy="2478243"/>
          </a:xfrm>
          <a:prstGeom prst="rect">
            <a:avLst/>
          </a:prstGeom>
        </p:spPr>
      </p:pic>
      <p:pic>
        <p:nvPicPr>
          <p:cNvPr id="10" name="Picture 9" descr="Icon&#10;&#10;Description automatically generated">
            <a:extLst>
              <a:ext uri="{FF2B5EF4-FFF2-40B4-BE49-F238E27FC236}">
                <a16:creationId xmlns:a16="http://schemas.microsoft.com/office/drawing/2014/main" id="{ECC2DACC-6A4D-3BA9-1E81-74B993BB37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7765" y="3594575"/>
            <a:ext cx="2578008" cy="2578008"/>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9712" y="1309202"/>
            <a:ext cx="265297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disrupt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3713672"/>
            <a:ext cx="5949518"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someone or something disrupts an event, system, or process, they cause difficulties that prevent it from continuing or operating in a normal way.</a:t>
            </a:r>
            <a:endParaRPr sz="32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school disco was </a:t>
            </a:r>
            <a:r>
              <a:rPr lang="en-GB" sz="4000" b="1" dirty="0">
                <a:latin typeface="Gill Sans MT" panose="020B0502020104020203" pitchFamily="34" charset="77"/>
              </a:rPr>
              <a:t>disrupted</a:t>
            </a:r>
            <a:r>
              <a:rPr lang="en-GB" sz="4000" dirty="0">
                <a:latin typeface="Gill Sans MT" panose="020B0502020104020203" pitchFamily="34" charset="77"/>
              </a:rPr>
              <a:t> by the fire alarm.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dis-</a:t>
            </a:r>
            <a:r>
              <a:rPr lang="en-GB" dirty="0" err="1">
                <a:latin typeface="Gill Sans MT" panose="020B0502020104020203" pitchFamily="34" charset="77"/>
              </a:rPr>
              <a:t>rupt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2858223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delay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corrupt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disturb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erupt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95260D2A-F2E7-8C34-0E7B-D45275E08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896" y="2484933"/>
            <a:ext cx="3825833" cy="3825833"/>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196307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ask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rub</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wash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lean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8307390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relish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disable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forbid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disrupt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27740950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wash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write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lean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239786891"/>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you *** something on a surface, you use something such as a pen or pencil to produce words, letters, or numbers on the surface.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something, you say something to them in the form of a question because you want to know the 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on or against someone or something, you rest against them so that they partly support your weight.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 it using water and usually a substance such as soap or detergent.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a part of your body, you move your hand or fingers backwards and forwards over it while pressing firmly.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Icon&#10;&#10;Description automatically generated">
            <a:extLst>
              <a:ext uri="{FF2B5EF4-FFF2-40B4-BE49-F238E27FC236}">
                <a16:creationId xmlns:a16="http://schemas.microsoft.com/office/drawing/2014/main" id="{6833C716-7623-F23E-8B2F-55FEA71C62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9652" y="3943211"/>
            <a:ext cx="933589" cy="933589"/>
          </a:xfrm>
          <a:prstGeom prst="rect">
            <a:avLst/>
          </a:prstGeom>
        </p:spPr>
      </p:pic>
      <p:pic>
        <p:nvPicPr>
          <p:cNvPr id="3" name="Picture 2" descr="Icon&#10;&#10;Description automatically generated">
            <a:extLst>
              <a:ext uri="{FF2B5EF4-FFF2-40B4-BE49-F238E27FC236}">
                <a16:creationId xmlns:a16="http://schemas.microsoft.com/office/drawing/2014/main" id="{FA915254-1BB2-A6BC-422E-788D226967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7663" y="7885565"/>
            <a:ext cx="933589" cy="933589"/>
          </a:xfrm>
          <a:prstGeom prst="rect">
            <a:avLst/>
          </a:prstGeom>
        </p:spPr>
      </p:pic>
      <p:pic>
        <p:nvPicPr>
          <p:cNvPr id="5" name="Picture 4" descr="Icon&#10;&#10;Description automatically generated">
            <a:extLst>
              <a:ext uri="{FF2B5EF4-FFF2-40B4-BE49-F238E27FC236}">
                <a16:creationId xmlns:a16="http://schemas.microsoft.com/office/drawing/2014/main" id="{239E490B-2115-381C-2778-529A709BE1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1700" y="6594573"/>
            <a:ext cx="805513" cy="805513"/>
          </a:xfrm>
          <a:prstGeom prst="rect">
            <a:avLst/>
          </a:prstGeom>
        </p:spPr>
      </p:pic>
      <p:pic>
        <p:nvPicPr>
          <p:cNvPr id="6" name="Picture 5" descr="Icon&#10;&#10;Description automatically generated">
            <a:extLst>
              <a:ext uri="{FF2B5EF4-FFF2-40B4-BE49-F238E27FC236}">
                <a16:creationId xmlns:a16="http://schemas.microsoft.com/office/drawing/2014/main" id="{3B169BB0-E23A-6807-7AA0-26209509ED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5997" y="2529601"/>
            <a:ext cx="942462" cy="942462"/>
          </a:xfrm>
          <a:prstGeom prst="rect">
            <a:avLst/>
          </a:prstGeom>
        </p:spPr>
      </p:pic>
      <p:pic>
        <p:nvPicPr>
          <p:cNvPr id="15" name="Picture 14" descr="Icon&#10;&#10;Description automatically generated">
            <a:extLst>
              <a:ext uri="{FF2B5EF4-FFF2-40B4-BE49-F238E27FC236}">
                <a16:creationId xmlns:a16="http://schemas.microsoft.com/office/drawing/2014/main" id="{EFE3A47A-5F84-1A06-FAE4-6074BEB10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9881" y="5467229"/>
            <a:ext cx="626505" cy="903333"/>
          </a:xfrm>
          <a:prstGeom prst="rect">
            <a:avLst/>
          </a:prstGeom>
        </p:spPr>
      </p:pic>
      <p:pic>
        <p:nvPicPr>
          <p:cNvPr id="16" name="Picture 15" descr="A picture containing text, plate, vector graphics, tableware&#10;&#10;Description automatically generated">
            <a:extLst>
              <a:ext uri="{FF2B5EF4-FFF2-40B4-BE49-F238E27FC236}">
                <a16:creationId xmlns:a16="http://schemas.microsoft.com/office/drawing/2014/main" id="{1613901E-FA87-89F0-DBC0-B405769857F9}"/>
              </a:ext>
            </a:extLst>
          </p:cNvPr>
          <p:cNvPicPr>
            <a:picLocks noChangeAspect="1"/>
          </p:cNvPicPr>
          <p:nvPr/>
        </p:nvPicPr>
        <p:blipFill rotWithShape="1">
          <a:blip r:embed="rId10">
            <a:extLst>
              <a:ext uri="{28A0092B-C50C-407E-A947-70E740481C1C}">
                <a14:useLocalDpi xmlns:a14="http://schemas.microsoft.com/office/drawing/2010/main" val="0"/>
              </a:ext>
            </a:extLst>
          </a:blip>
          <a:srcRect l="79791" r="1"/>
          <a:stretch/>
        </p:blipFill>
        <p:spPr>
          <a:xfrm>
            <a:off x="10459948" y="5202841"/>
            <a:ext cx="240269" cy="118896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19505227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relish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disable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forbid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healthy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disrupt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138966047"/>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someone to do something, or if you *** an activity, you order that it must not be done.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someone or something *** an event, system, or process, they cause difficulties that prevent it from continuing or operating in a normal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someone or something *** a system or mechanism, they stop it working, usually temporarily.</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get a lot of enjoyment from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amount of something is a large amount that shows success.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Icon&#10;&#10;Description automatically generated">
            <a:extLst>
              <a:ext uri="{FF2B5EF4-FFF2-40B4-BE49-F238E27FC236}">
                <a16:creationId xmlns:a16="http://schemas.microsoft.com/office/drawing/2014/main" id="{FE45EC5F-F14D-29D4-C4A6-EFF0DAB7A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9368" y="6488408"/>
            <a:ext cx="950260" cy="950260"/>
          </a:xfrm>
          <a:prstGeom prst="rect">
            <a:avLst/>
          </a:prstGeom>
        </p:spPr>
      </p:pic>
      <p:pic>
        <p:nvPicPr>
          <p:cNvPr id="5" name="Picture 4" descr="Logo&#10;&#10;Description automatically generated">
            <a:extLst>
              <a:ext uri="{FF2B5EF4-FFF2-40B4-BE49-F238E27FC236}">
                <a16:creationId xmlns:a16="http://schemas.microsoft.com/office/drawing/2014/main" id="{05D58476-5029-4EE9-EFF8-FEEE1D32B6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6908" y="5113304"/>
            <a:ext cx="1243795" cy="124379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462BD19-3C1B-C047-A37C-E9F5E546F5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7904" y="2670861"/>
            <a:ext cx="950260" cy="950260"/>
          </a:xfrm>
          <a:prstGeom prst="rect">
            <a:avLst/>
          </a:prstGeom>
        </p:spPr>
      </p:pic>
      <p:pic>
        <p:nvPicPr>
          <p:cNvPr id="10" name="Picture 9" descr="Icon&#10;&#10;Description automatically generated">
            <a:extLst>
              <a:ext uri="{FF2B5EF4-FFF2-40B4-BE49-F238E27FC236}">
                <a16:creationId xmlns:a16="http://schemas.microsoft.com/office/drawing/2014/main" id="{AEDC72F4-A94C-44AB-5FBE-9A8A879E48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3168" y="7693696"/>
            <a:ext cx="783141" cy="783141"/>
          </a:xfrm>
          <a:prstGeom prst="rect">
            <a:avLst/>
          </a:prstGeom>
        </p:spPr>
      </p:pic>
      <p:pic>
        <p:nvPicPr>
          <p:cNvPr id="16" name="Picture 15" descr="Icon&#10;&#10;Description automatically generated">
            <a:extLst>
              <a:ext uri="{FF2B5EF4-FFF2-40B4-BE49-F238E27FC236}">
                <a16:creationId xmlns:a16="http://schemas.microsoft.com/office/drawing/2014/main" id="{56AF07CB-BA78-3488-B998-850260C3CC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8959" y="7849282"/>
            <a:ext cx="738067" cy="738067"/>
          </a:xfrm>
          <a:prstGeom prst="rect">
            <a:avLst/>
          </a:prstGeom>
        </p:spPr>
      </p:pic>
      <p:pic>
        <p:nvPicPr>
          <p:cNvPr id="17" name="Picture 16" descr="Icon&#10;&#10;Description automatically generated">
            <a:extLst>
              <a:ext uri="{FF2B5EF4-FFF2-40B4-BE49-F238E27FC236}">
                <a16:creationId xmlns:a16="http://schemas.microsoft.com/office/drawing/2014/main" id="{7A01AA41-1A5A-56E8-7AE7-6D1AF483AA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08346" y="8104310"/>
            <a:ext cx="767779" cy="767779"/>
          </a:xfrm>
          <a:prstGeom prst="rect">
            <a:avLst/>
          </a:prstGeom>
        </p:spPr>
      </p:pic>
      <p:pic>
        <p:nvPicPr>
          <p:cNvPr id="19" name="Picture 18" descr="Icon&#10;&#10;Description automatically generated">
            <a:extLst>
              <a:ext uri="{FF2B5EF4-FFF2-40B4-BE49-F238E27FC236}">
                <a16:creationId xmlns:a16="http://schemas.microsoft.com/office/drawing/2014/main" id="{EE9D0590-F52C-41B6-2291-9714D8498C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59175" y="3915074"/>
            <a:ext cx="1042644" cy="1042644"/>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274067" y="3085008"/>
            <a:ext cx="10499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ask</a:t>
            </a:r>
            <a:endParaRPr b="1" dirty="0">
              <a:latin typeface="Gill Sans MT" panose="020B0502020104020203" pitchFamily="34" charset="77"/>
              <a:sym typeface="American Typewriter"/>
            </a:endParaRPr>
          </a:p>
        </p:txBody>
      </p:sp>
      <p:sp>
        <p:nvSpPr>
          <p:cNvPr id="134" name="office"/>
          <p:cNvSpPr txBox="1"/>
          <p:nvPr/>
        </p:nvSpPr>
        <p:spPr>
          <a:xfrm>
            <a:off x="3239604" y="3993661"/>
            <a:ext cx="11188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rub</a:t>
            </a:r>
            <a:endParaRPr dirty="0">
              <a:latin typeface="Gill Sans MT" panose="020B0502020104020203" pitchFamily="34" charset="77"/>
            </a:endParaRPr>
          </a:p>
        </p:txBody>
      </p:sp>
      <p:sp>
        <p:nvSpPr>
          <p:cNvPr id="135" name="spare"/>
          <p:cNvSpPr txBox="1"/>
          <p:nvPr/>
        </p:nvSpPr>
        <p:spPr>
          <a:xfrm>
            <a:off x="3018389" y="4843260"/>
            <a:ext cx="156132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wash</a:t>
            </a:r>
            <a:endParaRPr b="1" dirty="0">
              <a:latin typeface="Gill Sans MT" panose="020B0502020104020203" pitchFamily="34" charset="77"/>
              <a:sym typeface="American Typewriter"/>
            </a:endParaRPr>
          </a:p>
        </p:txBody>
      </p:sp>
      <p:sp>
        <p:nvSpPr>
          <p:cNvPr id="136" name="chipped"/>
          <p:cNvSpPr txBox="1"/>
          <p:nvPr/>
        </p:nvSpPr>
        <p:spPr>
          <a:xfrm>
            <a:off x="2975907" y="5769060"/>
            <a:ext cx="16462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write</a:t>
            </a:r>
            <a:endParaRPr dirty="0">
              <a:latin typeface="Gill Sans MT" panose="020B0502020104020203" pitchFamily="34" charset="77"/>
            </a:endParaRPr>
          </a:p>
        </p:txBody>
      </p:sp>
      <p:sp>
        <p:nvSpPr>
          <p:cNvPr id="137" name="lift"/>
          <p:cNvSpPr txBox="1"/>
          <p:nvPr/>
        </p:nvSpPr>
        <p:spPr>
          <a:xfrm>
            <a:off x="3139417" y="6639612"/>
            <a:ext cx="13192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lean</a:t>
            </a:r>
            <a:endParaRPr dirty="0">
              <a:latin typeface="Gill Sans MT" panose="020B0502020104020203" pitchFamily="34" charset="77"/>
            </a:endParaRPr>
          </a:p>
        </p:txBody>
      </p:sp>
      <p:sp>
        <p:nvSpPr>
          <p:cNvPr id="138" name="mutter"/>
          <p:cNvSpPr txBox="1"/>
          <p:nvPr/>
        </p:nvSpPr>
        <p:spPr>
          <a:xfrm>
            <a:off x="8154172" y="3961911"/>
            <a:ext cx="212397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disable</a:t>
            </a:r>
            <a:endParaRPr b="1" dirty="0">
              <a:latin typeface="Gill Sans MT" panose="020B0502020104020203" pitchFamily="34" charset="77"/>
              <a:sym typeface="American Typewriter"/>
            </a:endParaRPr>
          </a:p>
        </p:txBody>
      </p:sp>
      <p:sp>
        <p:nvSpPr>
          <p:cNvPr id="139" name="unveil"/>
          <p:cNvSpPr txBox="1"/>
          <p:nvPr/>
        </p:nvSpPr>
        <p:spPr>
          <a:xfrm>
            <a:off x="7990259" y="5750010"/>
            <a:ext cx="226183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healthy</a:t>
            </a:r>
            <a:endParaRPr b="1" dirty="0">
              <a:latin typeface="Gill Sans MT" panose="020B0502020104020203" pitchFamily="34" charset="77"/>
              <a:sym typeface="American Typewriter"/>
            </a:endParaRPr>
          </a:p>
        </p:txBody>
      </p:sp>
      <p:sp>
        <p:nvSpPr>
          <p:cNvPr id="140" name="tolerate"/>
          <p:cNvSpPr txBox="1"/>
          <p:nvPr/>
        </p:nvSpPr>
        <p:spPr>
          <a:xfrm>
            <a:off x="8363358" y="3065958"/>
            <a:ext cx="170559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relish</a:t>
            </a:r>
            <a:endParaRPr dirty="0">
              <a:latin typeface="Gill Sans MT" panose="020B0502020104020203" pitchFamily="34" charset="77"/>
            </a:endParaRPr>
          </a:p>
        </p:txBody>
      </p:sp>
      <p:sp>
        <p:nvSpPr>
          <p:cNvPr id="141" name="fixation"/>
          <p:cNvSpPr txBox="1"/>
          <p:nvPr/>
        </p:nvSpPr>
        <p:spPr>
          <a:xfrm>
            <a:off x="8290425" y="4824210"/>
            <a:ext cx="185146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forbid</a:t>
            </a:r>
            <a:endParaRPr dirty="0">
              <a:latin typeface="Gill Sans MT" panose="020B0502020104020203" pitchFamily="34" charset="77"/>
            </a:endParaRPr>
          </a:p>
        </p:txBody>
      </p:sp>
      <p:sp>
        <p:nvSpPr>
          <p:cNvPr id="142" name="rustle"/>
          <p:cNvSpPr txBox="1"/>
          <p:nvPr/>
        </p:nvSpPr>
        <p:spPr>
          <a:xfrm>
            <a:off x="8126918" y="6620562"/>
            <a:ext cx="21784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disrupt</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03497" y="-52836"/>
            <a:ext cx="4852290"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ask</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27859" y="5287250"/>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rub</a:t>
            </a:r>
            <a:endParaRPr sz="344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D24F87CF-125F-958A-410E-7AFDDB96D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355042"/>
            <a:ext cx="3703430" cy="3703430"/>
          </a:xfrm>
          <a:prstGeom prst="rect">
            <a:avLst/>
          </a:prstGeom>
        </p:spPr>
      </p:pic>
      <p:pic>
        <p:nvPicPr>
          <p:cNvPr id="4" name="Picture 3" descr="Icon&#10;&#10;Description automatically generated">
            <a:extLst>
              <a:ext uri="{FF2B5EF4-FFF2-40B4-BE49-F238E27FC236}">
                <a16:creationId xmlns:a16="http://schemas.microsoft.com/office/drawing/2014/main" id="{E5511E95-968B-F331-3EA5-42DDD21F1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667" y="5568346"/>
            <a:ext cx="3597505" cy="3597505"/>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1758" y="221493"/>
            <a:ext cx="632705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wash</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5203194"/>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write</a:t>
            </a:r>
            <a:endParaRPr sz="199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D176065B-A321-C900-42F4-32ED79971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73186"/>
            <a:ext cx="3532693" cy="3532693"/>
          </a:xfrm>
          <a:prstGeom prst="rect">
            <a:avLst/>
          </a:prstGeom>
        </p:spPr>
      </p:pic>
      <p:pic>
        <p:nvPicPr>
          <p:cNvPr id="4" name="Picture 3" descr="Icon&#10;&#10;Description automatically generated">
            <a:extLst>
              <a:ext uri="{FF2B5EF4-FFF2-40B4-BE49-F238E27FC236}">
                <a16:creationId xmlns:a16="http://schemas.microsoft.com/office/drawing/2014/main" id="{D8EDFB1B-5952-7DD0-F09C-8083C31C6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204" y="5604380"/>
            <a:ext cx="3491078" cy="3491078"/>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108396" y="190285"/>
            <a:ext cx="508312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lean</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19900" y="5409959"/>
            <a:ext cx="12346080" cy="361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dirty="0">
                <a:latin typeface="Gill Sans MT" panose="020B0502020104020203" pitchFamily="34" charset="77"/>
              </a:rPr>
              <a:t>relish</a:t>
            </a:r>
            <a:endParaRPr sz="22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0C757E9D-3007-82C1-3C1F-F4D613A20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421" y="764885"/>
            <a:ext cx="2071993" cy="2987524"/>
          </a:xfrm>
          <a:prstGeom prst="rect">
            <a:avLst/>
          </a:prstGeom>
        </p:spPr>
      </p:pic>
      <p:pic>
        <p:nvPicPr>
          <p:cNvPr id="6" name="Picture 5" descr="A picture containing text, plate, vector graphics, tableware&#10;&#10;Description automatically generated">
            <a:extLst>
              <a:ext uri="{FF2B5EF4-FFF2-40B4-BE49-F238E27FC236}">
                <a16:creationId xmlns:a16="http://schemas.microsoft.com/office/drawing/2014/main" id="{402803D0-9918-497A-2412-B474C08C1EF7}"/>
              </a:ext>
            </a:extLst>
          </p:cNvPr>
          <p:cNvPicPr>
            <a:picLocks noChangeAspect="1"/>
          </p:cNvPicPr>
          <p:nvPr/>
        </p:nvPicPr>
        <p:blipFill rotWithShape="1">
          <a:blip r:embed="rId5">
            <a:extLst>
              <a:ext uri="{28A0092B-C50C-407E-A947-70E740481C1C}">
                <a14:useLocalDpi xmlns:a14="http://schemas.microsoft.com/office/drawing/2010/main" val="0"/>
              </a:ext>
            </a:extLst>
          </a:blip>
          <a:srcRect l="79791" r="1"/>
          <a:stretch/>
        </p:blipFill>
        <p:spPr>
          <a:xfrm>
            <a:off x="8663993" y="459585"/>
            <a:ext cx="690831" cy="3418548"/>
          </a:xfrm>
          <a:prstGeom prst="rect">
            <a:avLst/>
          </a:prstGeom>
        </p:spPr>
      </p:pic>
      <p:pic>
        <p:nvPicPr>
          <p:cNvPr id="8" name="Picture 7" descr="Icon&#10;&#10;Description automatically generated">
            <a:extLst>
              <a:ext uri="{FF2B5EF4-FFF2-40B4-BE49-F238E27FC236}">
                <a16:creationId xmlns:a16="http://schemas.microsoft.com/office/drawing/2014/main" id="{26FEFE2A-BFBE-B64F-8556-3B7E9149F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582" y="5604207"/>
            <a:ext cx="3542811" cy="3542811"/>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98777" y="505068"/>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disable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6000" y="5427006"/>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forbid</a:t>
            </a:r>
            <a:endParaRPr sz="13800" dirty="0">
              <a:latin typeface="Gill Sans MT" panose="020B0502020104020203" pitchFamily="34" charset="77"/>
            </a:endParaRPr>
          </a:p>
        </p:txBody>
      </p:sp>
      <p:pic>
        <p:nvPicPr>
          <p:cNvPr id="2" name="Picture 1" descr="Logo&#10;&#10;Description automatically generated">
            <a:extLst>
              <a:ext uri="{FF2B5EF4-FFF2-40B4-BE49-F238E27FC236}">
                <a16:creationId xmlns:a16="http://schemas.microsoft.com/office/drawing/2014/main" id="{E7886228-E04B-BD62-C781-4685A07CD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960" y="164049"/>
            <a:ext cx="4392300" cy="4392300"/>
          </a:xfrm>
          <a:prstGeom prst="rect">
            <a:avLst/>
          </a:prstGeom>
        </p:spPr>
      </p:pic>
      <p:pic>
        <p:nvPicPr>
          <p:cNvPr id="4" name="Picture 3" descr="Logo&#10;&#10;Description automatically generated with low confidence">
            <a:extLst>
              <a:ext uri="{FF2B5EF4-FFF2-40B4-BE49-F238E27FC236}">
                <a16:creationId xmlns:a16="http://schemas.microsoft.com/office/drawing/2014/main" id="{F5798C89-E0DC-425D-F3E3-7E846AAE2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199" y="5681279"/>
            <a:ext cx="3416292" cy="341629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66710" y="846510"/>
            <a:ext cx="626774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healthy</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633097"/>
            <a:ext cx="985503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disrupt</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D0383C6C-4429-2277-58D0-CB441A7F2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9611" y="604810"/>
            <a:ext cx="2629590" cy="2629590"/>
          </a:xfrm>
          <a:prstGeom prst="rect">
            <a:avLst/>
          </a:prstGeom>
        </p:spPr>
      </p:pic>
      <p:pic>
        <p:nvPicPr>
          <p:cNvPr id="4" name="Picture 3" descr="Icon&#10;&#10;Description automatically generated">
            <a:extLst>
              <a:ext uri="{FF2B5EF4-FFF2-40B4-BE49-F238E27FC236}">
                <a16:creationId xmlns:a16="http://schemas.microsoft.com/office/drawing/2014/main" id="{B4695447-EEFF-472A-6F3A-04F1571C72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1368" y="473186"/>
            <a:ext cx="2478243" cy="2478243"/>
          </a:xfrm>
          <a:prstGeom prst="rect">
            <a:avLst/>
          </a:prstGeom>
        </p:spPr>
      </p:pic>
      <p:pic>
        <p:nvPicPr>
          <p:cNvPr id="6" name="Picture 5" descr="Icon&#10;&#10;Description automatically generated">
            <a:extLst>
              <a:ext uri="{FF2B5EF4-FFF2-40B4-BE49-F238E27FC236}">
                <a16:creationId xmlns:a16="http://schemas.microsoft.com/office/drawing/2014/main" id="{2B7001ED-AEB0-564D-B0FA-DF90E8CBB8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4293" y="1411645"/>
            <a:ext cx="2578008" cy="2578008"/>
          </a:xfrm>
          <a:prstGeom prst="rect">
            <a:avLst/>
          </a:prstGeom>
        </p:spPr>
      </p:pic>
      <p:pic>
        <p:nvPicPr>
          <p:cNvPr id="8" name="Picture 7" descr="Icon&#10;&#10;Description automatically generated">
            <a:extLst>
              <a:ext uri="{FF2B5EF4-FFF2-40B4-BE49-F238E27FC236}">
                <a16:creationId xmlns:a16="http://schemas.microsoft.com/office/drawing/2014/main" id="{3E2E1451-5083-36E3-6B54-FB0AB86B9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072" y="5839188"/>
            <a:ext cx="3164969" cy="3164969"/>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035747" y="2274766"/>
            <a:ext cx="10499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ask	</a:t>
            </a:r>
            <a:endParaRPr b="1" dirty="0">
              <a:latin typeface="Gill Sans MT" panose="020B0502020104020203" pitchFamily="34" charset="77"/>
              <a:sym typeface="American Typewriter"/>
            </a:endParaRPr>
          </a:p>
        </p:txBody>
      </p:sp>
      <p:sp>
        <p:nvSpPr>
          <p:cNvPr id="134" name="office"/>
          <p:cNvSpPr txBox="1"/>
          <p:nvPr/>
        </p:nvSpPr>
        <p:spPr>
          <a:xfrm>
            <a:off x="6001309" y="3183419"/>
            <a:ext cx="11188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rub</a:t>
            </a:r>
            <a:endParaRPr dirty="0">
              <a:latin typeface="Gill Sans MT" panose="020B0502020104020203" pitchFamily="34" charset="77"/>
            </a:endParaRPr>
          </a:p>
        </p:txBody>
      </p:sp>
      <p:sp>
        <p:nvSpPr>
          <p:cNvPr id="135" name="spare"/>
          <p:cNvSpPr txBox="1"/>
          <p:nvPr/>
        </p:nvSpPr>
        <p:spPr>
          <a:xfrm>
            <a:off x="5780082" y="4033018"/>
            <a:ext cx="156132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wash</a:t>
            </a:r>
            <a:endParaRPr b="1" dirty="0">
              <a:latin typeface="Gill Sans MT" panose="020B0502020104020203" pitchFamily="34" charset="77"/>
              <a:sym typeface="American Typewriter"/>
            </a:endParaRPr>
          </a:p>
        </p:txBody>
      </p:sp>
      <p:sp>
        <p:nvSpPr>
          <p:cNvPr id="136" name="chipped"/>
          <p:cNvSpPr txBox="1"/>
          <p:nvPr/>
        </p:nvSpPr>
        <p:spPr>
          <a:xfrm>
            <a:off x="5737614" y="4958818"/>
            <a:ext cx="16462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write</a:t>
            </a:r>
            <a:endParaRPr dirty="0">
              <a:latin typeface="Gill Sans MT" panose="020B0502020104020203" pitchFamily="34" charset="77"/>
            </a:endParaRPr>
          </a:p>
        </p:txBody>
      </p:sp>
      <p:sp>
        <p:nvSpPr>
          <p:cNvPr id="137" name="lift"/>
          <p:cNvSpPr txBox="1"/>
          <p:nvPr/>
        </p:nvSpPr>
        <p:spPr>
          <a:xfrm>
            <a:off x="5901119" y="5829370"/>
            <a:ext cx="13192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lean</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98805" y="3418118"/>
            <a:ext cx="212397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disable</a:t>
            </a:r>
            <a:endParaRPr b="1" dirty="0">
              <a:latin typeface="Gill Sans MT" panose="020B0502020104020203" pitchFamily="34" charset="77"/>
              <a:sym typeface="American Typewriter"/>
            </a:endParaRPr>
          </a:p>
        </p:txBody>
      </p:sp>
      <p:sp>
        <p:nvSpPr>
          <p:cNvPr id="140" name="tolerate"/>
          <p:cNvSpPr txBox="1"/>
          <p:nvPr/>
        </p:nvSpPr>
        <p:spPr>
          <a:xfrm>
            <a:off x="5707984" y="2522165"/>
            <a:ext cx="170559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relish</a:t>
            </a:r>
            <a:endParaRPr dirty="0">
              <a:latin typeface="Gill Sans MT" panose="020B0502020104020203" pitchFamily="34" charset="77"/>
            </a:endParaRPr>
          </a:p>
        </p:txBody>
      </p:sp>
      <p:sp>
        <p:nvSpPr>
          <p:cNvPr id="141" name="fixation"/>
          <p:cNvSpPr txBox="1"/>
          <p:nvPr/>
        </p:nvSpPr>
        <p:spPr>
          <a:xfrm>
            <a:off x="5635058" y="4280417"/>
            <a:ext cx="185146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forbid</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71547" y="5188117"/>
            <a:ext cx="226183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healthy</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13232" y="5996646"/>
            <a:ext cx="21784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disrupt</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79153" y="1309202"/>
            <a:ext cx="125996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ask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3874055"/>
            <a:ext cx="610813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ask someone something, you say something to them in the form of a question because you want to know the answer.</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Freddy </a:t>
            </a:r>
            <a:r>
              <a:rPr lang="en-GB" sz="4000" b="1" dirty="0">
                <a:latin typeface="Gill Sans MT" panose="020B0502020104020203" pitchFamily="34" charset="77"/>
              </a:rPr>
              <a:t>asked</a:t>
            </a:r>
            <a:r>
              <a:rPr lang="en-GB" sz="4000" dirty="0">
                <a:latin typeface="Gill Sans MT" panose="020B0502020104020203" pitchFamily="34" charset="77"/>
              </a:rPr>
              <a:t> if he could have a drink of water.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ask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55658048"/>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query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question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beg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 help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87AD347A-82BF-52CF-DA1A-098321546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79" y="2302168"/>
            <a:ext cx="4187956" cy="4187956"/>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31066" y="1309202"/>
            <a:ext cx="135614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rub</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013935"/>
            <a:ext cx="6394615"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rub a part of your body, you move your hand or fingers backwards and forwards over it while pressing firmly.</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Ahmed </a:t>
            </a:r>
            <a:r>
              <a:rPr lang="en-GB" sz="4000" b="1" dirty="0">
                <a:latin typeface="Gill Sans MT" panose="020B0502020104020203" pitchFamily="34" charset="77"/>
              </a:rPr>
              <a:t>rubbed</a:t>
            </a:r>
            <a:r>
              <a:rPr lang="en-GB" sz="4000" dirty="0">
                <a:latin typeface="Gill Sans MT" panose="020B0502020104020203" pitchFamily="34" charset="77"/>
              </a:rPr>
              <a:t> his hands together.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rub</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31029331"/>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stroke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FDED2A17-CB60-BEE6-8EA2-93E36521F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182" y="2420723"/>
            <a:ext cx="4095384" cy="4095384"/>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46531" y="1309202"/>
            <a:ext cx="192520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wash</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253563"/>
            <a:ext cx="666537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wash something, you clean it using water and usually a substance such as soap or detergent.</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err="1">
                <a:latin typeface="Gill Sans MT" panose="020B0502020104020203" pitchFamily="34" charset="77"/>
              </a:rPr>
              <a:t>Lemar</a:t>
            </a:r>
            <a:r>
              <a:rPr lang="en-GB" sz="4000" dirty="0">
                <a:latin typeface="Gill Sans MT" panose="020B0502020104020203" pitchFamily="34" charset="77"/>
              </a:rPr>
              <a:t> </a:t>
            </a:r>
            <a:r>
              <a:rPr lang="en-GB" sz="4000" b="1" dirty="0">
                <a:latin typeface="Gill Sans MT" panose="020B0502020104020203" pitchFamily="34" charset="77"/>
              </a:rPr>
              <a:t>washed</a:t>
            </a:r>
            <a:r>
              <a:rPr lang="en-GB" sz="4000" dirty="0">
                <a:latin typeface="Gill Sans MT" panose="020B0502020104020203" pitchFamily="34" charset="77"/>
              </a:rPr>
              <a:t> his dirty plate to make them clean.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wash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99599523"/>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scrub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squash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FD5B1C57-C4EB-2F8C-D129-5A6651CF7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988" y="2574035"/>
            <a:ext cx="3532693" cy="3532693"/>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48937" y="1339979"/>
            <a:ext cx="192039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write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3956361"/>
            <a:ext cx="680113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write something on a surface, you use something such as a pen or pencil to produce words, letters, or numbers on the surface.</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Christopher used a pencil to </a:t>
            </a:r>
            <a:r>
              <a:rPr lang="en-GB" sz="4000" b="1" dirty="0">
                <a:latin typeface="Gill Sans MT" panose="020B0502020104020203" pitchFamily="34" charset="77"/>
              </a:rPr>
              <a:t>write</a:t>
            </a:r>
            <a:r>
              <a:rPr lang="en-GB" sz="4000" dirty="0">
                <a:latin typeface="Gill Sans MT" panose="020B0502020104020203" pitchFamily="34" charset="77"/>
              </a:rPr>
              <a:t> his name.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write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15546569"/>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scribble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scrawl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 story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2FBB690F-DDCA-6E73-65C2-A377FCB30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688" y="2580591"/>
            <a:ext cx="3714561" cy="3714561"/>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8483" y="1309202"/>
            <a:ext cx="156132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lean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3901798"/>
            <a:ext cx="645481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lean on or against someone or something, you rest against them so that they partly support your weight. </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VN </a:t>
            </a:r>
            <a:r>
              <a:rPr lang="en-GB" sz="4000" b="1" dirty="0">
                <a:latin typeface="Gill Sans MT" panose="020B0502020104020203" pitchFamily="34" charset="77"/>
              </a:rPr>
              <a:t>leant</a:t>
            </a:r>
            <a:r>
              <a:rPr lang="en-GB" sz="4000" dirty="0">
                <a:latin typeface="Gill Sans MT" panose="020B0502020104020203" pitchFamily="34" charset="77"/>
              </a:rPr>
              <a:t> against the wall and watched the game.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lean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57827650"/>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recline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D7BAE5BF-30BE-E8F6-FDDC-EC8DDB3C7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2695" y="3322009"/>
            <a:ext cx="2071993" cy="2987524"/>
          </a:xfrm>
          <a:prstGeom prst="rect">
            <a:avLst/>
          </a:prstGeom>
        </p:spPr>
      </p:pic>
      <p:pic>
        <p:nvPicPr>
          <p:cNvPr id="6" name="Picture 5" descr="A picture containing text, plate, vector graphics, tableware&#10;&#10;Description automatically generated">
            <a:extLst>
              <a:ext uri="{FF2B5EF4-FFF2-40B4-BE49-F238E27FC236}">
                <a16:creationId xmlns:a16="http://schemas.microsoft.com/office/drawing/2014/main" id="{20654079-FDB4-BD06-DC06-7EA6CF861500}"/>
              </a:ext>
            </a:extLst>
          </p:cNvPr>
          <p:cNvPicPr>
            <a:picLocks noChangeAspect="1"/>
          </p:cNvPicPr>
          <p:nvPr/>
        </p:nvPicPr>
        <p:blipFill rotWithShape="1">
          <a:blip r:embed="rId5">
            <a:extLst>
              <a:ext uri="{28A0092B-C50C-407E-A947-70E740481C1C}">
                <a14:useLocalDpi xmlns:a14="http://schemas.microsoft.com/office/drawing/2010/main" val="0"/>
              </a:ext>
            </a:extLst>
          </a:blip>
          <a:srcRect l="79791" r="1"/>
          <a:stretch/>
        </p:blipFill>
        <p:spPr>
          <a:xfrm>
            <a:off x="7955281" y="2438400"/>
            <a:ext cx="794624" cy="3932162"/>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14005</TotalTime>
  <Words>1231</Words>
  <Application>Microsoft Macintosh PowerPoint</Application>
  <PresentationFormat>Custom</PresentationFormat>
  <Paragraphs>318</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82</cp:revision>
  <dcterms:modified xsi:type="dcterms:W3CDTF">2023-03-18T11:02:44Z</dcterms:modified>
</cp:coreProperties>
</file>