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32"/>
    <p:restoredTop sz="94646"/>
  </p:normalViewPr>
  <p:slideViewPr>
    <p:cSldViewPr snapToGrid="0" snapToObjects="1">
      <p:cViewPr varScale="1">
        <p:scale>
          <a:sx n="62" d="100"/>
          <a:sy n="62" d="100"/>
        </p:scale>
        <p:origin x="536" y="1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37529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Spring</a:t>
            </a:r>
            <a:r>
              <a:rPr dirty="0">
                <a:solidFill>
                  <a:srgbClr val="0070C0"/>
                </a:solidFill>
                <a:latin typeface="Gill Sans MT" panose="020B0502020104020203" pitchFamily="34" charset="77"/>
              </a:rPr>
              <a:t> Term 202</a:t>
            </a:r>
            <a:r>
              <a:rPr lang="en-GB" dirty="0">
                <a:solidFill>
                  <a:srgbClr val="0070C0"/>
                </a:solidFill>
                <a:latin typeface="Gill Sans MT" panose="020B0502020104020203" pitchFamily="34" charset="77"/>
              </a:rPr>
              <a:t>3</a:t>
            </a:r>
            <a:r>
              <a:rPr dirty="0">
                <a:solidFill>
                  <a:srgbClr val="0070C0"/>
                </a:solidFill>
                <a:latin typeface="Gill Sans MT" panose="020B0502020104020203" pitchFamily="34" charset="77"/>
              </a:rPr>
              <a:t>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210118" y="3226831"/>
            <a:ext cx="6968254"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 </a:t>
            </a:r>
            <a:r>
              <a:rPr lang="en-GB" dirty="0">
                <a:latin typeface="Gill Sans MT" panose="020B0502020104020203" pitchFamily="34" charset="77"/>
              </a:rPr>
              <a:t>26</a:t>
            </a:r>
            <a:r>
              <a:rPr dirty="0">
                <a:latin typeface="Gill Sans MT" panose="020B0502020104020203" pitchFamily="34" charset="77"/>
              </a:rPr>
              <a:t> </a:t>
            </a:r>
            <a:r>
              <a:rPr lang="en-GB" dirty="0">
                <a:latin typeface="Gill Sans MT" panose="020B0502020104020203" pitchFamily="34" charset="77"/>
              </a:rPr>
              <a:t>–</a:t>
            </a:r>
            <a:r>
              <a:rPr dirty="0">
                <a:latin typeface="Gill Sans MT" panose="020B0502020104020203" pitchFamily="34" charset="77"/>
              </a:rPr>
              <a:t> </a:t>
            </a:r>
            <a:r>
              <a:rPr lang="en-GB" dirty="0">
                <a:latin typeface="Gill Sans MT" panose="020B0502020104020203" pitchFamily="34" charset="77"/>
              </a:rPr>
              <a:t>27th</a:t>
            </a:r>
            <a:r>
              <a:rPr dirty="0">
                <a:latin typeface="Gill Sans MT" panose="020B0502020104020203" pitchFamily="34" charset="77"/>
              </a:rPr>
              <a:t> </a:t>
            </a:r>
            <a:r>
              <a:rPr lang="en-GB" dirty="0">
                <a:latin typeface="Gill Sans MT" panose="020B0502020104020203" pitchFamily="34" charset="77"/>
              </a:rPr>
              <a:t>March</a:t>
            </a:r>
            <a:r>
              <a:rPr dirty="0">
                <a:latin typeface="Gill Sans MT" panose="020B0502020104020203" pitchFamily="34" charset="77"/>
              </a:rPr>
              <a:t> 202</a:t>
            </a:r>
            <a:r>
              <a:rPr lang="en-GB" dirty="0">
                <a:latin typeface="Gill Sans MT" panose="020B0502020104020203" pitchFamily="34" charset="77"/>
              </a:rPr>
              <a:t>3</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2">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13" name="Picture 12" descr="A screenshot of a cell phone&#10;&#10;Description automatically generated">
            <a:extLst>
              <a:ext uri="{FF2B5EF4-FFF2-40B4-BE49-F238E27FC236}">
                <a16:creationId xmlns:a16="http://schemas.microsoft.com/office/drawing/2014/main" id="{6EC0D784-5EA2-6841-BB18-6B704A0BB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5752">
            <a:off x="6517535" y="6383473"/>
            <a:ext cx="3213149" cy="2403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screenshot of a cell phone&#10;&#10;Description automatically generated">
            <a:extLst>
              <a:ext uri="{FF2B5EF4-FFF2-40B4-BE49-F238E27FC236}">
                <a16:creationId xmlns:a16="http://schemas.microsoft.com/office/drawing/2014/main" id="{72679589-8404-E543-896F-014067FE98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42618">
            <a:off x="8719809" y="4398356"/>
            <a:ext cx="3138499" cy="2353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265079" y="1309202"/>
            <a:ext cx="3488135"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rummage</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813077" y="4080742"/>
            <a:ext cx="6086488"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rummage through something, you search for something you want by moving things around in a careless or hurried way.</a:t>
            </a:r>
          </a:p>
        </p:txBody>
      </p:sp>
      <p:sp>
        <p:nvSpPr>
          <p:cNvPr id="155" name="The was a tear in Freddie’s new school jumper."/>
          <p:cNvSpPr txBox="1"/>
          <p:nvPr/>
        </p:nvSpPr>
        <p:spPr>
          <a:xfrm>
            <a:off x="0" y="6287569"/>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b="1" dirty="0">
                <a:latin typeface="Gill Sans MT" panose="020B0502020104020203" pitchFamily="34" charset="77"/>
              </a:rPr>
              <a:t>Fabio</a:t>
            </a:r>
            <a:r>
              <a:rPr lang="en-GB" sz="4000" dirty="0">
                <a:latin typeface="Gill Sans MT" panose="020B0502020104020203" pitchFamily="34" charset="77"/>
              </a:rPr>
              <a:t> rummaged in the box to find the skipping ropes.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rum-mage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263264748"/>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explore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scrummage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through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scour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box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3" name="Picture 2" descr="Logo&#10;&#10;Description automatically generated">
            <a:extLst>
              <a:ext uri="{FF2B5EF4-FFF2-40B4-BE49-F238E27FC236}">
                <a16:creationId xmlns:a16="http://schemas.microsoft.com/office/drawing/2014/main" id="{9C1ED9F2-A996-A0C0-032D-EAA0D60816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30358">
            <a:off x="8232332" y="2566228"/>
            <a:ext cx="3442987" cy="3442987"/>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33167" y="1309202"/>
            <a:ext cx="2551981"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appear</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40550" y="3910836"/>
            <a:ext cx="6298279"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When someone or something appears, they move into a position where you can see them.</a:t>
            </a:r>
            <a:endParaRPr lang="en-GB" sz="4000" dirty="0">
              <a:latin typeface="Gill Sans MT" panose="020B0502020104020203" pitchFamily="34" charset="77"/>
            </a:endParaRPr>
          </a:p>
        </p:txBody>
      </p:sp>
      <p:sp>
        <p:nvSpPr>
          <p:cNvPr id="155" name="The was a tear in Freddie’s new school jumper."/>
          <p:cNvSpPr txBox="1"/>
          <p:nvPr/>
        </p:nvSpPr>
        <p:spPr>
          <a:xfrm>
            <a:off x="0" y="6368491"/>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 Phillips </a:t>
            </a:r>
            <a:r>
              <a:rPr lang="en-GB" sz="4000" b="1" dirty="0">
                <a:latin typeface="Gill Sans MT" panose="020B0502020104020203" pitchFamily="34" charset="77"/>
              </a:rPr>
              <a:t>appeared</a:t>
            </a:r>
            <a:r>
              <a:rPr lang="en-GB" sz="4000" dirty="0">
                <a:latin typeface="Gill Sans MT" panose="020B0502020104020203" pitchFamily="34" charset="77"/>
              </a:rPr>
              <a:t> from nowhere like a ninja.</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330562"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ap-pear</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51683513"/>
              </p:ext>
            </p:extLst>
          </p:nvPr>
        </p:nvGraphicFramePr>
        <p:xfrm>
          <a:off x="5110" y="7558216"/>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pop up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disappear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hear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nowhere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emerge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vanish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clear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suddenly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52443567-B74E-C701-01C1-4B98E21B24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3472" y="2480167"/>
            <a:ext cx="3757261" cy="3757261"/>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425387" y="1309202"/>
            <a:ext cx="3167534"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smother</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5614" y="4514495"/>
            <a:ext cx="6243168"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Things that smother something cover it completely.</a:t>
            </a:r>
          </a:p>
        </p:txBody>
      </p:sp>
      <p:sp>
        <p:nvSpPr>
          <p:cNvPr id="155" name="The was a tear in Freddie’s new school jumper."/>
          <p:cNvSpPr txBox="1"/>
          <p:nvPr/>
        </p:nvSpPr>
        <p:spPr>
          <a:xfrm>
            <a:off x="0" y="641454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Miles </a:t>
            </a:r>
            <a:r>
              <a:rPr lang="en-GB" sz="4000" b="1" dirty="0">
                <a:latin typeface="Gill Sans MT" panose="020B0502020104020203" pitchFamily="34" charset="77"/>
              </a:rPr>
              <a:t>smothered</a:t>
            </a:r>
            <a:r>
              <a:rPr lang="en-GB" sz="4000" dirty="0">
                <a:latin typeface="Gill Sans MT" panose="020B0502020104020203" pitchFamily="34" charset="77"/>
              </a:rPr>
              <a:t> his pancakes in syrup.</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smoth</a:t>
            </a:r>
            <a:r>
              <a:rPr lang="en-GB" dirty="0">
                <a:latin typeface="Gill Sans MT" panose="020B0502020104020203" pitchFamily="34" charset="77"/>
              </a:rPr>
              <a:t>-er</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53775905"/>
              </p:ext>
            </p:extLst>
          </p:nvPr>
        </p:nvGraphicFramePr>
        <p:xfrm>
          <a:off x="5110" y="7557242"/>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cover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another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cake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smear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mother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fire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descr="A picture containing text, room, gambling house, scene&#10;&#10;Description automatically generated">
            <a:extLst>
              <a:ext uri="{FF2B5EF4-FFF2-40B4-BE49-F238E27FC236}">
                <a16:creationId xmlns:a16="http://schemas.microsoft.com/office/drawing/2014/main" id="{D5416140-1EC5-AB57-BEB7-78BC73FEBE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7079" y="2290608"/>
            <a:ext cx="4347148" cy="4347148"/>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00490" y="1309202"/>
            <a:ext cx="241732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desert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95353" y="4139389"/>
            <a:ext cx="6119260"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people or animals desert a place, they leave it and it becomes empty.</a:t>
            </a: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classroom was </a:t>
            </a:r>
            <a:r>
              <a:rPr lang="en-GB" sz="4000" b="1" dirty="0">
                <a:latin typeface="Gill Sans MT" panose="020B0502020104020203" pitchFamily="34" charset="77"/>
              </a:rPr>
              <a:t>deserted</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de-</a:t>
            </a:r>
            <a:r>
              <a:rPr lang="en-GB" dirty="0" err="1">
                <a:latin typeface="Gill Sans MT" panose="020B0502020104020203" pitchFamily="34" charset="77"/>
              </a:rPr>
              <a:t>sert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119000142"/>
              </p:ext>
            </p:extLst>
          </p:nvPr>
        </p:nvGraphicFramePr>
        <p:xfrm>
          <a:off x="5110" y="7579393"/>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108890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abandon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remain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room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leave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Logo&#10;&#10;Description automatically generated">
            <a:extLst>
              <a:ext uri="{FF2B5EF4-FFF2-40B4-BE49-F238E27FC236}">
                <a16:creationId xmlns:a16="http://schemas.microsoft.com/office/drawing/2014/main" id="{D5B2784D-39A9-7AC3-7FFC-9D2208A2FE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5270" y="2366954"/>
            <a:ext cx="4063654" cy="4063654"/>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494610" y="1309202"/>
            <a:ext cx="3403176"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awkward</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00664" y="4113781"/>
            <a:ext cx="5949518"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An awkward situation is embarrassing and difficult to deal with.</a:t>
            </a:r>
            <a:endParaRPr sz="3600" dirty="0">
              <a:latin typeface="Gill Sans MT" panose="020B0502020104020203" pitchFamily="34" charset="77"/>
            </a:endParaRPr>
          </a:p>
        </p:txBody>
      </p:sp>
      <p:sp>
        <p:nvSpPr>
          <p:cNvPr id="155" name="The was a tear in Freddie’s new school jumper."/>
          <p:cNvSpPr txBox="1"/>
          <p:nvPr/>
        </p:nvSpPr>
        <p:spPr>
          <a:xfrm>
            <a:off x="0" y="6021909"/>
            <a:ext cx="12999688"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There was an </a:t>
            </a:r>
            <a:r>
              <a:rPr lang="en-GB" sz="4000" b="1" dirty="0">
                <a:latin typeface="Gill Sans MT" panose="020B0502020104020203" pitchFamily="34" charset="77"/>
              </a:rPr>
              <a:t>awkward</a:t>
            </a:r>
            <a:r>
              <a:rPr lang="en-GB" sz="4000" dirty="0">
                <a:latin typeface="Gill Sans MT" panose="020B0502020104020203" pitchFamily="34" charset="77"/>
              </a:rPr>
              <a:t> silence because no one knew the answer.</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040153"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awk-ward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732924117"/>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uncomfortable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relaxed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embarrassing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ease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silence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AF1F8256-6743-BF19-D605-AB52367956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1088" y="2519233"/>
            <a:ext cx="3403175" cy="3403175"/>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913016985"/>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cry</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walk</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ride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sniff</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776414731"/>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appear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smother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desert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awkward</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4179815862"/>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cry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walk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ride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sniff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count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3622812168"/>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When you ***, you move forward by putting one foot in front of the other in a regular way.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When you ***, you say all the numbers one after another up to a particular number.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When you ***, tears come from your eyes, usually because you are unhappy or hurt.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 something or *** at it, you smell it by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When you *** a bicycle or a motorcycle, you sit on it, control it, and travel along on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7" name="Picture 6" descr="Icon&#10;&#10;Description automatically generated">
            <a:extLst>
              <a:ext uri="{FF2B5EF4-FFF2-40B4-BE49-F238E27FC236}">
                <a16:creationId xmlns:a16="http://schemas.microsoft.com/office/drawing/2014/main" id="{0BB36C00-040A-9FB1-24C7-85C51C33B9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4326" y="5217829"/>
            <a:ext cx="1080631" cy="1080631"/>
          </a:xfrm>
          <a:prstGeom prst="rect">
            <a:avLst/>
          </a:prstGeom>
        </p:spPr>
      </p:pic>
      <p:pic>
        <p:nvPicPr>
          <p:cNvPr id="8" name="Picture 7" descr="A picture containing toy, vector graphics&#10;&#10;Description automatically generated">
            <a:extLst>
              <a:ext uri="{FF2B5EF4-FFF2-40B4-BE49-F238E27FC236}">
                <a16:creationId xmlns:a16="http://schemas.microsoft.com/office/drawing/2014/main" id="{66F7FEB2-1E1C-3644-274A-578E85DDF0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31759" y="2421510"/>
            <a:ext cx="1179810" cy="1179810"/>
          </a:xfrm>
          <a:prstGeom prst="rect">
            <a:avLst/>
          </a:prstGeom>
        </p:spPr>
      </p:pic>
      <p:pic>
        <p:nvPicPr>
          <p:cNvPr id="10" name="Picture 9" descr="Icon&#10;&#10;Description automatically generated">
            <a:extLst>
              <a:ext uri="{FF2B5EF4-FFF2-40B4-BE49-F238E27FC236}">
                <a16:creationId xmlns:a16="http://schemas.microsoft.com/office/drawing/2014/main" id="{4E657E58-EFC0-07E1-1136-083B7063F42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31759" y="7652158"/>
            <a:ext cx="1212779" cy="1212779"/>
          </a:xfrm>
          <a:prstGeom prst="rect">
            <a:avLst/>
          </a:prstGeom>
        </p:spPr>
      </p:pic>
      <p:pic>
        <p:nvPicPr>
          <p:cNvPr id="11" name="Picture 10" descr="Icon&#10;&#10;Description automatically generated">
            <a:extLst>
              <a:ext uri="{FF2B5EF4-FFF2-40B4-BE49-F238E27FC236}">
                <a16:creationId xmlns:a16="http://schemas.microsoft.com/office/drawing/2014/main" id="{0D0AB9DB-4A3E-9368-FDF0-AB3CE422307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98715" y="6472348"/>
            <a:ext cx="1179810" cy="1179810"/>
          </a:xfrm>
          <a:prstGeom prst="rect">
            <a:avLst/>
          </a:prstGeom>
        </p:spPr>
      </p:pic>
      <p:pic>
        <p:nvPicPr>
          <p:cNvPr id="12" name="Picture 11" descr="Icon&#10;&#10;Description automatically generated">
            <a:extLst>
              <a:ext uri="{FF2B5EF4-FFF2-40B4-BE49-F238E27FC236}">
                <a16:creationId xmlns:a16="http://schemas.microsoft.com/office/drawing/2014/main" id="{591DF27A-AAAA-77D1-EEA1-1663F687A84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31759" y="3946235"/>
            <a:ext cx="984778" cy="984778"/>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3636259838"/>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rummage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appear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smother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desert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awkward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238653408"/>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When someone or something ***, they move into a position where you can see them.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people or animals *** a place, they leave it and it becomes empty.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An *** situation is embarrassing and difficult to deal with.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 through something, you search for something you want by moving things around in a careless or hurried way.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Things that *** something cover it completely.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3" name="Picture 2" descr="Logo&#10;&#10;Description automatically generated">
            <a:extLst>
              <a:ext uri="{FF2B5EF4-FFF2-40B4-BE49-F238E27FC236}">
                <a16:creationId xmlns:a16="http://schemas.microsoft.com/office/drawing/2014/main" id="{0096A472-2AD3-3BF3-6A26-162F0F4201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330358">
            <a:off x="10526660" y="6656668"/>
            <a:ext cx="843427" cy="843427"/>
          </a:xfrm>
          <a:prstGeom prst="rect">
            <a:avLst/>
          </a:prstGeom>
        </p:spPr>
      </p:pic>
      <p:pic>
        <p:nvPicPr>
          <p:cNvPr id="6" name="Picture 5" descr="Icon&#10;&#10;Description automatically generated">
            <a:extLst>
              <a:ext uri="{FF2B5EF4-FFF2-40B4-BE49-F238E27FC236}">
                <a16:creationId xmlns:a16="http://schemas.microsoft.com/office/drawing/2014/main" id="{3E9E955E-D663-3DA4-1269-577028C518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80545" y="2510929"/>
            <a:ext cx="1083537" cy="1083537"/>
          </a:xfrm>
          <a:prstGeom prst="rect">
            <a:avLst/>
          </a:prstGeom>
        </p:spPr>
      </p:pic>
      <p:pic>
        <p:nvPicPr>
          <p:cNvPr id="8" name="Picture 7" descr="A picture containing text, room, gambling house, scene&#10;&#10;Description automatically generated">
            <a:extLst>
              <a:ext uri="{FF2B5EF4-FFF2-40B4-BE49-F238E27FC236}">
                <a16:creationId xmlns:a16="http://schemas.microsoft.com/office/drawing/2014/main" id="{9B66091A-C73F-20E3-84E0-F5B00E2419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45610" y="7924800"/>
            <a:ext cx="1021976" cy="1021976"/>
          </a:xfrm>
          <a:prstGeom prst="rect">
            <a:avLst/>
          </a:prstGeom>
        </p:spPr>
      </p:pic>
      <p:pic>
        <p:nvPicPr>
          <p:cNvPr id="11" name="Picture 10" descr="Logo&#10;&#10;Description automatically generated">
            <a:extLst>
              <a:ext uri="{FF2B5EF4-FFF2-40B4-BE49-F238E27FC236}">
                <a16:creationId xmlns:a16="http://schemas.microsoft.com/office/drawing/2014/main" id="{5DCB3D0B-17FC-09D7-123E-BE4716C4FD3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63000" y="3987424"/>
            <a:ext cx="1083538" cy="1083538"/>
          </a:xfrm>
          <a:prstGeom prst="rect">
            <a:avLst/>
          </a:prstGeom>
        </p:spPr>
      </p:pic>
      <p:pic>
        <p:nvPicPr>
          <p:cNvPr id="12" name="Picture 11" descr="Icon&#10;&#10;Description automatically generated">
            <a:extLst>
              <a:ext uri="{FF2B5EF4-FFF2-40B4-BE49-F238E27FC236}">
                <a16:creationId xmlns:a16="http://schemas.microsoft.com/office/drawing/2014/main" id="{C575C7F6-344E-A712-BF24-7FC6EE05106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27305" y="5352690"/>
            <a:ext cx="933589" cy="933589"/>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3289296" y="3085008"/>
            <a:ext cx="101951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cry</a:t>
            </a:r>
            <a:endParaRPr b="1" dirty="0">
              <a:latin typeface="Gill Sans MT" panose="020B0502020104020203" pitchFamily="34" charset="77"/>
              <a:sym typeface="American Typewriter"/>
            </a:endParaRPr>
          </a:p>
        </p:txBody>
      </p:sp>
      <p:sp>
        <p:nvSpPr>
          <p:cNvPr id="134" name="office"/>
          <p:cNvSpPr txBox="1"/>
          <p:nvPr/>
        </p:nvSpPr>
        <p:spPr>
          <a:xfrm>
            <a:off x="3077700" y="3993661"/>
            <a:ext cx="144270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walk</a:t>
            </a:r>
            <a:endParaRPr dirty="0">
              <a:latin typeface="Gill Sans MT" panose="020B0502020104020203" pitchFamily="34" charset="77"/>
            </a:endParaRPr>
          </a:p>
        </p:txBody>
      </p:sp>
      <p:sp>
        <p:nvSpPr>
          <p:cNvPr id="135" name="spare"/>
          <p:cNvSpPr txBox="1"/>
          <p:nvPr/>
        </p:nvSpPr>
        <p:spPr>
          <a:xfrm>
            <a:off x="3165064" y="4843260"/>
            <a:ext cx="126797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ride</a:t>
            </a:r>
            <a:endParaRPr b="1" dirty="0">
              <a:latin typeface="Gill Sans MT" panose="020B0502020104020203" pitchFamily="34" charset="77"/>
              <a:sym typeface="American Typewriter"/>
            </a:endParaRPr>
          </a:p>
        </p:txBody>
      </p:sp>
      <p:sp>
        <p:nvSpPr>
          <p:cNvPr id="136" name="chipped"/>
          <p:cNvSpPr txBox="1"/>
          <p:nvPr/>
        </p:nvSpPr>
        <p:spPr>
          <a:xfrm>
            <a:off x="3156247" y="5769060"/>
            <a:ext cx="128560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sniff</a:t>
            </a:r>
            <a:endParaRPr dirty="0">
              <a:latin typeface="Gill Sans MT" panose="020B0502020104020203" pitchFamily="34" charset="77"/>
            </a:endParaRPr>
          </a:p>
        </p:txBody>
      </p:sp>
      <p:sp>
        <p:nvSpPr>
          <p:cNvPr id="137" name="lift"/>
          <p:cNvSpPr txBox="1"/>
          <p:nvPr/>
        </p:nvSpPr>
        <p:spPr>
          <a:xfrm>
            <a:off x="2909386" y="6639612"/>
            <a:ext cx="177933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count</a:t>
            </a:r>
            <a:endParaRPr dirty="0">
              <a:latin typeface="Gill Sans MT" panose="020B0502020104020203" pitchFamily="34" charset="77"/>
            </a:endParaRPr>
          </a:p>
        </p:txBody>
      </p:sp>
      <p:sp>
        <p:nvSpPr>
          <p:cNvPr id="138" name="mutter"/>
          <p:cNvSpPr txBox="1"/>
          <p:nvPr/>
        </p:nvSpPr>
        <p:spPr>
          <a:xfrm>
            <a:off x="8150166" y="3961911"/>
            <a:ext cx="213199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appear</a:t>
            </a:r>
            <a:endParaRPr b="1" dirty="0">
              <a:latin typeface="Gill Sans MT" panose="020B0502020104020203" pitchFamily="34" charset="77"/>
              <a:sym typeface="American Typewriter"/>
            </a:endParaRPr>
          </a:p>
        </p:txBody>
      </p:sp>
      <p:sp>
        <p:nvSpPr>
          <p:cNvPr id="139" name="unveil"/>
          <p:cNvSpPr txBox="1"/>
          <p:nvPr/>
        </p:nvSpPr>
        <p:spPr>
          <a:xfrm>
            <a:off x="8137737" y="5750010"/>
            <a:ext cx="196688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desert</a:t>
            </a:r>
            <a:endParaRPr b="1" dirty="0">
              <a:latin typeface="Gill Sans MT" panose="020B0502020104020203" pitchFamily="34" charset="77"/>
              <a:sym typeface="American Typewriter"/>
            </a:endParaRPr>
          </a:p>
        </p:txBody>
      </p:sp>
      <p:sp>
        <p:nvSpPr>
          <p:cNvPr id="140" name="tolerate"/>
          <p:cNvSpPr txBox="1"/>
          <p:nvPr/>
        </p:nvSpPr>
        <p:spPr>
          <a:xfrm>
            <a:off x="7727769" y="3065958"/>
            <a:ext cx="297677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rummage</a:t>
            </a:r>
            <a:endParaRPr dirty="0">
              <a:latin typeface="Gill Sans MT" panose="020B0502020104020203" pitchFamily="34" charset="77"/>
            </a:endParaRPr>
          </a:p>
        </p:txBody>
      </p:sp>
      <p:sp>
        <p:nvSpPr>
          <p:cNvPr id="141" name="fixation"/>
          <p:cNvSpPr txBox="1"/>
          <p:nvPr/>
        </p:nvSpPr>
        <p:spPr>
          <a:xfrm>
            <a:off x="7917727" y="4824210"/>
            <a:ext cx="259686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smother</a:t>
            </a:r>
            <a:endParaRPr dirty="0">
              <a:latin typeface="Gill Sans MT" panose="020B0502020104020203" pitchFamily="34" charset="77"/>
            </a:endParaRPr>
          </a:p>
        </p:txBody>
      </p:sp>
      <p:sp>
        <p:nvSpPr>
          <p:cNvPr id="142" name="rustle"/>
          <p:cNvSpPr txBox="1"/>
          <p:nvPr/>
        </p:nvSpPr>
        <p:spPr>
          <a:xfrm>
            <a:off x="7843189" y="6620562"/>
            <a:ext cx="274594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awkward</a:t>
            </a:r>
            <a:endParaRPr b="1" dirty="0">
              <a:latin typeface="Gill Sans MT" panose="020B0502020104020203" pitchFamily="34" charset="77"/>
              <a:sym typeface="American Typewriter"/>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717436" y="-572031"/>
            <a:ext cx="4784964" cy="4519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8700" dirty="0">
                <a:latin typeface="Gill Sans MT" panose="020B0502020104020203" pitchFamily="34" charset="77"/>
              </a:rPr>
              <a:t>cry</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293173" y="4928865"/>
            <a:ext cx="10875989" cy="4519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8700" dirty="0">
                <a:latin typeface="Gill Sans MT" panose="020B0502020104020203" pitchFamily="34" charset="77"/>
              </a:rPr>
              <a:t>walk</a:t>
            </a:r>
            <a:endParaRPr sz="34400" dirty="0">
              <a:latin typeface="Gill Sans MT" panose="020B0502020104020203" pitchFamily="34" charset="77"/>
            </a:endParaRPr>
          </a:p>
        </p:txBody>
      </p:sp>
      <p:pic>
        <p:nvPicPr>
          <p:cNvPr id="5" name="Picture 4" descr="Icon&#10;&#10;Description automatically generated">
            <a:extLst>
              <a:ext uri="{FF2B5EF4-FFF2-40B4-BE49-F238E27FC236}">
                <a16:creationId xmlns:a16="http://schemas.microsoft.com/office/drawing/2014/main" id="{8AC3BFCA-BB35-3C6E-4133-855CEF31F1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9683" y="497321"/>
            <a:ext cx="3604032" cy="3604032"/>
          </a:xfrm>
          <a:prstGeom prst="rect">
            <a:avLst/>
          </a:prstGeom>
        </p:spPr>
      </p:pic>
      <p:pic>
        <p:nvPicPr>
          <p:cNvPr id="7" name="Picture 6" descr="A picture containing toy, vector graphics&#10;&#10;Description automatically generated">
            <a:extLst>
              <a:ext uri="{FF2B5EF4-FFF2-40B4-BE49-F238E27FC236}">
                <a16:creationId xmlns:a16="http://schemas.microsoft.com/office/drawing/2014/main" id="{859DB897-7BC0-AD56-200D-AC0E0DBF20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798" y="5702476"/>
            <a:ext cx="3355109" cy="3355109"/>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2235784" y="221493"/>
            <a:ext cx="5019003"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ride</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881350" y="5203194"/>
            <a:ext cx="1041922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sniff</a:t>
            </a:r>
            <a:endParaRPr sz="19900" dirty="0">
              <a:latin typeface="Gill Sans MT" panose="020B0502020104020203" pitchFamily="34" charset="77"/>
            </a:endParaRPr>
          </a:p>
        </p:txBody>
      </p:sp>
      <p:pic>
        <p:nvPicPr>
          <p:cNvPr id="5" name="Picture 4" descr="Icon&#10;&#10;Description automatically generated">
            <a:extLst>
              <a:ext uri="{FF2B5EF4-FFF2-40B4-BE49-F238E27FC236}">
                <a16:creationId xmlns:a16="http://schemas.microsoft.com/office/drawing/2014/main" id="{836FCB02-A55F-550E-737D-A4CB2D0EA6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9672" y="225469"/>
            <a:ext cx="4050434" cy="4050434"/>
          </a:xfrm>
          <a:prstGeom prst="rect">
            <a:avLst/>
          </a:prstGeom>
        </p:spPr>
      </p:pic>
      <p:pic>
        <p:nvPicPr>
          <p:cNvPr id="7" name="Picture 6" descr="Icon&#10;&#10;Description automatically generated">
            <a:extLst>
              <a:ext uri="{FF2B5EF4-FFF2-40B4-BE49-F238E27FC236}">
                <a16:creationId xmlns:a16="http://schemas.microsoft.com/office/drawing/2014/main" id="{BC6B370B-E9D9-7530-5B12-86ECA5114B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0541" y="5436195"/>
            <a:ext cx="3864744" cy="3864744"/>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44437" y="-603206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039193" y="190285"/>
            <a:ext cx="7221529"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count</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709909" y="6016207"/>
            <a:ext cx="12346080" cy="25340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5800" dirty="0">
                <a:latin typeface="Gill Sans MT" panose="020B0502020104020203" pitchFamily="34" charset="77"/>
              </a:rPr>
              <a:t>rummage</a:t>
            </a:r>
            <a:endParaRPr sz="22700" dirty="0">
              <a:latin typeface="Gill Sans MT" panose="020B0502020104020203" pitchFamily="34" charset="77"/>
            </a:endParaRPr>
          </a:p>
        </p:txBody>
      </p:sp>
      <p:pic>
        <p:nvPicPr>
          <p:cNvPr id="4" name="Picture 3" descr="Icon&#10;&#10;Description automatically generated">
            <a:extLst>
              <a:ext uri="{FF2B5EF4-FFF2-40B4-BE49-F238E27FC236}">
                <a16:creationId xmlns:a16="http://schemas.microsoft.com/office/drawing/2014/main" id="{0717B2F3-A9A9-7808-D021-16FF4FDAD0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4444" y="536843"/>
            <a:ext cx="3383238" cy="3383238"/>
          </a:xfrm>
          <a:prstGeom prst="rect">
            <a:avLst/>
          </a:prstGeom>
        </p:spPr>
      </p:pic>
      <p:pic>
        <p:nvPicPr>
          <p:cNvPr id="7" name="Picture 6" descr="Logo&#10;&#10;Description automatically generated">
            <a:extLst>
              <a:ext uri="{FF2B5EF4-FFF2-40B4-BE49-F238E27FC236}">
                <a16:creationId xmlns:a16="http://schemas.microsoft.com/office/drawing/2014/main" id="{C63D1D09-B51B-EAE1-EEC3-F56047EABE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330358">
            <a:off x="549370" y="5638458"/>
            <a:ext cx="3442987" cy="3442987"/>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553372" y="507204"/>
            <a:ext cx="11999897"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appear</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041843" y="5960076"/>
            <a:ext cx="10288591"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smother</a:t>
            </a:r>
            <a:endParaRPr sz="13800" dirty="0">
              <a:latin typeface="Gill Sans MT" panose="020B0502020104020203" pitchFamily="34" charset="77"/>
            </a:endParaRPr>
          </a:p>
        </p:txBody>
      </p:sp>
      <p:pic>
        <p:nvPicPr>
          <p:cNvPr id="5" name="Picture 4" descr="Icon&#10;&#10;Description automatically generated">
            <a:extLst>
              <a:ext uri="{FF2B5EF4-FFF2-40B4-BE49-F238E27FC236}">
                <a16:creationId xmlns:a16="http://schemas.microsoft.com/office/drawing/2014/main" id="{05F9F38B-2E8B-1D93-AA90-E2C5259F45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3473" y="456462"/>
            <a:ext cx="3575212" cy="3575212"/>
          </a:xfrm>
          <a:prstGeom prst="rect">
            <a:avLst/>
          </a:prstGeom>
        </p:spPr>
      </p:pic>
      <p:pic>
        <p:nvPicPr>
          <p:cNvPr id="7" name="Picture 6" descr="A picture containing text, room, gambling house, scene&#10;&#10;Description automatically generated">
            <a:extLst>
              <a:ext uri="{FF2B5EF4-FFF2-40B4-BE49-F238E27FC236}">
                <a16:creationId xmlns:a16="http://schemas.microsoft.com/office/drawing/2014/main" id="{0CE479B8-F3A3-79E9-943F-8ED82F9CB5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179" y="5708156"/>
            <a:ext cx="3283526" cy="3283526"/>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968563" y="621997"/>
            <a:ext cx="6692538"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desert</a:t>
            </a:r>
            <a:endParaRPr sz="80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820406" y="6021350"/>
            <a:ext cx="9855034"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awkward</a:t>
            </a:r>
            <a:endParaRPr sz="13800" dirty="0">
              <a:latin typeface="Gill Sans MT" panose="020B0502020104020203" pitchFamily="34" charset="77"/>
            </a:endParaRPr>
          </a:p>
        </p:txBody>
      </p:sp>
      <p:pic>
        <p:nvPicPr>
          <p:cNvPr id="7" name="Picture 6" descr="Logo&#10;&#10;Description automatically generated">
            <a:extLst>
              <a:ext uri="{FF2B5EF4-FFF2-40B4-BE49-F238E27FC236}">
                <a16:creationId xmlns:a16="http://schemas.microsoft.com/office/drawing/2014/main" id="{C29A8ABF-99DB-21A0-0C0E-47D9AFB518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4364" y="591369"/>
            <a:ext cx="3421873" cy="3421873"/>
          </a:xfrm>
          <a:prstGeom prst="rect">
            <a:avLst/>
          </a:prstGeom>
        </p:spPr>
      </p:pic>
      <p:pic>
        <p:nvPicPr>
          <p:cNvPr id="10" name="Picture 9" descr="Icon&#10;&#10;Description automatically generated">
            <a:extLst>
              <a:ext uri="{FF2B5EF4-FFF2-40B4-BE49-F238E27FC236}">
                <a16:creationId xmlns:a16="http://schemas.microsoft.com/office/drawing/2014/main" id="{2DAA3394-0EE1-0C0E-3D98-2D42043E61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278" y="5896852"/>
            <a:ext cx="2977023" cy="2977023"/>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6050976" y="2274766"/>
            <a:ext cx="101951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cry	</a:t>
            </a:r>
            <a:endParaRPr b="1" dirty="0">
              <a:latin typeface="Gill Sans MT" panose="020B0502020104020203" pitchFamily="34" charset="77"/>
              <a:sym typeface="American Typewriter"/>
            </a:endParaRPr>
          </a:p>
        </p:txBody>
      </p:sp>
      <p:sp>
        <p:nvSpPr>
          <p:cNvPr id="134" name="office"/>
          <p:cNvSpPr txBox="1"/>
          <p:nvPr/>
        </p:nvSpPr>
        <p:spPr>
          <a:xfrm>
            <a:off x="5839405" y="3183419"/>
            <a:ext cx="144270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walk</a:t>
            </a:r>
            <a:endParaRPr dirty="0">
              <a:latin typeface="Gill Sans MT" panose="020B0502020104020203" pitchFamily="34" charset="77"/>
            </a:endParaRPr>
          </a:p>
        </p:txBody>
      </p:sp>
      <p:sp>
        <p:nvSpPr>
          <p:cNvPr id="135" name="spare"/>
          <p:cNvSpPr txBox="1"/>
          <p:nvPr/>
        </p:nvSpPr>
        <p:spPr>
          <a:xfrm>
            <a:off x="5926757" y="4033018"/>
            <a:ext cx="126797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ride</a:t>
            </a:r>
            <a:endParaRPr b="1" dirty="0">
              <a:latin typeface="Gill Sans MT" panose="020B0502020104020203" pitchFamily="34" charset="77"/>
              <a:sym typeface="American Typewriter"/>
            </a:endParaRPr>
          </a:p>
        </p:txBody>
      </p:sp>
      <p:sp>
        <p:nvSpPr>
          <p:cNvPr id="136" name="chipped"/>
          <p:cNvSpPr txBox="1"/>
          <p:nvPr/>
        </p:nvSpPr>
        <p:spPr>
          <a:xfrm>
            <a:off x="5917954" y="4958818"/>
            <a:ext cx="128560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sniff</a:t>
            </a:r>
            <a:endParaRPr dirty="0">
              <a:latin typeface="Gill Sans MT" panose="020B0502020104020203" pitchFamily="34" charset="77"/>
            </a:endParaRPr>
          </a:p>
        </p:txBody>
      </p:sp>
      <p:sp>
        <p:nvSpPr>
          <p:cNvPr id="137" name="lift"/>
          <p:cNvSpPr txBox="1"/>
          <p:nvPr/>
        </p:nvSpPr>
        <p:spPr>
          <a:xfrm>
            <a:off x="5671088" y="5829370"/>
            <a:ext cx="177933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count</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494799" y="3418118"/>
            <a:ext cx="213199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appear</a:t>
            </a:r>
            <a:endParaRPr b="1" dirty="0">
              <a:latin typeface="Gill Sans MT" panose="020B0502020104020203" pitchFamily="34" charset="77"/>
              <a:sym typeface="American Typewriter"/>
            </a:endParaRPr>
          </a:p>
        </p:txBody>
      </p:sp>
      <p:sp>
        <p:nvSpPr>
          <p:cNvPr id="140" name="tolerate"/>
          <p:cNvSpPr txBox="1"/>
          <p:nvPr/>
        </p:nvSpPr>
        <p:spPr>
          <a:xfrm>
            <a:off x="5072395" y="2522165"/>
            <a:ext cx="297677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rummage</a:t>
            </a:r>
            <a:endParaRPr dirty="0">
              <a:latin typeface="Gill Sans MT" panose="020B0502020104020203" pitchFamily="34" charset="77"/>
            </a:endParaRPr>
          </a:p>
        </p:txBody>
      </p:sp>
      <p:sp>
        <p:nvSpPr>
          <p:cNvPr id="141" name="fixation"/>
          <p:cNvSpPr txBox="1"/>
          <p:nvPr/>
        </p:nvSpPr>
        <p:spPr>
          <a:xfrm>
            <a:off x="5262360" y="4280417"/>
            <a:ext cx="259686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smother</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162356" y="5188117"/>
            <a:ext cx="268022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deserted</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129503" y="5996646"/>
            <a:ext cx="274594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awkward</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387169" y="1309202"/>
            <a:ext cx="124393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cry</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414288" y="1645578"/>
            <a:ext cx="4616262"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70644" y="4151053"/>
            <a:ext cx="6108138"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When you cry, tears come from your eyes, usually because you are unhappy or hurt.</a:t>
            </a:r>
          </a:p>
        </p:txBody>
      </p:sp>
      <p:sp>
        <p:nvSpPr>
          <p:cNvPr id="155" name="The was a tear in Freddie’s new school jumper."/>
          <p:cNvSpPr txBox="1"/>
          <p:nvPr/>
        </p:nvSpPr>
        <p:spPr>
          <a:xfrm>
            <a:off x="0" y="6333745"/>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Mia was </a:t>
            </a:r>
            <a:r>
              <a:rPr lang="en-GB" sz="4000" b="1" dirty="0">
                <a:latin typeface="Gill Sans MT" panose="020B0502020104020203" pitchFamily="34" charset="77"/>
              </a:rPr>
              <a:t>crying</a:t>
            </a:r>
            <a:r>
              <a:rPr lang="en-GB" sz="4000" dirty="0">
                <a:latin typeface="Gill Sans MT" panose="020B0502020104020203" pitchFamily="34" charset="77"/>
              </a:rPr>
              <a:t> in the corner because her shoe was torn.</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cry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344780281"/>
              </p:ext>
            </p:extLst>
          </p:nvPr>
        </p:nvGraphicFramePr>
        <p:xfrm>
          <a:off x="5112" y="7515088"/>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weep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laugh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baby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sop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buy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F920E971-8574-324E-564E-5E1587067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48" y="2488199"/>
            <a:ext cx="3831847" cy="3831847"/>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29890" y="1309202"/>
            <a:ext cx="1758495"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walk</a:t>
            </a:r>
            <a:endParaRPr dirty="0">
              <a:latin typeface="Gill Sans MT" panose="020B0502020104020203" pitchFamily="34" charset="77"/>
            </a:endParaRPr>
          </a:p>
        </p:txBody>
      </p:sp>
      <p:sp>
        <p:nvSpPr>
          <p:cNvPr id="152" name="Definition:"/>
          <p:cNvSpPr txBox="1"/>
          <p:nvPr/>
        </p:nvSpPr>
        <p:spPr>
          <a:xfrm>
            <a:off x="2212466" y="3303841"/>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12821" y="4013935"/>
            <a:ext cx="6394615"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When you walk, you move forward by putting one foot in front of the other in a regular way.</a:t>
            </a:r>
          </a:p>
        </p:txBody>
      </p:sp>
      <p:sp>
        <p:nvSpPr>
          <p:cNvPr id="155" name="The was a tear in Freddie’s new school jumper."/>
          <p:cNvSpPr txBox="1"/>
          <p:nvPr/>
        </p:nvSpPr>
        <p:spPr>
          <a:xfrm>
            <a:off x="0" y="6471827"/>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Trudy </a:t>
            </a:r>
            <a:r>
              <a:rPr lang="en-GB" sz="4000" b="1" dirty="0">
                <a:latin typeface="Gill Sans MT" panose="020B0502020104020203" pitchFamily="34" charset="77"/>
              </a:rPr>
              <a:t>walked</a:t>
            </a:r>
            <a:r>
              <a:rPr lang="en-GB" sz="4000" dirty="0">
                <a:latin typeface="Gill Sans MT" panose="020B0502020104020203" pitchFamily="34" charset="77"/>
              </a:rPr>
              <a:t> to collect his coat, ready for home time.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walk</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62359486"/>
              </p:ext>
            </p:extLst>
          </p:nvPr>
        </p:nvGraphicFramePr>
        <p:xfrm>
          <a:off x="5112" y="7500891"/>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stroll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run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talk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with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plod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sprint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fork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towards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3" name="Picture 2" descr="A picture containing toy, vector graphics&#10;&#10;Description automatically generated">
            <a:extLst>
              <a:ext uri="{FF2B5EF4-FFF2-40B4-BE49-F238E27FC236}">
                <a16:creationId xmlns:a16="http://schemas.microsoft.com/office/drawing/2014/main" id="{2EA58137-F76A-7C23-6613-50AFEC904D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5121" y="2688908"/>
            <a:ext cx="3355109" cy="3355109"/>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38090" y="1309202"/>
            <a:ext cx="154209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ride</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87477" y="4253563"/>
            <a:ext cx="6665378"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When you ride a bicycle or a motorcycle, you sit on it, control it, and travel along on it.</a:t>
            </a:r>
            <a:endParaRPr sz="3600" dirty="0">
              <a:latin typeface="Gill Sans MT" panose="020B0502020104020203" pitchFamily="34" charset="77"/>
            </a:endParaRP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Misha</a:t>
            </a:r>
            <a:r>
              <a:rPr lang="en-GB" sz="4000" b="1" dirty="0">
                <a:latin typeface="Gill Sans MT" panose="020B0502020104020203" pitchFamily="34" charset="77"/>
              </a:rPr>
              <a:t> </a:t>
            </a:r>
            <a:r>
              <a:rPr lang="en-GB" sz="4000" dirty="0">
                <a:latin typeface="Gill Sans MT" panose="020B0502020104020203" pitchFamily="34" charset="77"/>
              </a:rPr>
              <a:t>and Clio loving </a:t>
            </a:r>
            <a:r>
              <a:rPr lang="en-GB" sz="4000" b="1" dirty="0">
                <a:latin typeface="Gill Sans MT" panose="020B0502020104020203" pitchFamily="34" charset="77"/>
              </a:rPr>
              <a:t>riding</a:t>
            </a:r>
            <a:r>
              <a:rPr lang="en-GB" sz="4000" dirty="0">
                <a:latin typeface="Gill Sans MT" panose="020B0502020104020203" pitchFamily="34" charset="77"/>
              </a:rPr>
              <a:t> the the buggies.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ride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174307773"/>
              </p:ext>
            </p:extLst>
          </p:nvPr>
        </p:nvGraphicFramePr>
        <p:xfrm>
          <a:off x="5112" y="754145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tide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bike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slide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horse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5" name="Picture 4" descr="Icon&#10;&#10;Description automatically generated">
            <a:extLst>
              <a:ext uri="{FF2B5EF4-FFF2-40B4-BE49-F238E27FC236}">
                <a16:creationId xmlns:a16="http://schemas.microsoft.com/office/drawing/2014/main" id="{BDB6E9EF-F71D-2B16-96F5-C0657108BF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2268" y="2380174"/>
            <a:ext cx="4050434" cy="4050434"/>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78968" y="1339979"/>
            <a:ext cx="1460336"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sniff</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80317" y="4510358"/>
            <a:ext cx="6156901"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sniff something or sniff at it, you smell it by sniffing.</a:t>
            </a:r>
          </a:p>
        </p:txBody>
      </p:sp>
      <p:sp>
        <p:nvSpPr>
          <p:cNvPr id="155" name="The was a tear in Freddie’s new school jumper."/>
          <p:cNvSpPr txBox="1"/>
          <p:nvPr/>
        </p:nvSpPr>
        <p:spPr>
          <a:xfrm>
            <a:off x="0" y="6410404"/>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My dog </a:t>
            </a:r>
            <a:r>
              <a:rPr lang="en-GB" sz="4000" b="1" dirty="0">
                <a:latin typeface="Gill Sans MT" panose="020B0502020104020203" pitchFamily="34" charset="77"/>
              </a:rPr>
              <a:t>sniffed</a:t>
            </a:r>
            <a:r>
              <a:rPr lang="en-GB" sz="4000" dirty="0">
                <a:latin typeface="Gill Sans MT" panose="020B0502020104020203" pitchFamily="34" charset="77"/>
              </a:rPr>
              <a:t> the food before they ate it. </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sniff</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524524206"/>
              </p:ext>
            </p:extLst>
          </p:nvPr>
        </p:nvGraphicFramePr>
        <p:xfrm>
          <a:off x="5112" y="7521930"/>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inhale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whiff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snuffle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cliff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illness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3" name="Picture 2" descr="Icon&#10;&#10;Description automatically generated">
            <a:extLst>
              <a:ext uri="{FF2B5EF4-FFF2-40B4-BE49-F238E27FC236}">
                <a16:creationId xmlns:a16="http://schemas.microsoft.com/office/drawing/2014/main" id="{9B93F279-93D1-2790-4020-04A452AF57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2256" y="2511898"/>
            <a:ext cx="3864744" cy="3864744"/>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15897" y="1309202"/>
            <a:ext cx="2186497"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count</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27477" y="4178796"/>
            <a:ext cx="6454813"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When you count, you say all the numbers one after another up to a particular number.</a:t>
            </a:r>
          </a:p>
        </p:txBody>
      </p:sp>
      <p:sp>
        <p:nvSpPr>
          <p:cNvPr id="155" name="The was a tear in Freddie’s new school jumper."/>
          <p:cNvSpPr txBox="1"/>
          <p:nvPr/>
        </p:nvSpPr>
        <p:spPr>
          <a:xfrm>
            <a:off x="0" y="637056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Tami </a:t>
            </a:r>
            <a:r>
              <a:rPr lang="en-GB" sz="4000" b="1" dirty="0">
                <a:latin typeface="Gill Sans MT" panose="020B0502020104020203" pitchFamily="34" charset="77"/>
              </a:rPr>
              <a:t>counted</a:t>
            </a:r>
            <a:r>
              <a:rPr lang="en-GB" sz="4000" dirty="0">
                <a:latin typeface="Gill Sans MT" panose="020B0502020104020203" pitchFamily="34" charset="77"/>
              </a:rPr>
              <a:t> all of the fish in the pond.</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count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312429915"/>
              </p:ext>
            </p:extLst>
          </p:nvPr>
        </p:nvGraphicFramePr>
        <p:xfrm>
          <a:off x="5112" y="7481676"/>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calculate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mount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total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amount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amount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8" name="Picture 7" descr="Icon&#10;&#10;Description automatically generated">
            <a:extLst>
              <a:ext uri="{FF2B5EF4-FFF2-40B4-BE49-F238E27FC236}">
                <a16:creationId xmlns:a16="http://schemas.microsoft.com/office/drawing/2014/main" id="{FF7F1A80-21E4-8414-9CDD-C24916F73C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5005" y="2645481"/>
            <a:ext cx="3383238" cy="3383238"/>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14082</TotalTime>
  <Words>1132</Words>
  <Application>Microsoft Macintosh PowerPoint</Application>
  <PresentationFormat>Custom</PresentationFormat>
  <Paragraphs>313</Paragraphs>
  <Slides>25</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84</cp:revision>
  <dcterms:modified xsi:type="dcterms:W3CDTF">2023-03-25T11:33:47Z</dcterms:modified>
</cp:coreProperties>
</file>