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4"/>
    <p:restoredTop sz="94646"/>
  </p:normalViewPr>
  <p:slideViewPr>
    <p:cSldViewPr snapToGrid="0" snapToObjects="1">
      <p:cViewPr varScale="1">
        <p:scale>
          <a:sx n="62" d="100"/>
          <a:sy n="62" d="100"/>
        </p:scale>
        <p:origin x="187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10544" y="3226831"/>
            <a:ext cx="736740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20</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6th</a:t>
            </a:r>
            <a:r>
              <a:rPr dirty="0">
                <a:latin typeface="Gill Sans MT" panose="020B0502020104020203" pitchFamily="34" charset="77"/>
              </a:rPr>
              <a:t> </a:t>
            </a:r>
            <a:r>
              <a:rPr lang="en-GB" dirty="0">
                <a:latin typeface="Gill Sans MT" panose="020B0502020104020203" pitchFamily="34" charset="77"/>
              </a:rPr>
              <a:t>February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9398" y="1309202"/>
            <a:ext cx="18594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84981" y="3893072"/>
            <a:ext cx="653321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prod someone or something, you give them a quick push with your finger or with a pointed object.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a:t>
            </a:r>
            <a:r>
              <a:rPr lang="en-GB" sz="4000" b="1" dirty="0">
                <a:latin typeface="Gill Sans MT" panose="020B0502020104020203" pitchFamily="34" charset="77"/>
              </a:rPr>
              <a:t>prodded</a:t>
            </a:r>
            <a:r>
              <a:rPr lang="en-GB" sz="4000" dirty="0">
                <a:latin typeface="Gill Sans MT" panose="020B0502020104020203" pitchFamily="34" charset="77"/>
              </a:rPr>
              <a:t> the mixture to see if it was hard.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8303555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poke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odd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squad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a:extLst>
              <a:ext uri="{FF2B5EF4-FFF2-40B4-BE49-F238E27FC236}">
                <a16:creationId xmlns:a16="http://schemas.microsoft.com/office/drawing/2014/main" id="{DEDB0673-2B51-00E4-97EB-4CDC4B9AC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6261" y="2592309"/>
            <a:ext cx="3540392" cy="35403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8499" y="1293813"/>
            <a:ext cx="240129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squish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409324"/>
            <a:ext cx="653167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crush or squash, so as to make a soft splashing noise.</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Ruby </a:t>
            </a:r>
            <a:r>
              <a:rPr lang="en-GB" sz="4000" b="1" dirty="0">
                <a:latin typeface="Gill Sans MT" panose="020B0502020104020203" pitchFamily="34" charset="77"/>
              </a:rPr>
              <a:t>squished</a:t>
            </a:r>
            <a:r>
              <a:rPr lang="en-GB" sz="4000" dirty="0">
                <a:latin typeface="Gill Sans MT" panose="020B0502020104020203" pitchFamily="34" charset="77"/>
              </a:rPr>
              <a:t> the lemons using the press.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squish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95951208"/>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descr="Icon&#10;&#10;Description automatically generated">
            <a:extLst>
              <a:ext uri="{FF2B5EF4-FFF2-40B4-BE49-F238E27FC236}">
                <a16:creationId xmlns:a16="http://schemas.microsoft.com/office/drawing/2014/main" id="{3C6A49FD-CD87-333A-849A-11942991A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717" y="2393470"/>
            <a:ext cx="3820294" cy="382029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52634" y="1309202"/>
            <a:ext cx="311303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mention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6167" y="4565030"/>
            <a:ext cx="6592462"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mention something, you say something about it, usually briefly.</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Kira </a:t>
            </a:r>
            <a:r>
              <a:rPr lang="en-GB" sz="4000" b="1" dirty="0">
                <a:latin typeface="Gill Sans MT" panose="020B0502020104020203" pitchFamily="34" charset="77"/>
              </a:rPr>
              <a:t>mentioned</a:t>
            </a:r>
            <a:r>
              <a:rPr lang="en-GB" sz="4000" dirty="0">
                <a:latin typeface="Gill Sans MT" panose="020B0502020104020203" pitchFamily="34" charset="77"/>
              </a:rPr>
              <a:t> her favourite book in the conversation.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men-</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18399618"/>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apprehension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convention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307A2D37-F855-AD35-63AB-2807872C9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428" y="2768079"/>
            <a:ext cx="3385821" cy="3385821"/>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3197" y="1309202"/>
            <a:ext cx="251190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detach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0948" y="4034139"/>
            <a:ext cx="675934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detach one thing from another that it is fixed to, you remove it. If one thing detaches from another, it becomes separated from it.</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Robbie </a:t>
            </a:r>
            <a:r>
              <a:rPr lang="en-GB" sz="4000" b="1" dirty="0">
                <a:latin typeface="Gill Sans MT" panose="020B0502020104020203" pitchFamily="34" charset="77"/>
              </a:rPr>
              <a:t>detached</a:t>
            </a:r>
            <a:r>
              <a:rPr lang="en-GB" sz="4000" dirty="0">
                <a:latin typeface="Gill Sans MT" panose="020B0502020104020203" pitchFamily="34" charset="77"/>
              </a:rPr>
              <a:t> the clip from the bunch.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de-tach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31409163"/>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unfasten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disconnect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yourself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6DC558D9-7CF0-BFC8-44DD-63B03FDBD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118" y="2208214"/>
            <a:ext cx="3275874" cy="3275874"/>
          </a:xfrm>
          <a:prstGeom prst="rect">
            <a:avLst/>
          </a:prstGeom>
        </p:spPr>
      </p:pic>
      <p:pic>
        <p:nvPicPr>
          <p:cNvPr id="7" name="Picture 6">
            <a:extLst>
              <a:ext uri="{FF2B5EF4-FFF2-40B4-BE49-F238E27FC236}">
                <a16:creationId xmlns:a16="http://schemas.microsoft.com/office/drawing/2014/main" id="{90238B32-412F-7F30-EE72-1D157CF1B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3200">
            <a:off x="9386218" y="3053474"/>
            <a:ext cx="3277634" cy="327763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0209" y="1309202"/>
            <a:ext cx="297196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incident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50184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incident is something that happens, often something that is unpleasant.</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had been an </a:t>
            </a:r>
            <a:r>
              <a:rPr lang="en-GB" sz="4000" b="1" dirty="0">
                <a:latin typeface="Gill Sans MT" panose="020B0502020104020203" pitchFamily="34" charset="77"/>
              </a:rPr>
              <a:t>incident</a:t>
            </a:r>
            <a:r>
              <a:rPr lang="en-GB" sz="4000" dirty="0">
                <a:latin typeface="Gill Sans MT" panose="020B0502020104020203" pitchFamily="34" charset="77"/>
              </a:rPr>
              <a:t> on the playground during lunch.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in-ci-dent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913680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event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coincident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episode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insolent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53B66D45-3814-C905-2EB4-C49AFBDA91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3641" y="2448867"/>
            <a:ext cx="3549041" cy="3549041"/>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4577209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open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close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shut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clap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6542181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mention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detach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incident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87924107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clap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shut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58801604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someone or something lands, they come down to the ground after moving through the air or falling.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open something such as a door, window, or lid, or if it opens, its position is changed so that it no longer covers a hole or gap.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cut something, you use a knife or a similar tool to divide it into pieces, or to mark it or damage 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shut something such as a door or if it shuts, it moves so that it fills a hole or a 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clap, you hit your hands together to show appreciation or attract 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descr="Icon&#10;&#10;Description automatically generated">
            <a:extLst>
              <a:ext uri="{FF2B5EF4-FFF2-40B4-BE49-F238E27FC236}">
                <a16:creationId xmlns:a16="http://schemas.microsoft.com/office/drawing/2014/main" id="{6AB15C20-C43E-01FC-3BD9-C1848860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3288" y="3810710"/>
            <a:ext cx="975863" cy="975863"/>
          </a:xfrm>
          <a:prstGeom prst="rect">
            <a:avLst/>
          </a:prstGeom>
        </p:spPr>
      </p:pic>
      <p:pic>
        <p:nvPicPr>
          <p:cNvPr id="10" name="Picture 9" descr="Icon&#10;&#10;Description automatically generated">
            <a:extLst>
              <a:ext uri="{FF2B5EF4-FFF2-40B4-BE49-F238E27FC236}">
                <a16:creationId xmlns:a16="http://schemas.microsoft.com/office/drawing/2014/main" id="{70FEC877-B606-649D-36AA-B335E7A7C8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8010" y="8114648"/>
            <a:ext cx="986072" cy="986072"/>
          </a:xfrm>
          <a:prstGeom prst="rect">
            <a:avLst/>
          </a:prstGeom>
        </p:spPr>
      </p:pic>
      <p:pic>
        <p:nvPicPr>
          <p:cNvPr id="11" name="Picture 10" descr="Icon&#10;&#10;Description automatically generated">
            <a:extLst>
              <a:ext uri="{FF2B5EF4-FFF2-40B4-BE49-F238E27FC236}">
                <a16:creationId xmlns:a16="http://schemas.microsoft.com/office/drawing/2014/main" id="{D9B2989D-2F51-921A-5B3B-18EA5EB5C7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1251" y="2533681"/>
            <a:ext cx="975863" cy="975863"/>
          </a:xfrm>
          <a:prstGeom prst="rect">
            <a:avLst/>
          </a:prstGeom>
        </p:spPr>
      </p:pic>
      <p:pic>
        <p:nvPicPr>
          <p:cNvPr id="12" name="Picture 11">
            <a:extLst>
              <a:ext uri="{FF2B5EF4-FFF2-40B4-BE49-F238E27FC236}">
                <a16:creationId xmlns:a16="http://schemas.microsoft.com/office/drawing/2014/main" id="{CA7B16B7-3B61-0CC7-B658-37DB5BC8FC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8885" y="5245655"/>
            <a:ext cx="986072" cy="986072"/>
          </a:xfrm>
          <a:prstGeom prst="rect">
            <a:avLst/>
          </a:prstGeom>
        </p:spPr>
      </p:pic>
      <p:pic>
        <p:nvPicPr>
          <p:cNvPr id="16" name="Picture 15">
            <a:extLst>
              <a:ext uri="{FF2B5EF4-FFF2-40B4-BE49-F238E27FC236}">
                <a16:creationId xmlns:a16="http://schemas.microsoft.com/office/drawing/2014/main" id="{1D7AD0BC-F03D-4FC8-08AE-F3DCAE1AB86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1147" y="6556169"/>
            <a:ext cx="1119332" cy="111933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05956570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prod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squish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detach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6429033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mention something, you say something about it, usually briefly.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prod someone or something, you give them a quick push with your finger or with a pointed object.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incident is something that happens, often something that is unpleasant.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detach one thing from another that it is fixed to, you remove it. If one thing detaches from another, it becomes separated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To crush or squash, so as to make a soft splashing 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0B23CD86-CE37-AB54-4255-56BC0D409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425" y="3845998"/>
            <a:ext cx="933590" cy="933590"/>
          </a:xfrm>
          <a:prstGeom prst="rect">
            <a:avLst/>
          </a:prstGeom>
        </p:spPr>
      </p:pic>
      <p:pic>
        <p:nvPicPr>
          <p:cNvPr id="11" name="Picture 10" descr="Icon&#10;&#10;Description automatically generated">
            <a:extLst>
              <a:ext uri="{FF2B5EF4-FFF2-40B4-BE49-F238E27FC236}">
                <a16:creationId xmlns:a16="http://schemas.microsoft.com/office/drawing/2014/main" id="{052E6DA8-D27B-EFB4-17A6-2069F9CDF6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5917" y="7855331"/>
            <a:ext cx="1066928" cy="1066928"/>
          </a:xfrm>
          <a:prstGeom prst="rect">
            <a:avLst/>
          </a:prstGeom>
        </p:spPr>
      </p:pic>
      <p:pic>
        <p:nvPicPr>
          <p:cNvPr id="12" name="Picture 11" descr="Icon&#10;&#10;Description automatically generated">
            <a:extLst>
              <a:ext uri="{FF2B5EF4-FFF2-40B4-BE49-F238E27FC236}">
                <a16:creationId xmlns:a16="http://schemas.microsoft.com/office/drawing/2014/main" id="{B6C20608-2757-7B5B-AE25-90655099A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3737" y="2749761"/>
            <a:ext cx="940956" cy="940956"/>
          </a:xfrm>
          <a:prstGeom prst="rect">
            <a:avLst/>
          </a:prstGeom>
        </p:spPr>
      </p:pic>
      <p:pic>
        <p:nvPicPr>
          <p:cNvPr id="15" name="Picture 14">
            <a:extLst>
              <a:ext uri="{FF2B5EF4-FFF2-40B4-BE49-F238E27FC236}">
                <a16:creationId xmlns:a16="http://schemas.microsoft.com/office/drawing/2014/main" id="{7B6CB29F-C0F6-21C2-F64C-2E60AA35F5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5014" y="6505779"/>
            <a:ext cx="933589" cy="933589"/>
          </a:xfrm>
          <a:prstGeom prst="rect">
            <a:avLst/>
          </a:prstGeom>
        </p:spPr>
      </p:pic>
      <p:pic>
        <p:nvPicPr>
          <p:cNvPr id="16" name="Picture 15">
            <a:extLst>
              <a:ext uri="{FF2B5EF4-FFF2-40B4-BE49-F238E27FC236}">
                <a16:creationId xmlns:a16="http://schemas.microsoft.com/office/drawing/2014/main" id="{D4930F4C-4F5C-3EDD-4020-6F50E56F1F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93200">
            <a:off x="10825757" y="6798626"/>
            <a:ext cx="934091" cy="934091"/>
          </a:xfrm>
          <a:prstGeom prst="rect">
            <a:avLst/>
          </a:prstGeom>
        </p:spPr>
      </p:pic>
      <p:pic>
        <p:nvPicPr>
          <p:cNvPr id="17" name="Picture 16" descr="Icon&#10;&#10;Description automatically generated">
            <a:extLst>
              <a:ext uri="{FF2B5EF4-FFF2-40B4-BE49-F238E27FC236}">
                <a16:creationId xmlns:a16="http://schemas.microsoft.com/office/drawing/2014/main" id="{D67BEF22-DD11-8E29-E580-61ED9DE244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1277" y="5065755"/>
            <a:ext cx="1195599" cy="119559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20790" y="3085008"/>
            <a:ext cx="15565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open</a:t>
            </a:r>
            <a:endParaRPr b="1" dirty="0">
              <a:latin typeface="Gill Sans MT" panose="020B0502020104020203" pitchFamily="34" charset="77"/>
              <a:sym typeface="American Typewriter"/>
            </a:endParaRPr>
          </a:p>
        </p:txBody>
      </p:sp>
      <p:sp>
        <p:nvSpPr>
          <p:cNvPr id="134" name="office"/>
          <p:cNvSpPr txBox="1"/>
          <p:nvPr/>
        </p:nvSpPr>
        <p:spPr>
          <a:xfrm>
            <a:off x="3155445" y="3993661"/>
            <a:ext cx="12872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clap</a:t>
            </a:r>
            <a:endParaRPr dirty="0">
              <a:latin typeface="Gill Sans MT" panose="020B0502020104020203" pitchFamily="34" charset="77"/>
            </a:endParaRPr>
          </a:p>
        </p:txBody>
      </p:sp>
      <p:sp>
        <p:nvSpPr>
          <p:cNvPr id="135" name="spare"/>
          <p:cNvSpPr txBox="1"/>
          <p:nvPr/>
        </p:nvSpPr>
        <p:spPr>
          <a:xfrm>
            <a:off x="3128995" y="4843260"/>
            <a:ext cx="13401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land</a:t>
            </a:r>
            <a:endParaRPr b="1" dirty="0">
              <a:latin typeface="Gill Sans MT" panose="020B0502020104020203" pitchFamily="34" charset="77"/>
              <a:sym typeface="American Typewriter"/>
            </a:endParaRPr>
          </a:p>
        </p:txBody>
      </p:sp>
      <p:sp>
        <p:nvSpPr>
          <p:cNvPr id="136" name="chipped"/>
          <p:cNvSpPr txBox="1"/>
          <p:nvPr/>
        </p:nvSpPr>
        <p:spPr>
          <a:xfrm>
            <a:off x="3279674" y="5769060"/>
            <a:ext cx="10387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cut</a:t>
            </a:r>
            <a:endParaRPr dirty="0">
              <a:latin typeface="Gill Sans MT" panose="020B0502020104020203" pitchFamily="34" charset="77"/>
            </a:endParaRPr>
          </a:p>
        </p:txBody>
      </p:sp>
      <p:sp>
        <p:nvSpPr>
          <p:cNvPr id="137" name="lift"/>
          <p:cNvSpPr txBox="1"/>
          <p:nvPr/>
        </p:nvSpPr>
        <p:spPr>
          <a:xfrm>
            <a:off x="3119379" y="6639612"/>
            <a:ext cx="135934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shut</a:t>
            </a:r>
            <a:endParaRPr dirty="0">
              <a:latin typeface="Gill Sans MT" panose="020B0502020104020203" pitchFamily="34" charset="77"/>
            </a:endParaRPr>
          </a:p>
        </p:txBody>
      </p:sp>
      <p:sp>
        <p:nvSpPr>
          <p:cNvPr id="138" name="mutter"/>
          <p:cNvSpPr txBox="1"/>
          <p:nvPr/>
        </p:nvSpPr>
        <p:spPr>
          <a:xfrm>
            <a:off x="8261564" y="3961911"/>
            <a:ext cx="19091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squish</a:t>
            </a:r>
            <a:endParaRPr b="1" dirty="0">
              <a:latin typeface="Gill Sans MT" panose="020B0502020104020203" pitchFamily="34" charset="77"/>
              <a:sym typeface="American Typewriter"/>
            </a:endParaRPr>
          </a:p>
        </p:txBody>
      </p:sp>
      <p:sp>
        <p:nvSpPr>
          <p:cNvPr id="139" name="unveil"/>
          <p:cNvSpPr txBox="1"/>
          <p:nvPr/>
        </p:nvSpPr>
        <p:spPr>
          <a:xfrm>
            <a:off x="8078420" y="5750010"/>
            <a:ext cx="20855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detach</a:t>
            </a:r>
            <a:endParaRPr b="1" dirty="0">
              <a:latin typeface="Gill Sans MT" panose="020B0502020104020203" pitchFamily="34" charset="77"/>
              <a:sym typeface="American Typewriter"/>
            </a:endParaRPr>
          </a:p>
        </p:txBody>
      </p:sp>
      <p:sp>
        <p:nvSpPr>
          <p:cNvPr id="140" name="tolerate"/>
          <p:cNvSpPr txBox="1"/>
          <p:nvPr/>
        </p:nvSpPr>
        <p:spPr>
          <a:xfrm>
            <a:off x="8469953" y="3065958"/>
            <a:ext cx="14923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prod</a:t>
            </a:r>
            <a:endParaRPr dirty="0">
              <a:latin typeface="Gill Sans MT" panose="020B0502020104020203" pitchFamily="34" charset="77"/>
            </a:endParaRPr>
          </a:p>
        </p:txBody>
      </p:sp>
      <p:sp>
        <p:nvSpPr>
          <p:cNvPr id="141" name="fixation"/>
          <p:cNvSpPr txBox="1"/>
          <p:nvPr/>
        </p:nvSpPr>
        <p:spPr>
          <a:xfrm>
            <a:off x="7924136" y="4824210"/>
            <a:ext cx="258404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mention</a:t>
            </a:r>
            <a:endParaRPr dirty="0">
              <a:latin typeface="Gill Sans MT" panose="020B0502020104020203" pitchFamily="34" charset="77"/>
            </a:endParaRPr>
          </a:p>
        </p:txBody>
      </p:sp>
      <p:sp>
        <p:nvSpPr>
          <p:cNvPr id="142" name="rustle"/>
          <p:cNvSpPr txBox="1"/>
          <p:nvPr/>
        </p:nvSpPr>
        <p:spPr>
          <a:xfrm>
            <a:off x="7986648" y="6620562"/>
            <a:ext cx="24590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incident</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21599" y="-73563"/>
            <a:ext cx="632705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open</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07312" y="4723335"/>
            <a:ext cx="10875989"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clap</a:t>
            </a:r>
            <a:endParaRPr sz="344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73FD5DF5-DAB2-CEB5-3563-6A2D1AE95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129" y="437399"/>
            <a:ext cx="3582126" cy="3582126"/>
          </a:xfrm>
          <a:prstGeom prst="rect">
            <a:avLst/>
          </a:prstGeom>
        </p:spPr>
      </p:pic>
      <p:pic>
        <p:nvPicPr>
          <p:cNvPr id="7" name="Picture 6" descr="Icon&#10;&#10;Description automatically generated">
            <a:extLst>
              <a:ext uri="{FF2B5EF4-FFF2-40B4-BE49-F238E27FC236}">
                <a16:creationId xmlns:a16="http://schemas.microsoft.com/office/drawing/2014/main" id="{C9F87A07-F7EE-91B5-3D59-4A5564025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5676957"/>
            <a:ext cx="3390815" cy="339081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57727" y="305549"/>
            <a:ext cx="517769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land</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832491" y="5203194"/>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cut</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366F1082-45FE-3EDC-536F-833EECA7C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1738" y="564134"/>
            <a:ext cx="3328656" cy="3328656"/>
          </a:xfrm>
          <a:prstGeom prst="rect">
            <a:avLst/>
          </a:prstGeom>
        </p:spPr>
      </p:pic>
      <p:pic>
        <p:nvPicPr>
          <p:cNvPr id="6" name="Picture 5">
            <a:extLst>
              <a:ext uri="{FF2B5EF4-FFF2-40B4-BE49-F238E27FC236}">
                <a16:creationId xmlns:a16="http://schemas.microsoft.com/office/drawing/2014/main" id="{1445A455-8E0B-2FBF-5DF0-0B44303D1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334" y="5637589"/>
            <a:ext cx="3430183" cy="343018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00089" y="133120"/>
            <a:ext cx="536845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shut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30589" y="5372471"/>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prod</a:t>
            </a:r>
            <a:endParaRPr sz="27200" dirty="0">
              <a:latin typeface="Gill Sans MT" panose="020B0502020104020203" pitchFamily="34" charset="77"/>
            </a:endParaRPr>
          </a:p>
        </p:txBody>
      </p:sp>
      <p:pic>
        <p:nvPicPr>
          <p:cNvPr id="5" name="Picture 4">
            <a:extLst>
              <a:ext uri="{FF2B5EF4-FFF2-40B4-BE49-F238E27FC236}">
                <a16:creationId xmlns:a16="http://schemas.microsoft.com/office/drawing/2014/main" id="{2DC0277C-5843-60D4-B524-1631CD0C3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2436" y="520708"/>
            <a:ext cx="3392934" cy="3392934"/>
          </a:xfrm>
          <a:prstGeom prst="rect">
            <a:avLst/>
          </a:prstGeom>
        </p:spPr>
      </p:pic>
      <p:pic>
        <p:nvPicPr>
          <p:cNvPr id="6" name="Picture 5">
            <a:extLst>
              <a:ext uri="{FF2B5EF4-FFF2-40B4-BE49-F238E27FC236}">
                <a16:creationId xmlns:a16="http://schemas.microsoft.com/office/drawing/2014/main" id="{9F1E3470-FF7C-1FC4-B341-07493CE8B0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5614410"/>
            <a:ext cx="3540392" cy="354039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67880"/>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squish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887012"/>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mention</a:t>
            </a:r>
            <a:endParaRPr sz="138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0517DF8F-DB6D-BCBC-0ED0-51CA7DC25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9079" y="318315"/>
            <a:ext cx="3820294" cy="3820294"/>
          </a:xfrm>
          <a:prstGeom prst="rect">
            <a:avLst/>
          </a:prstGeom>
        </p:spPr>
      </p:pic>
      <p:pic>
        <p:nvPicPr>
          <p:cNvPr id="8" name="Picture 7" descr="Icon&#10;&#10;Description automatically generated">
            <a:extLst>
              <a:ext uri="{FF2B5EF4-FFF2-40B4-BE49-F238E27FC236}">
                <a16:creationId xmlns:a16="http://schemas.microsoft.com/office/drawing/2014/main" id="{86B44743-E91E-0E28-1AB4-612A3ABEC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06" y="5636170"/>
            <a:ext cx="3385821" cy="338582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46351" y="518189"/>
            <a:ext cx="6958636"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detach</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64900" y="6021350"/>
            <a:ext cx="9855034"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incident</a:t>
            </a:r>
            <a:endParaRPr sz="138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7E6CF5F5-E068-A77D-1D6E-FE21FF18A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66" y="5643529"/>
            <a:ext cx="3549041" cy="3549041"/>
          </a:xfrm>
          <a:prstGeom prst="rect">
            <a:avLst/>
          </a:prstGeom>
        </p:spPr>
      </p:pic>
      <p:pic>
        <p:nvPicPr>
          <p:cNvPr id="6" name="Picture 5">
            <a:extLst>
              <a:ext uri="{FF2B5EF4-FFF2-40B4-BE49-F238E27FC236}">
                <a16:creationId xmlns:a16="http://schemas.microsoft.com/office/drawing/2014/main" id="{4D794418-30B7-1523-35AB-BCA4DEE51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5462" y="518189"/>
            <a:ext cx="2632277" cy="2632277"/>
          </a:xfrm>
          <a:prstGeom prst="rect">
            <a:avLst/>
          </a:prstGeom>
        </p:spPr>
      </p:pic>
      <p:pic>
        <p:nvPicPr>
          <p:cNvPr id="7" name="Picture 6">
            <a:extLst>
              <a:ext uri="{FF2B5EF4-FFF2-40B4-BE49-F238E27FC236}">
                <a16:creationId xmlns:a16="http://schemas.microsoft.com/office/drawing/2014/main" id="{AE40A865-1ED5-5D6A-3907-A3FCF5197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93200">
            <a:off x="9616088" y="803111"/>
            <a:ext cx="3277634" cy="327763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82472" y="2274766"/>
            <a:ext cx="15565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open	</a:t>
            </a:r>
            <a:endParaRPr b="1" dirty="0">
              <a:latin typeface="Gill Sans MT" panose="020B0502020104020203" pitchFamily="34" charset="77"/>
              <a:sym typeface="American Typewriter"/>
            </a:endParaRPr>
          </a:p>
        </p:txBody>
      </p:sp>
      <p:sp>
        <p:nvSpPr>
          <p:cNvPr id="134" name="office"/>
          <p:cNvSpPr txBox="1"/>
          <p:nvPr/>
        </p:nvSpPr>
        <p:spPr>
          <a:xfrm>
            <a:off x="5917150" y="3183419"/>
            <a:ext cx="12872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clap</a:t>
            </a:r>
            <a:endParaRPr dirty="0">
              <a:latin typeface="Gill Sans MT" panose="020B0502020104020203" pitchFamily="34" charset="77"/>
            </a:endParaRPr>
          </a:p>
        </p:txBody>
      </p:sp>
      <p:sp>
        <p:nvSpPr>
          <p:cNvPr id="135" name="spare"/>
          <p:cNvSpPr txBox="1"/>
          <p:nvPr/>
        </p:nvSpPr>
        <p:spPr>
          <a:xfrm>
            <a:off x="5890688" y="4033018"/>
            <a:ext cx="134011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land</a:t>
            </a:r>
            <a:endParaRPr b="1" dirty="0">
              <a:latin typeface="Gill Sans MT" panose="020B0502020104020203" pitchFamily="34" charset="77"/>
              <a:sym typeface="American Typewriter"/>
            </a:endParaRPr>
          </a:p>
        </p:txBody>
      </p:sp>
      <p:sp>
        <p:nvSpPr>
          <p:cNvPr id="136" name="chipped"/>
          <p:cNvSpPr txBox="1"/>
          <p:nvPr/>
        </p:nvSpPr>
        <p:spPr>
          <a:xfrm>
            <a:off x="6041381" y="4958818"/>
            <a:ext cx="10387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cut</a:t>
            </a:r>
            <a:endParaRPr dirty="0">
              <a:latin typeface="Gill Sans MT" panose="020B0502020104020203" pitchFamily="34" charset="77"/>
            </a:endParaRPr>
          </a:p>
        </p:txBody>
      </p:sp>
      <p:sp>
        <p:nvSpPr>
          <p:cNvPr id="137" name="lift"/>
          <p:cNvSpPr txBox="1"/>
          <p:nvPr/>
        </p:nvSpPr>
        <p:spPr>
          <a:xfrm>
            <a:off x="5881081" y="5829370"/>
            <a:ext cx="135934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shut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06197" y="3418118"/>
            <a:ext cx="19091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squish</a:t>
            </a:r>
            <a:endParaRPr b="1" dirty="0">
              <a:latin typeface="Gill Sans MT" panose="020B0502020104020203" pitchFamily="34" charset="77"/>
              <a:sym typeface="American Typewriter"/>
            </a:endParaRPr>
          </a:p>
        </p:txBody>
      </p:sp>
      <p:sp>
        <p:nvSpPr>
          <p:cNvPr id="140" name="tolerate"/>
          <p:cNvSpPr txBox="1"/>
          <p:nvPr/>
        </p:nvSpPr>
        <p:spPr>
          <a:xfrm>
            <a:off x="5814580" y="2522165"/>
            <a:ext cx="14923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prod</a:t>
            </a:r>
            <a:endParaRPr dirty="0">
              <a:latin typeface="Gill Sans MT" panose="020B0502020104020203" pitchFamily="34" charset="77"/>
            </a:endParaRPr>
          </a:p>
        </p:txBody>
      </p:sp>
      <p:sp>
        <p:nvSpPr>
          <p:cNvPr id="141" name="fixation"/>
          <p:cNvSpPr txBox="1"/>
          <p:nvPr/>
        </p:nvSpPr>
        <p:spPr>
          <a:xfrm>
            <a:off x="5268769" y="4280417"/>
            <a:ext cx="258404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mention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59708" y="5188117"/>
            <a:ext cx="20855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detach</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72962" y="5996646"/>
            <a:ext cx="24590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incident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6525" y="1309202"/>
            <a:ext cx="19252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open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268814"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5062" y="3998776"/>
            <a:ext cx="614512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open something such as a door, window, or lid, or if it opens, its position is changed so that it no longer covers a hole or gap.</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a:t>
            </a:r>
            <a:r>
              <a:rPr lang="en-GB" sz="4000" b="1" dirty="0">
                <a:latin typeface="Gill Sans MT" panose="020B0502020104020203" pitchFamily="34" charset="77"/>
              </a:rPr>
              <a:t>opened</a:t>
            </a:r>
            <a:r>
              <a:rPr lang="en-GB" sz="4000" dirty="0">
                <a:latin typeface="Gill Sans MT" panose="020B0502020104020203" pitchFamily="34" charset="77"/>
              </a:rPr>
              <a:t> the window to let in some air.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o-pen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93540214"/>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unlatch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3D531B4D-5FA7-E6D9-04E2-383FB5A70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529" y="2644441"/>
            <a:ext cx="3582126" cy="3582126"/>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6907" y="1309202"/>
            <a:ext cx="15244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clap</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1270" y="3946489"/>
            <a:ext cx="618175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clap, you hit your hands together to show appreciation or attract attention.</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a:t>
            </a:r>
            <a:r>
              <a:rPr lang="en-GB" sz="4000" b="1" dirty="0">
                <a:latin typeface="Gill Sans MT" panose="020B0502020104020203" pitchFamily="34" charset="77"/>
              </a:rPr>
              <a:t>clapped</a:t>
            </a:r>
            <a:r>
              <a:rPr lang="en-GB" sz="4000" dirty="0">
                <a:latin typeface="Gill Sans MT" panose="020B0502020104020203" pitchFamily="34" charset="77"/>
              </a:rPr>
              <a:t> the winner of the certificate.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80413437"/>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applaud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F69A293E-D617-83A4-733F-11DC3C01D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943" y="2619984"/>
            <a:ext cx="3768197" cy="376819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14844" y="1309202"/>
            <a:ext cx="15885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land</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3976565"/>
            <a:ext cx="591455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someone or something lands, they come down to the ground after moving through the air or falling.</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Tim </a:t>
            </a:r>
            <a:r>
              <a:rPr lang="en-GB" sz="4000" b="1" dirty="0">
                <a:latin typeface="Gill Sans MT" panose="020B0502020104020203" pitchFamily="34" charset="77"/>
              </a:rPr>
              <a:t>landed</a:t>
            </a:r>
            <a:r>
              <a:rPr lang="en-GB" sz="4000" dirty="0">
                <a:latin typeface="Gill Sans MT" panose="020B0502020104020203" pitchFamily="34" charset="77"/>
              </a:rPr>
              <a:t> on the mats.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land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32628017"/>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touch down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take 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6C85E5C-4B8E-B4FF-5762-235353310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478" y="2497994"/>
            <a:ext cx="3917935" cy="391793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20031" y="1339979"/>
            <a:ext cx="117820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cut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2128" y="3971979"/>
            <a:ext cx="6679287"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cut something, you use a knife or a similar tool to divide it into pieces, or to mark it or damage it. If you cut a shape or a hole in something, you make the shape or hole by using a knife or similar tool.</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Ismail </a:t>
            </a:r>
            <a:r>
              <a:rPr lang="en-GB" sz="4000" b="1" dirty="0">
                <a:latin typeface="Gill Sans MT" panose="020B0502020104020203" pitchFamily="34" charset="77"/>
              </a:rPr>
              <a:t>cut</a:t>
            </a:r>
            <a:r>
              <a:rPr lang="en-GB" sz="4000" dirty="0">
                <a:latin typeface="Gill Sans MT" panose="020B0502020104020203" pitchFamily="34" charset="77"/>
              </a:rPr>
              <a:t> the ribbon using scissors.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cut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6893092"/>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snip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a:extLst>
              <a:ext uri="{FF2B5EF4-FFF2-40B4-BE49-F238E27FC236}">
                <a16:creationId xmlns:a16="http://schemas.microsoft.com/office/drawing/2014/main" id="{08AD2E71-36EB-02AA-4C6B-12CB6EDF2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438" y="2688979"/>
            <a:ext cx="3794880" cy="379488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7603" y="1309202"/>
            <a:ext cx="16430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shut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45481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shut something such as a door or if it shuts, it moves so that it fills a hole or a space.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Mark </a:t>
            </a:r>
            <a:r>
              <a:rPr lang="en-GB" sz="4000" b="1" dirty="0">
                <a:latin typeface="Gill Sans MT" panose="020B0502020104020203" pitchFamily="34" charset="77"/>
              </a:rPr>
              <a:t>shut</a:t>
            </a:r>
            <a:r>
              <a:rPr lang="en-GB" sz="4000" dirty="0">
                <a:latin typeface="Gill Sans MT" panose="020B0502020104020203" pitchFamily="34" charset="77"/>
              </a:rPr>
              <a:t> the door.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shut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78540528"/>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quietly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slam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CDACB9E9-1A04-9E9D-191E-C9AE6763B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4213" y="2563114"/>
            <a:ext cx="3639241" cy="363924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11870</TotalTime>
  <Words>1242</Words>
  <Application>Microsoft Macintosh PowerPoint</Application>
  <PresentationFormat>Custom</PresentationFormat>
  <Paragraphs>316</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67</cp:revision>
  <dcterms:modified xsi:type="dcterms:W3CDTF">2023-02-01T14:05:57Z</dcterms:modified>
</cp:coreProperties>
</file>