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1"/>
    <p:restoredTop sz="94646"/>
  </p:normalViewPr>
  <p:slideViewPr>
    <p:cSldViewPr snapToGrid="0" snapToObjects="1">
      <p:cViewPr varScale="1">
        <p:scale>
          <a:sx n="62" d="100"/>
          <a:sy n="62" d="100"/>
        </p:scale>
        <p:origin x="109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65471" y="3226831"/>
            <a:ext cx="7657546"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21</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13th</a:t>
            </a:r>
            <a:r>
              <a:rPr dirty="0">
                <a:latin typeface="Gill Sans MT" panose="020B0502020104020203" pitchFamily="34" charset="77"/>
              </a:rPr>
              <a:t> </a:t>
            </a:r>
            <a:r>
              <a:rPr lang="en-GB" dirty="0">
                <a:latin typeface="Gill Sans MT" panose="020B0502020104020203" pitchFamily="34" charset="77"/>
              </a:rPr>
              <a:t>February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05337" y="1309202"/>
            <a:ext cx="320760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complex</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5266" y="4075615"/>
            <a:ext cx="5572641"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Something that is complex has many different parts, and is therefore often difficult to understand.</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maths</a:t>
            </a:r>
            <a:r>
              <a:rPr lang="en-GB" sz="4000" dirty="0">
                <a:latin typeface="Gill Sans MT" panose="020B0502020104020203" pitchFamily="34" charset="77"/>
              </a:rPr>
              <a:t> problems were complex.</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com-plex</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2664795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complicated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elaborate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straightforward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ity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Logo&#10;&#10;Description automatically generated">
            <a:extLst>
              <a:ext uri="{FF2B5EF4-FFF2-40B4-BE49-F238E27FC236}">
                <a16:creationId xmlns:a16="http://schemas.microsoft.com/office/drawing/2014/main" id="{E5A3A339-4B1F-B29B-17C2-46BA87D84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490" y="2335496"/>
            <a:ext cx="3959812" cy="395981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96392" y="1309202"/>
            <a:ext cx="422551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resourceful</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4132325"/>
            <a:ext cx="653167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 who is resourceful is good at finding ways of dealing with problems.</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Amelia was always </a:t>
            </a:r>
            <a:r>
              <a:rPr lang="en-GB" sz="4000" b="1" dirty="0">
                <a:latin typeface="Gill Sans MT" panose="020B0502020104020203" pitchFamily="34" charset="77"/>
              </a:rPr>
              <a:t>resourceful</a:t>
            </a:r>
            <a:r>
              <a:rPr lang="en-GB" sz="4000" dirty="0">
                <a:latin typeface="Gill Sans MT" panose="020B0502020104020203" pitchFamily="34" charset="77"/>
              </a:rPr>
              <a:t>  and had great ideas.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re-source-</a:t>
            </a:r>
            <a:r>
              <a:rPr lang="en-GB" dirty="0" err="1">
                <a:latin typeface="Gill Sans MT" panose="020B0502020104020203" pitchFamily="34" charset="77"/>
              </a:rPr>
              <a:t>ful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43186609"/>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creative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unimaginative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forceful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gifted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remorseful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66BF04C3-7F28-9EC4-C565-188FE0523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969" y="2420133"/>
            <a:ext cx="3825049" cy="3825049"/>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8113" y="1309202"/>
            <a:ext cx="19620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solve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237497"/>
            <a:ext cx="563194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solve a problem or a question, you find a solution or an answer to it.</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Kara was determined to </a:t>
            </a:r>
            <a:r>
              <a:rPr lang="en-GB" sz="4000" b="1" dirty="0">
                <a:latin typeface="Gill Sans MT" panose="020B0502020104020203" pitchFamily="34" charset="77"/>
              </a:rPr>
              <a:t>solve</a:t>
            </a:r>
            <a:r>
              <a:rPr lang="en-GB" sz="4000" dirty="0">
                <a:latin typeface="Gill Sans MT" panose="020B0502020104020203" pitchFamily="34" charset="77"/>
              </a:rPr>
              <a:t> the maths problem.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solve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9357085"/>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answer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involve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resolve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90184F50-BA66-3BD2-912E-5E7236AA8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859" y="2360651"/>
            <a:ext cx="3770950" cy="377095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4725" y="1309202"/>
            <a:ext cx="258885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record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3985501"/>
            <a:ext cx="611926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keep a record of something, you keep a written account or photographs of it so that it can be referred to later.</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Suzie kept a </a:t>
            </a:r>
            <a:r>
              <a:rPr lang="en-GB" sz="4000" b="1" dirty="0">
                <a:latin typeface="Gill Sans MT" panose="020B0502020104020203" pitchFamily="34" charset="77"/>
              </a:rPr>
              <a:t>record</a:t>
            </a:r>
            <a:r>
              <a:rPr lang="en-GB" sz="4000" dirty="0">
                <a:latin typeface="Gill Sans MT" panose="020B0502020104020203" pitchFamily="34" charset="77"/>
              </a:rPr>
              <a:t> of each type of bird she saw.</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rec-</a:t>
            </a:r>
            <a:r>
              <a:rPr lang="en-GB" dirty="0" err="1">
                <a:latin typeface="Gill Sans MT" panose="020B0502020104020203" pitchFamily="34" charset="77"/>
              </a:rPr>
              <a:t>ord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63694795"/>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note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register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icon&#10;&#10;Description automatically generated">
            <a:extLst>
              <a:ext uri="{FF2B5EF4-FFF2-40B4-BE49-F238E27FC236}">
                <a16:creationId xmlns:a16="http://schemas.microsoft.com/office/drawing/2014/main" id="{A6A27082-A7E0-FDB0-9B0F-F7905F935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558" y="2501169"/>
            <a:ext cx="3680691" cy="3680691"/>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1492" y="1309202"/>
            <a:ext cx="202940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roam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3959893"/>
            <a:ext cx="5501846"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roam an area or roam around it, you wander or travel around it without having a particular purpose.</a:t>
            </a:r>
            <a:endParaRPr sz="32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 got up and </a:t>
            </a:r>
            <a:r>
              <a:rPr lang="en-GB" sz="4000" b="1" dirty="0">
                <a:latin typeface="Gill Sans MT" panose="020B0502020104020203" pitchFamily="34" charset="77"/>
              </a:rPr>
              <a:t>roamed</a:t>
            </a:r>
            <a:r>
              <a:rPr lang="en-GB" sz="4000" dirty="0">
                <a:latin typeface="Gill Sans MT" panose="020B0502020104020203" pitchFamily="34" charset="77"/>
              </a:rPr>
              <a:t> around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roam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1481399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drift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traipse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across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7" name="Picture 6" descr="Icon&#10;&#10;Description automatically generated">
            <a:extLst>
              <a:ext uri="{FF2B5EF4-FFF2-40B4-BE49-F238E27FC236}">
                <a16:creationId xmlns:a16="http://schemas.microsoft.com/office/drawing/2014/main" id="{F3B3F784-B3F4-8E64-80A8-91E1C3F097C2}"/>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6867605" y="1433937"/>
            <a:ext cx="4876800" cy="4876800"/>
          </a:xfrm>
          <a:prstGeom prst="rect">
            <a:avLst/>
          </a:prstGeom>
        </p:spPr>
      </p:pic>
      <p:pic>
        <p:nvPicPr>
          <p:cNvPr id="4" name="Picture 3" descr="Icon&#10;&#10;Description automatically generated">
            <a:extLst>
              <a:ext uri="{FF2B5EF4-FFF2-40B4-BE49-F238E27FC236}">
                <a16:creationId xmlns:a16="http://schemas.microsoft.com/office/drawing/2014/main" id="{3DBFD381-97E9-8DF5-96CA-51BA920A7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5148" y="2966155"/>
            <a:ext cx="3540392" cy="3540392"/>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5175162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sound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task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tool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find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5930601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complex</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solve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record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roam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9574524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tool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pouch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695856915"/>
              </p:ext>
            </p:extLst>
          </p:nvPr>
        </p:nvGraphicFramePr>
        <p:xfrm>
          <a:off x="5307795" y="1251704"/>
          <a:ext cx="4826233" cy="80280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someone or something, you see them or learn where they 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something that you hear.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flexible container like a small bag.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an activity or piece of work which you have to do, usually as part of a larger project.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any instrument or simple piece of equipment that you hold in your hands and use to do a particular kind of work. For example, spades, hammers, and knives are all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Icon&#10;&#10;Description automatically generated">
            <a:extLst>
              <a:ext uri="{FF2B5EF4-FFF2-40B4-BE49-F238E27FC236}">
                <a16:creationId xmlns:a16="http://schemas.microsoft.com/office/drawing/2014/main" id="{83567B5A-1FEF-E266-AACC-BF7AB6BAC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4661" y="4165651"/>
            <a:ext cx="933589" cy="933589"/>
          </a:xfrm>
          <a:prstGeom prst="rect">
            <a:avLst/>
          </a:prstGeom>
        </p:spPr>
      </p:pic>
      <p:pic>
        <p:nvPicPr>
          <p:cNvPr id="3" name="Picture 2" descr="Icon&#10;&#10;Description automatically generated">
            <a:extLst>
              <a:ext uri="{FF2B5EF4-FFF2-40B4-BE49-F238E27FC236}">
                <a16:creationId xmlns:a16="http://schemas.microsoft.com/office/drawing/2014/main" id="{7948007F-B79C-940C-94FB-201559824D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2015" y="6509248"/>
            <a:ext cx="933590" cy="933590"/>
          </a:xfrm>
          <a:prstGeom prst="rect">
            <a:avLst/>
          </a:prstGeom>
        </p:spPr>
      </p:pic>
      <p:pic>
        <p:nvPicPr>
          <p:cNvPr id="5" name="Picture 4" descr="Logo&#10;&#10;Description automatically generated">
            <a:extLst>
              <a:ext uri="{FF2B5EF4-FFF2-40B4-BE49-F238E27FC236}">
                <a16:creationId xmlns:a16="http://schemas.microsoft.com/office/drawing/2014/main" id="{189C0CE9-7C0A-60A7-76EF-B4A4C729DA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8003" y="8045170"/>
            <a:ext cx="933590" cy="933590"/>
          </a:xfrm>
          <a:prstGeom prst="rect">
            <a:avLst/>
          </a:prstGeom>
        </p:spPr>
      </p:pic>
      <p:pic>
        <p:nvPicPr>
          <p:cNvPr id="6" name="Picture 5" descr="Icon&#10;&#10;Description automatically generated">
            <a:extLst>
              <a:ext uri="{FF2B5EF4-FFF2-40B4-BE49-F238E27FC236}">
                <a16:creationId xmlns:a16="http://schemas.microsoft.com/office/drawing/2014/main" id="{BD19D860-BF33-1717-D4A4-F3441B6347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9075" y="5445494"/>
            <a:ext cx="763328" cy="763328"/>
          </a:xfrm>
          <a:prstGeom prst="rect">
            <a:avLst/>
          </a:prstGeom>
        </p:spPr>
      </p:pic>
      <p:pic>
        <p:nvPicPr>
          <p:cNvPr id="7" name="Picture 6" descr="Icon&#10;&#10;Description automatically generated">
            <a:extLst>
              <a:ext uri="{FF2B5EF4-FFF2-40B4-BE49-F238E27FC236}">
                <a16:creationId xmlns:a16="http://schemas.microsoft.com/office/drawing/2014/main" id="{EC5209A1-1155-0320-5D57-F8B03139D6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004" y="2674775"/>
            <a:ext cx="1030472" cy="103047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94746207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complex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resourceful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solve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record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roam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312535932"/>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an area or roam around it, you wander or travel around it without having a particular 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keep a *** of something, you keep a written account or photographs of it so that it can be referred to later.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Something that is *** has many different parts, and is therefore often difficult to understand.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a problem or a question, you find a solution or an answer to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Someone who is *** is good at finding ways of dealing with problems.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Icon&#10;&#10;Description automatically generated">
            <a:extLst>
              <a:ext uri="{FF2B5EF4-FFF2-40B4-BE49-F238E27FC236}">
                <a16:creationId xmlns:a16="http://schemas.microsoft.com/office/drawing/2014/main" id="{1AEC220A-7D5F-D507-C109-4DDDABD160ED}"/>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10447761" y="2427137"/>
            <a:ext cx="1179810" cy="1179810"/>
          </a:xfrm>
          <a:prstGeom prst="rect">
            <a:avLst/>
          </a:prstGeom>
        </p:spPr>
      </p:pic>
      <p:pic>
        <p:nvPicPr>
          <p:cNvPr id="3" name="Picture 2" descr="Icon&#10;&#10;Description automatically generated">
            <a:extLst>
              <a:ext uri="{FF2B5EF4-FFF2-40B4-BE49-F238E27FC236}">
                <a16:creationId xmlns:a16="http://schemas.microsoft.com/office/drawing/2014/main" id="{D46DE415-F938-CF47-983C-4E073400A2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1250" y="2915343"/>
            <a:ext cx="852832" cy="852832"/>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6B0BD211-A973-706F-9451-3762AE5DE9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250" y="4095153"/>
            <a:ext cx="763417" cy="763417"/>
          </a:xfrm>
          <a:prstGeom prst="rect">
            <a:avLst/>
          </a:prstGeom>
        </p:spPr>
      </p:pic>
      <p:pic>
        <p:nvPicPr>
          <p:cNvPr id="7" name="Picture 6" descr="Icon&#10;&#10;Description automatically generated">
            <a:extLst>
              <a:ext uri="{FF2B5EF4-FFF2-40B4-BE49-F238E27FC236}">
                <a16:creationId xmlns:a16="http://schemas.microsoft.com/office/drawing/2014/main" id="{8B2C9AD3-028F-F45D-111A-A193F2EDBD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8120" y="6506667"/>
            <a:ext cx="1039091" cy="1039091"/>
          </a:xfrm>
          <a:prstGeom prst="rect">
            <a:avLst/>
          </a:prstGeom>
        </p:spPr>
      </p:pic>
      <p:pic>
        <p:nvPicPr>
          <p:cNvPr id="10" name="Picture 9" descr="Icon&#10;&#10;Description automatically generated">
            <a:extLst>
              <a:ext uri="{FF2B5EF4-FFF2-40B4-BE49-F238E27FC236}">
                <a16:creationId xmlns:a16="http://schemas.microsoft.com/office/drawing/2014/main" id="{ECFEB69D-DC8A-B888-0D97-1191F6392B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4150" y="7758290"/>
            <a:ext cx="1039091" cy="1039091"/>
          </a:xfrm>
          <a:prstGeom prst="rect">
            <a:avLst/>
          </a:prstGeom>
        </p:spPr>
      </p:pic>
      <p:pic>
        <p:nvPicPr>
          <p:cNvPr id="18" name="Picture 17" descr="Logo&#10;&#10;Description automatically generated">
            <a:extLst>
              <a:ext uri="{FF2B5EF4-FFF2-40B4-BE49-F238E27FC236}">
                <a16:creationId xmlns:a16="http://schemas.microsoft.com/office/drawing/2014/main" id="{F72FA42C-BB09-6DC6-BA6F-980092D5B0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7193" y="5199695"/>
            <a:ext cx="1010378" cy="1010378"/>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76520" y="3085008"/>
            <a:ext cx="184505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sound</a:t>
            </a:r>
            <a:endParaRPr b="1" dirty="0">
              <a:latin typeface="Gill Sans MT" panose="020B0502020104020203" pitchFamily="34" charset="77"/>
              <a:sym typeface="American Typewriter"/>
            </a:endParaRPr>
          </a:p>
        </p:txBody>
      </p:sp>
      <p:sp>
        <p:nvSpPr>
          <p:cNvPr id="134" name="office"/>
          <p:cNvSpPr txBox="1"/>
          <p:nvPr/>
        </p:nvSpPr>
        <p:spPr>
          <a:xfrm>
            <a:off x="3146628" y="3993661"/>
            <a:ext cx="13048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task</a:t>
            </a:r>
            <a:endParaRPr dirty="0">
              <a:latin typeface="Gill Sans MT" panose="020B0502020104020203" pitchFamily="34" charset="77"/>
            </a:endParaRPr>
          </a:p>
        </p:txBody>
      </p:sp>
      <p:sp>
        <p:nvSpPr>
          <p:cNvPr id="135" name="spare"/>
          <p:cNvSpPr txBox="1"/>
          <p:nvPr/>
        </p:nvSpPr>
        <p:spPr>
          <a:xfrm>
            <a:off x="3161856" y="4843260"/>
            <a:ext cx="12743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tool</a:t>
            </a:r>
            <a:endParaRPr b="1" dirty="0">
              <a:latin typeface="Gill Sans MT" panose="020B0502020104020203" pitchFamily="34" charset="77"/>
              <a:sym typeface="American Typewriter"/>
            </a:endParaRPr>
          </a:p>
        </p:txBody>
      </p:sp>
      <p:sp>
        <p:nvSpPr>
          <p:cNvPr id="136" name="chipped"/>
          <p:cNvSpPr txBox="1"/>
          <p:nvPr/>
        </p:nvSpPr>
        <p:spPr>
          <a:xfrm>
            <a:off x="2853277" y="5769060"/>
            <a:ext cx="18915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pouch</a:t>
            </a:r>
            <a:endParaRPr dirty="0">
              <a:latin typeface="Gill Sans MT" panose="020B0502020104020203" pitchFamily="34" charset="77"/>
            </a:endParaRPr>
          </a:p>
        </p:txBody>
      </p:sp>
      <p:sp>
        <p:nvSpPr>
          <p:cNvPr id="137" name="lift"/>
          <p:cNvSpPr txBox="1"/>
          <p:nvPr/>
        </p:nvSpPr>
        <p:spPr>
          <a:xfrm>
            <a:off x="3201132" y="6639612"/>
            <a:ext cx="11958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find</a:t>
            </a:r>
            <a:endParaRPr dirty="0">
              <a:latin typeface="Gill Sans MT" panose="020B0502020104020203" pitchFamily="34" charset="77"/>
            </a:endParaRPr>
          </a:p>
        </p:txBody>
      </p:sp>
      <p:sp>
        <p:nvSpPr>
          <p:cNvPr id="138" name="mutter"/>
          <p:cNvSpPr txBox="1"/>
          <p:nvPr/>
        </p:nvSpPr>
        <p:spPr>
          <a:xfrm>
            <a:off x="7512164" y="3961911"/>
            <a:ext cx="34079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resourceful</a:t>
            </a:r>
            <a:endParaRPr b="1" dirty="0">
              <a:latin typeface="Gill Sans MT" panose="020B0502020104020203" pitchFamily="34" charset="77"/>
              <a:sym typeface="American Typewriter"/>
            </a:endParaRPr>
          </a:p>
        </p:txBody>
      </p:sp>
      <p:sp>
        <p:nvSpPr>
          <p:cNvPr id="139" name="unveil"/>
          <p:cNvSpPr txBox="1"/>
          <p:nvPr/>
        </p:nvSpPr>
        <p:spPr>
          <a:xfrm>
            <a:off x="8087237" y="5750010"/>
            <a:ext cx="206787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record</a:t>
            </a:r>
            <a:endParaRPr b="1" dirty="0">
              <a:latin typeface="Gill Sans MT" panose="020B0502020104020203" pitchFamily="34" charset="77"/>
              <a:sym typeface="American Typewriter"/>
            </a:endParaRPr>
          </a:p>
        </p:txBody>
      </p:sp>
      <p:sp>
        <p:nvSpPr>
          <p:cNvPr id="140" name="tolerate"/>
          <p:cNvSpPr txBox="1"/>
          <p:nvPr/>
        </p:nvSpPr>
        <p:spPr>
          <a:xfrm>
            <a:off x="7904895" y="3065958"/>
            <a:ext cx="26225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complex</a:t>
            </a:r>
            <a:endParaRPr dirty="0">
              <a:latin typeface="Gill Sans MT" panose="020B0502020104020203" pitchFamily="34" charset="77"/>
            </a:endParaRPr>
          </a:p>
        </p:txBody>
      </p:sp>
      <p:sp>
        <p:nvSpPr>
          <p:cNvPr id="141" name="fixation"/>
          <p:cNvSpPr txBox="1"/>
          <p:nvPr/>
        </p:nvSpPr>
        <p:spPr>
          <a:xfrm>
            <a:off x="8425876" y="4824210"/>
            <a:ext cx="15805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solve</a:t>
            </a:r>
            <a:endParaRPr dirty="0">
              <a:latin typeface="Gill Sans MT" panose="020B0502020104020203" pitchFamily="34" charset="77"/>
            </a:endParaRPr>
          </a:p>
        </p:txBody>
      </p:sp>
      <p:sp>
        <p:nvSpPr>
          <p:cNvPr id="142" name="rustle"/>
          <p:cNvSpPr txBox="1"/>
          <p:nvPr/>
        </p:nvSpPr>
        <p:spPr>
          <a:xfrm>
            <a:off x="8368965" y="6620562"/>
            <a:ext cx="169437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roam</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28027" y="480767"/>
            <a:ext cx="6346289"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sound</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0978" y="5359467"/>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task</a:t>
            </a:r>
            <a:endParaRPr sz="344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B6832D06-DF02-FA61-6033-6841D5803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0032" y="473186"/>
            <a:ext cx="3444081" cy="3444081"/>
          </a:xfrm>
          <a:prstGeom prst="rect">
            <a:avLst/>
          </a:prstGeom>
        </p:spPr>
      </p:pic>
      <p:pic>
        <p:nvPicPr>
          <p:cNvPr id="4" name="Picture 3" descr="Icon&#10;&#10;Description automatically generated">
            <a:extLst>
              <a:ext uri="{FF2B5EF4-FFF2-40B4-BE49-F238E27FC236}">
                <a16:creationId xmlns:a16="http://schemas.microsoft.com/office/drawing/2014/main" id="{D048451D-E7AF-8D3B-C285-30DC726FB4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803" y="5625404"/>
            <a:ext cx="3442368" cy="3442368"/>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2322" y="42942"/>
            <a:ext cx="517769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tool</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537180"/>
            <a:ext cx="1041922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pouch</a:t>
            </a:r>
            <a:endParaRPr sz="19900" dirty="0">
              <a:latin typeface="Gill Sans MT" panose="020B0502020104020203" pitchFamily="34" charset="77"/>
            </a:endParaRPr>
          </a:p>
        </p:txBody>
      </p:sp>
      <p:pic>
        <p:nvPicPr>
          <p:cNvPr id="4" name="Picture 3" descr="Logo&#10;&#10;Description automatically generated">
            <a:extLst>
              <a:ext uri="{FF2B5EF4-FFF2-40B4-BE49-F238E27FC236}">
                <a16:creationId xmlns:a16="http://schemas.microsoft.com/office/drawing/2014/main" id="{9CF22FFE-00FA-EAD2-827A-1121545DD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476" y="229007"/>
            <a:ext cx="3880415" cy="3880415"/>
          </a:xfrm>
          <a:prstGeom prst="rect">
            <a:avLst/>
          </a:prstGeom>
        </p:spPr>
      </p:pic>
      <p:pic>
        <p:nvPicPr>
          <p:cNvPr id="7" name="Picture 6" descr="Icon&#10;&#10;Description automatically generated">
            <a:extLst>
              <a:ext uri="{FF2B5EF4-FFF2-40B4-BE49-F238E27FC236}">
                <a16:creationId xmlns:a16="http://schemas.microsoft.com/office/drawing/2014/main" id="{35FC1A21-790C-E118-F1AC-4A1438A06A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880" y="5865327"/>
            <a:ext cx="2943171" cy="2943171"/>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6516" y="305549"/>
            <a:ext cx="463588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find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04114" y="5948568"/>
            <a:ext cx="12346080" cy="253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5800" dirty="0">
                <a:latin typeface="Gill Sans MT" panose="020B0502020104020203" pitchFamily="34" charset="77"/>
              </a:rPr>
              <a:t>complex</a:t>
            </a:r>
            <a:endParaRPr sz="22700" dirty="0">
              <a:latin typeface="Gill Sans MT" panose="020B0502020104020203" pitchFamily="34" charset="77"/>
            </a:endParaRPr>
          </a:p>
        </p:txBody>
      </p:sp>
      <p:pic>
        <p:nvPicPr>
          <p:cNvPr id="2" name="Picture 1" descr="Logo&#10;&#10;Description automatically generated">
            <a:extLst>
              <a:ext uri="{FF2B5EF4-FFF2-40B4-BE49-F238E27FC236}">
                <a16:creationId xmlns:a16="http://schemas.microsoft.com/office/drawing/2014/main" id="{910BCFBF-6A44-1A7C-E46D-07B2343AA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58" y="5735781"/>
            <a:ext cx="3388429" cy="3388429"/>
          </a:xfrm>
          <a:prstGeom prst="rect">
            <a:avLst/>
          </a:prstGeom>
        </p:spPr>
      </p:pic>
      <p:pic>
        <p:nvPicPr>
          <p:cNvPr id="4" name="Picture 3" descr="Icon&#10;&#10;Description automatically generated">
            <a:extLst>
              <a:ext uri="{FF2B5EF4-FFF2-40B4-BE49-F238E27FC236}">
                <a16:creationId xmlns:a16="http://schemas.microsoft.com/office/drawing/2014/main" id="{878063C6-D3FF-8A9B-04C7-ED4625DE3D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8006" y="412599"/>
            <a:ext cx="3634767" cy="3634767"/>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1034443"/>
            <a:ext cx="11999897"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resourceful</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60692" y="5687083"/>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solve</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7A9C6422-FA56-BF20-3AAF-1F294ED6B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175" y="5471362"/>
            <a:ext cx="3558169" cy="3558169"/>
          </a:xfrm>
          <a:prstGeom prst="rect">
            <a:avLst/>
          </a:prstGeom>
        </p:spPr>
      </p:pic>
      <p:pic>
        <p:nvPicPr>
          <p:cNvPr id="5" name="Picture 4" descr="Icon&#10;&#10;Description automatically generated">
            <a:extLst>
              <a:ext uri="{FF2B5EF4-FFF2-40B4-BE49-F238E27FC236}">
                <a16:creationId xmlns:a16="http://schemas.microsoft.com/office/drawing/2014/main" id="{1DC1FD6D-7837-C74F-F6F9-92DE8BE0CE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351" y="510871"/>
            <a:ext cx="3435182" cy="343518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39752" y="518189"/>
            <a:ext cx="717183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record</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68454" y="5203194"/>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roam</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69A81E22-5937-43C0-A271-F63137B77414}"/>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821681" y="5592171"/>
            <a:ext cx="3484852" cy="3484852"/>
          </a:xfrm>
          <a:prstGeom prst="rect">
            <a:avLst/>
          </a:prstGeom>
        </p:spPr>
      </p:pic>
      <p:pic>
        <p:nvPicPr>
          <p:cNvPr id="4" name="Picture 3" descr="Icon&#10;&#10;Description automatically generated">
            <a:extLst>
              <a:ext uri="{FF2B5EF4-FFF2-40B4-BE49-F238E27FC236}">
                <a16:creationId xmlns:a16="http://schemas.microsoft.com/office/drawing/2014/main" id="{E0A3B31B-BD29-EA7A-EA28-7A3166547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4585" y="6681000"/>
            <a:ext cx="2519045" cy="2519045"/>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F960125E-C8B5-E715-DBC0-FEBAF5A21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7351" y="685828"/>
            <a:ext cx="3168496" cy="3168496"/>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38202" y="2274766"/>
            <a:ext cx="184505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sound	</a:t>
            </a:r>
            <a:endParaRPr b="1" dirty="0">
              <a:latin typeface="Gill Sans MT" panose="020B0502020104020203" pitchFamily="34" charset="77"/>
              <a:sym typeface="American Typewriter"/>
            </a:endParaRPr>
          </a:p>
        </p:txBody>
      </p:sp>
      <p:sp>
        <p:nvSpPr>
          <p:cNvPr id="134" name="office"/>
          <p:cNvSpPr txBox="1"/>
          <p:nvPr/>
        </p:nvSpPr>
        <p:spPr>
          <a:xfrm>
            <a:off x="5908333" y="3183419"/>
            <a:ext cx="13048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task</a:t>
            </a:r>
            <a:endParaRPr dirty="0">
              <a:latin typeface="Gill Sans MT" panose="020B0502020104020203" pitchFamily="34" charset="77"/>
            </a:endParaRPr>
          </a:p>
        </p:txBody>
      </p:sp>
      <p:sp>
        <p:nvSpPr>
          <p:cNvPr id="135" name="spare"/>
          <p:cNvSpPr txBox="1"/>
          <p:nvPr/>
        </p:nvSpPr>
        <p:spPr>
          <a:xfrm>
            <a:off x="5923549" y="4033018"/>
            <a:ext cx="12743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tool</a:t>
            </a:r>
            <a:endParaRPr b="1" dirty="0">
              <a:latin typeface="Gill Sans MT" panose="020B0502020104020203" pitchFamily="34" charset="77"/>
              <a:sym typeface="American Typewriter"/>
            </a:endParaRPr>
          </a:p>
        </p:txBody>
      </p:sp>
      <p:sp>
        <p:nvSpPr>
          <p:cNvPr id="136" name="chipped"/>
          <p:cNvSpPr txBox="1"/>
          <p:nvPr/>
        </p:nvSpPr>
        <p:spPr>
          <a:xfrm>
            <a:off x="5614984" y="4958818"/>
            <a:ext cx="18915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pouch</a:t>
            </a:r>
            <a:endParaRPr dirty="0">
              <a:latin typeface="Gill Sans MT" panose="020B0502020104020203" pitchFamily="34" charset="77"/>
            </a:endParaRPr>
          </a:p>
        </p:txBody>
      </p:sp>
      <p:sp>
        <p:nvSpPr>
          <p:cNvPr id="137" name="lift"/>
          <p:cNvSpPr txBox="1"/>
          <p:nvPr/>
        </p:nvSpPr>
        <p:spPr>
          <a:xfrm>
            <a:off x="5962834" y="5829370"/>
            <a:ext cx="11958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find</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856797" y="3418118"/>
            <a:ext cx="34079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resourceful</a:t>
            </a:r>
            <a:endParaRPr b="1" dirty="0">
              <a:latin typeface="Gill Sans MT" panose="020B0502020104020203" pitchFamily="34" charset="77"/>
              <a:sym typeface="American Typewriter"/>
            </a:endParaRPr>
          </a:p>
        </p:txBody>
      </p:sp>
      <p:sp>
        <p:nvSpPr>
          <p:cNvPr id="140" name="tolerate"/>
          <p:cNvSpPr txBox="1"/>
          <p:nvPr/>
        </p:nvSpPr>
        <p:spPr>
          <a:xfrm>
            <a:off x="5249522" y="2522165"/>
            <a:ext cx="26225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complex</a:t>
            </a:r>
            <a:endParaRPr dirty="0">
              <a:latin typeface="Gill Sans MT" panose="020B0502020104020203" pitchFamily="34" charset="77"/>
            </a:endParaRPr>
          </a:p>
        </p:txBody>
      </p:sp>
      <p:sp>
        <p:nvSpPr>
          <p:cNvPr id="141" name="fixation"/>
          <p:cNvSpPr txBox="1"/>
          <p:nvPr/>
        </p:nvSpPr>
        <p:spPr>
          <a:xfrm>
            <a:off x="5770509" y="4280417"/>
            <a:ext cx="15805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solve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68525" y="5188117"/>
            <a:ext cx="206787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record</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55279" y="5996646"/>
            <a:ext cx="169437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roam</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0578" y="1309202"/>
            <a:ext cx="229710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sound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268814"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428052"/>
            <a:ext cx="535551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sound is something that you hear.</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sound</a:t>
            </a:r>
            <a:r>
              <a:rPr lang="en-GB" sz="4000" dirty="0">
                <a:latin typeface="Gill Sans MT" panose="020B0502020104020203" pitchFamily="34" charset="77"/>
              </a:rPr>
              <a:t> of a piano could be heard in the hall.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sound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9451412"/>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silence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racket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D894805A-9419-D541-19EB-F4101AA78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704" y="2601008"/>
            <a:ext cx="3444081" cy="3444081"/>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30075" y="1309202"/>
            <a:ext cx="155812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task</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1270" y="3946489"/>
            <a:ext cx="618175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task is an activity or piece of work which you have to do, usually as part of a larger project.</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gave 100% effort on each </a:t>
            </a:r>
            <a:r>
              <a:rPr lang="en-GB" sz="4000" b="1" dirty="0">
                <a:latin typeface="Gill Sans MT" panose="020B0502020104020203" pitchFamily="34" charset="77"/>
              </a:rPr>
              <a:t>task</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task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59366237"/>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job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complete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07AE55B4-8C4B-39DC-1786-908FB61C7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561" y="2628870"/>
            <a:ext cx="3442368" cy="3442368"/>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4844" y="1309202"/>
            <a:ext cx="158857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tool</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007342"/>
            <a:ext cx="5914552"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A tool is any instrument or simple piece of equipment that you hold in your hands and use to do a particular kind of work. For example, spades, hammers, and knives are all tools.</a:t>
            </a:r>
            <a:endParaRPr sz="28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Rio needed to choose the right </a:t>
            </a:r>
            <a:r>
              <a:rPr lang="en-GB" sz="4000" b="1" dirty="0">
                <a:latin typeface="Gill Sans MT" panose="020B0502020104020203" pitchFamily="34" charset="77"/>
              </a:rPr>
              <a:t>tool</a:t>
            </a:r>
            <a:r>
              <a:rPr lang="en-GB" sz="4000" dirty="0">
                <a:latin typeface="Gill Sans MT" panose="020B0502020104020203" pitchFamily="34" charset="77"/>
              </a:rPr>
              <a:t> for the task.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tool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79251893"/>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take off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heavy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kit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sharp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215D0FC8-2E58-E43D-AA8A-0AEA2432B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537" y="2359037"/>
            <a:ext cx="3880415" cy="388041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4666" y="1339979"/>
            <a:ext cx="220893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pouch</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8" y="4510358"/>
            <a:ext cx="554253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pouch is a flexible container like a small bag.</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placed the tools into her </a:t>
            </a:r>
            <a:r>
              <a:rPr lang="en-GB" sz="4000" b="1" dirty="0">
                <a:latin typeface="Gill Sans MT" panose="020B0502020104020203" pitchFamily="34" charset="77"/>
              </a:rPr>
              <a:t>pouch</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pouch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4226947"/>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slouch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crouch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443930FD-84C5-F1ED-56C3-FE9DA1BD1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617" y="2625461"/>
            <a:ext cx="3520523" cy="3520523"/>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94204" y="1309202"/>
            <a:ext cx="142987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find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178796"/>
            <a:ext cx="645481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find someone or something, you see them or learn where they are.</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Phoebe needed to </a:t>
            </a:r>
            <a:r>
              <a:rPr lang="en-GB" sz="4000" b="1" dirty="0">
                <a:latin typeface="Gill Sans MT" panose="020B0502020104020203" pitchFamily="34" charset="77"/>
              </a:rPr>
              <a:t>find</a:t>
            </a:r>
            <a:r>
              <a:rPr lang="en-GB" sz="4000" dirty="0">
                <a:latin typeface="Gill Sans MT" panose="020B0502020104020203" pitchFamily="34" charset="77"/>
              </a:rPr>
              <a:t> the ruler in her pencil case.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find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32931122"/>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locate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quietly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090EFB10-50D0-D477-DCDD-B407E7CFE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8702" y="2419898"/>
            <a:ext cx="3963264" cy="3963264"/>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12217</TotalTime>
  <Words>1190</Words>
  <Application>Microsoft Macintosh PowerPoint</Application>
  <PresentationFormat>Custom</PresentationFormat>
  <Paragraphs>317</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70</cp:revision>
  <dcterms:modified xsi:type="dcterms:W3CDTF">2023-02-12T09:02:23Z</dcterms:modified>
</cp:coreProperties>
</file>