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p:restoredTop sz="94646"/>
  </p:normalViewPr>
  <p:slideViewPr>
    <p:cSldViewPr snapToGrid="0" snapToObjects="1">
      <p:cViewPr varScale="1">
        <p:scale>
          <a:sx n="62" d="100"/>
          <a:sy n="62" d="100"/>
        </p:scale>
        <p:origin x="40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65471" y="3226831"/>
            <a:ext cx="765754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27th</a:t>
            </a:r>
            <a:r>
              <a:rPr dirty="0">
                <a:latin typeface="Gill Sans MT" panose="020B0502020104020203" pitchFamily="34" charset="77"/>
              </a:rPr>
              <a:t> </a:t>
            </a:r>
            <a:r>
              <a:rPr lang="en-GB" dirty="0">
                <a:latin typeface="Gill Sans MT" panose="020B0502020104020203" pitchFamily="34" charset="77"/>
              </a:rPr>
              <a:t>February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59550" y="1309202"/>
            <a:ext cx="16991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duty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266" y="4075615"/>
            <a:ext cx="557264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something is your duty, you believe that you ought to do it because it is your responsibility.</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knew it was her </a:t>
            </a:r>
            <a:r>
              <a:rPr lang="en-GB" sz="4000" b="1" dirty="0">
                <a:latin typeface="Gill Sans MT" panose="020B0502020104020203" pitchFamily="34" charset="77"/>
              </a:rPr>
              <a:t>duty</a:t>
            </a:r>
            <a:r>
              <a:rPr lang="en-GB" sz="4000" dirty="0">
                <a:latin typeface="Gill Sans MT" panose="020B0502020104020203" pitchFamily="34" charset="77"/>
              </a:rPr>
              <a:t> to tell the truth.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2301584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responsibility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beauty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obligation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A663E825-F325-F0C6-CE5D-668CC566A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067" y="2521895"/>
            <a:ext cx="3626082" cy="362608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9641" y="1309202"/>
            <a:ext cx="203902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pinch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3947660"/>
            <a:ext cx="6298279"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pinch a part of someone's body, you take a piece of their skin between your thumb and first finger and give it a short squeeze</a:t>
            </a:r>
            <a:r>
              <a:rPr lang="en-GB" sz="3600" dirty="0">
                <a:latin typeface="Gill Sans MT" panose="020B0502020104020203" pitchFamily="34" charset="77"/>
              </a:rPr>
              <a:t>.</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Jessie </a:t>
            </a:r>
            <a:r>
              <a:rPr lang="en-GB" sz="4000" b="1" dirty="0">
                <a:latin typeface="Gill Sans MT" panose="020B0502020104020203" pitchFamily="34" charset="77"/>
              </a:rPr>
              <a:t>pinched</a:t>
            </a:r>
            <a:r>
              <a:rPr lang="en-GB" sz="4000" dirty="0">
                <a:latin typeface="Gill Sans MT" panose="020B0502020104020203" pitchFamily="34" charset="77"/>
              </a:rPr>
              <a:t> the screen with her fingers.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pinch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0660711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nip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squeeze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9B22433E-8261-6D1B-88C7-01E987392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973" y="2569774"/>
            <a:ext cx="3562927" cy="356292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21462" y="1309202"/>
            <a:ext cx="137537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link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7"/>
            <a:ext cx="563194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link between two things or places is a connection between them.</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 </a:t>
            </a:r>
            <a:r>
              <a:rPr lang="en-GB" sz="4000" b="1" dirty="0">
                <a:latin typeface="Gill Sans MT" panose="020B0502020104020203" pitchFamily="34" charset="77"/>
              </a:rPr>
              <a:t>corridor</a:t>
            </a:r>
            <a:r>
              <a:rPr lang="en-GB" sz="4000" dirty="0">
                <a:latin typeface="Gill Sans MT" panose="020B0502020104020203" pitchFamily="34" charset="77"/>
              </a:rPr>
              <a:t> linked class 3 and class 4.</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8208181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connection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relationship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F8856EA9-5EA4-3F41-542B-D163647DE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734" y="2714627"/>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0172" y="1309202"/>
            <a:ext cx="189795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ooze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1"/>
            <a:ext cx="611926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a thick or sticky liquid oozes from something or when something oozes it, the liquid flows slowly and in small quantities.</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Lava </a:t>
            </a:r>
            <a:r>
              <a:rPr lang="en-GB" sz="4000" b="1" dirty="0">
                <a:latin typeface="Gill Sans MT" panose="020B0502020104020203" pitchFamily="34" charset="77"/>
              </a:rPr>
              <a:t>oozed</a:t>
            </a:r>
            <a:r>
              <a:rPr lang="en-GB" sz="4000" dirty="0">
                <a:latin typeface="Gill Sans MT" panose="020B0502020104020203" pitchFamily="34" charset="77"/>
              </a:rPr>
              <a:t> from the volcano.</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ooze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91172206"/>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seep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trickle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D9696F3C-9849-C1F4-238C-110C13436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089" y="2506026"/>
            <a:ext cx="3740580" cy="374058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0077" y="1309202"/>
            <a:ext cx="18322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offer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80173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offer something to someone, you ask them if they would like to have it or use it.</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Samiha</a:t>
            </a:r>
            <a:r>
              <a:rPr lang="en-GB" sz="4000" dirty="0">
                <a:latin typeface="Gill Sans MT" panose="020B0502020104020203" pitchFamily="34" charset="77"/>
              </a:rPr>
              <a:t> </a:t>
            </a:r>
            <a:r>
              <a:rPr lang="en-GB" sz="4000" b="1" dirty="0">
                <a:latin typeface="Gill Sans MT" panose="020B0502020104020203" pitchFamily="34" charset="77"/>
              </a:rPr>
              <a:t>offered</a:t>
            </a:r>
            <a:r>
              <a:rPr lang="en-GB" sz="4000" dirty="0">
                <a:latin typeface="Gill Sans MT" panose="020B0502020104020203" pitchFamily="34" charset="77"/>
              </a:rPr>
              <a:t> a flower to Freya.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of-fer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9773268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withdraw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present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refuse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78C9CA14-7CB0-6ADB-5611-B48403EBA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173" y="2652655"/>
            <a:ext cx="3677030" cy="367703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4590297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wipe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play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rinse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roll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9699260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duty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pinch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link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ooze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9735468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rinse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roll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486159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children, animals, or perhaps adults ***, they spend time doing enjoyable things, such as using toys and taking part in games.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something, you wash it in clean water in order to remove dirt or soap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you rub its surface to remove dirt or liquid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something *** or when you *** it, it moves along a surface, turning over many times.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you hit it hard in a rough or careless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descr="Icon&#10;&#10;Description automatically generated">
            <a:extLst>
              <a:ext uri="{FF2B5EF4-FFF2-40B4-BE49-F238E27FC236}">
                <a16:creationId xmlns:a16="http://schemas.microsoft.com/office/drawing/2014/main" id="{A0D32F83-DD76-7022-FBE2-9ACEB0E58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493" y="5395659"/>
            <a:ext cx="933589" cy="933589"/>
          </a:xfrm>
          <a:prstGeom prst="rect">
            <a:avLst/>
          </a:prstGeom>
        </p:spPr>
      </p:pic>
      <p:pic>
        <p:nvPicPr>
          <p:cNvPr id="10" name="Picture 9" descr="Logo&#10;&#10;Description automatically generated">
            <a:extLst>
              <a:ext uri="{FF2B5EF4-FFF2-40B4-BE49-F238E27FC236}">
                <a16:creationId xmlns:a16="http://schemas.microsoft.com/office/drawing/2014/main" id="{B183D0E7-95AA-1031-3220-677580E04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8375" y="2814775"/>
            <a:ext cx="933589" cy="933589"/>
          </a:xfrm>
          <a:prstGeom prst="rect">
            <a:avLst/>
          </a:prstGeom>
        </p:spPr>
      </p:pic>
      <p:pic>
        <p:nvPicPr>
          <p:cNvPr id="11" name="Picture 10" descr="Icon&#10;&#10;Description automatically generated">
            <a:extLst>
              <a:ext uri="{FF2B5EF4-FFF2-40B4-BE49-F238E27FC236}">
                <a16:creationId xmlns:a16="http://schemas.microsoft.com/office/drawing/2014/main" id="{D9D66920-BBBC-E384-FF25-0EFDA7003A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5831" y="8013187"/>
            <a:ext cx="933589" cy="933589"/>
          </a:xfrm>
          <a:prstGeom prst="rect">
            <a:avLst/>
          </a:prstGeom>
        </p:spPr>
      </p:pic>
      <p:pic>
        <p:nvPicPr>
          <p:cNvPr id="12" name="Picture 11" descr="Icon&#10;&#10;Description automatically generated">
            <a:extLst>
              <a:ext uri="{FF2B5EF4-FFF2-40B4-BE49-F238E27FC236}">
                <a16:creationId xmlns:a16="http://schemas.microsoft.com/office/drawing/2014/main" id="{B442BF41-2FA0-3B66-4C4D-E3B738B48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4487" y="3924775"/>
            <a:ext cx="1088754" cy="1088754"/>
          </a:xfrm>
          <a:prstGeom prst="rect">
            <a:avLst/>
          </a:prstGeom>
        </p:spPr>
      </p:pic>
      <p:pic>
        <p:nvPicPr>
          <p:cNvPr id="15" name="Picture 14" descr="A picture containing text, pool ball, vector graphics&#10;&#10;Description automatically generated">
            <a:extLst>
              <a:ext uri="{FF2B5EF4-FFF2-40B4-BE49-F238E27FC236}">
                <a16:creationId xmlns:a16="http://schemas.microsoft.com/office/drawing/2014/main" id="{54D9A153-7D48-DCFF-926F-49C005882E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8940" y="6441266"/>
            <a:ext cx="1178258" cy="117825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7731311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duty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ooze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offer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9478027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a thick or sticky liquid *** from something or when something *** it, the liquid flows slowly and in small quantities.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to someone, you ask them if they would like to have it or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between two things or places is a connection between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say that something is your ***, you believe that you ought to do it because it is your responsibility.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part of someone's body, you take a piece of their skin between your thumb and first finger and give it a short squeeze.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6" name="Picture 5" descr="Icon&#10;&#10;Description automatically generated">
            <a:extLst>
              <a:ext uri="{FF2B5EF4-FFF2-40B4-BE49-F238E27FC236}">
                <a16:creationId xmlns:a16="http://schemas.microsoft.com/office/drawing/2014/main" id="{8BA0AEBD-C73A-9A3E-4EF3-18D45EC132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6430201"/>
            <a:ext cx="1067324" cy="1067324"/>
          </a:xfrm>
          <a:prstGeom prst="rect">
            <a:avLst/>
          </a:prstGeom>
        </p:spPr>
      </p:pic>
      <p:pic>
        <p:nvPicPr>
          <p:cNvPr id="8" name="Picture 7" descr="Icon&#10;&#10;Description automatically generated">
            <a:extLst>
              <a:ext uri="{FF2B5EF4-FFF2-40B4-BE49-F238E27FC236}">
                <a16:creationId xmlns:a16="http://schemas.microsoft.com/office/drawing/2014/main" id="{F7201EE9-02F2-AF1B-FD4D-D36DAB7C0A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6106" y="7919640"/>
            <a:ext cx="1027136" cy="1027136"/>
          </a:xfrm>
          <a:prstGeom prst="rect">
            <a:avLst/>
          </a:prstGeom>
        </p:spPr>
      </p:pic>
      <p:pic>
        <p:nvPicPr>
          <p:cNvPr id="11" name="Picture 10" descr="Icon&#10;&#10;Description automatically generated">
            <a:extLst>
              <a:ext uri="{FF2B5EF4-FFF2-40B4-BE49-F238E27FC236}">
                <a16:creationId xmlns:a16="http://schemas.microsoft.com/office/drawing/2014/main" id="{455F403F-1B11-6857-A4C8-9914C4804F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106" y="5143463"/>
            <a:ext cx="1027136" cy="1027136"/>
          </a:xfrm>
          <a:prstGeom prst="rect">
            <a:avLst/>
          </a:prstGeom>
        </p:spPr>
      </p:pic>
      <p:pic>
        <p:nvPicPr>
          <p:cNvPr id="12" name="Picture 11" descr="Icon&#10;&#10;Description automatically generated">
            <a:extLst>
              <a:ext uri="{FF2B5EF4-FFF2-40B4-BE49-F238E27FC236}">
                <a16:creationId xmlns:a16="http://schemas.microsoft.com/office/drawing/2014/main" id="{85C1EAB1-851A-96B4-3C41-D6DB9A19FD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7878" y="2501983"/>
            <a:ext cx="923402" cy="923402"/>
          </a:xfrm>
          <a:prstGeom prst="rect">
            <a:avLst/>
          </a:prstGeom>
        </p:spPr>
      </p:pic>
      <p:pic>
        <p:nvPicPr>
          <p:cNvPr id="15" name="Picture 14" descr="Icon&#10;&#10;Description automatically generated">
            <a:extLst>
              <a:ext uri="{FF2B5EF4-FFF2-40B4-BE49-F238E27FC236}">
                <a16:creationId xmlns:a16="http://schemas.microsoft.com/office/drawing/2014/main" id="{3C20D07B-D06D-AF3C-DEA5-24AD9F262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7878" y="3833111"/>
            <a:ext cx="933589" cy="93358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60866" y="3085008"/>
            <a:ext cx="14763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wipe</a:t>
            </a:r>
            <a:endParaRPr b="1" dirty="0">
              <a:latin typeface="Gill Sans MT" panose="020B0502020104020203" pitchFamily="34" charset="77"/>
              <a:sym typeface="American Typewriter"/>
            </a:endParaRPr>
          </a:p>
        </p:txBody>
      </p:sp>
      <p:sp>
        <p:nvSpPr>
          <p:cNvPr id="134" name="office"/>
          <p:cNvSpPr txBox="1"/>
          <p:nvPr/>
        </p:nvSpPr>
        <p:spPr>
          <a:xfrm>
            <a:off x="3152239" y="3993661"/>
            <a:ext cx="12936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play</a:t>
            </a:r>
            <a:endParaRPr dirty="0">
              <a:latin typeface="Gill Sans MT" panose="020B0502020104020203" pitchFamily="34" charset="77"/>
            </a:endParaRPr>
          </a:p>
        </p:txBody>
      </p:sp>
      <p:sp>
        <p:nvSpPr>
          <p:cNvPr id="135" name="spare"/>
          <p:cNvSpPr txBox="1"/>
          <p:nvPr/>
        </p:nvSpPr>
        <p:spPr>
          <a:xfrm>
            <a:off x="3080104" y="4843260"/>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bash</a:t>
            </a:r>
            <a:endParaRPr b="1" dirty="0">
              <a:latin typeface="Gill Sans MT" panose="020B0502020104020203" pitchFamily="34" charset="77"/>
              <a:sym typeface="American Typewriter"/>
            </a:endParaRPr>
          </a:p>
        </p:txBody>
      </p:sp>
      <p:sp>
        <p:nvSpPr>
          <p:cNvPr id="136" name="chipped"/>
          <p:cNvSpPr txBox="1"/>
          <p:nvPr/>
        </p:nvSpPr>
        <p:spPr>
          <a:xfrm>
            <a:off x="3031210" y="5769060"/>
            <a:ext cx="1535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rinse</a:t>
            </a:r>
            <a:endParaRPr dirty="0">
              <a:latin typeface="Gill Sans MT" panose="020B0502020104020203" pitchFamily="34" charset="77"/>
            </a:endParaRPr>
          </a:p>
        </p:txBody>
      </p:sp>
      <p:sp>
        <p:nvSpPr>
          <p:cNvPr id="137" name="lift"/>
          <p:cNvSpPr txBox="1"/>
          <p:nvPr/>
        </p:nvSpPr>
        <p:spPr>
          <a:xfrm>
            <a:off x="3250023" y="6639612"/>
            <a:ext cx="1098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roll</a:t>
            </a:r>
            <a:endParaRPr dirty="0">
              <a:latin typeface="Gill Sans MT" panose="020B0502020104020203" pitchFamily="34" charset="77"/>
            </a:endParaRPr>
          </a:p>
        </p:txBody>
      </p:sp>
      <p:sp>
        <p:nvSpPr>
          <p:cNvPr id="138" name="mutter"/>
          <p:cNvSpPr txBox="1"/>
          <p:nvPr/>
        </p:nvSpPr>
        <p:spPr>
          <a:xfrm>
            <a:off x="8372175" y="3961911"/>
            <a:ext cx="16879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pinch</a:t>
            </a:r>
            <a:endParaRPr b="1" dirty="0">
              <a:latin typeface="Gill Sans MT" panose="020B0502020104020203" pitchFamily="34" charset="77"/>
              <a:sym typeface="American Typewriter"/>
            </a:endParaRPr>
          </a:p>
        </p:txBody>
      </p:sp>
      <p:sp>
        <p:nvSpPr>
          <p:cNvPr id="139" name="unveil"/>
          <p:cNvSpPr txBox="1"/>
          <p:nvPr/>
        </p:nvSpPr>
        <p:spPr>
          <a:xfrm>
            <a:off x="8359748" y="5750010"/>
            <a:ext cx="152285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ooze</a:t>
            </a:r>
            <a:endParaRPr b="1" dirty="0">
              <a:latin typeface="Gill Sans MT" panose="020B0502020104020203" pitchFamily="34" charset="77"/>
              <a:sym typeface="American Typewriter"/>
            </a:endParaRPr>
          </a:p>
        </p:txBody>
      </p:sp>
      <p:sp>
        <p:nvSpPr>
          <p:cNvPr id="140" name="tolerate"/>
          <p:cNvSpPr txBox="1"/>
          <p:nvPr/>
        </p:nvSpPr>
        <p:spPr>
          <a:xfrm>
            <a:off x="8510029" y="3065958"/>
            <a:ext cx="14122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duty</a:t>
            </a:r>
            <a:endParaRPr dirty="0">
              <a:latin typeface="Gill Sans MT" panose="020B0502020104020203" pitchFamily="34" charset="77"/>
            </a:endParaRPr>
          </a:p>
        </p:txBody>
      </p:sp>
      <p:sp>
        <p:nvSpPr>
          <p:cNvPr id="141" name="fixation"/>
          <p:cNvSpPr txBox="1"/>
          <p:nvPr/>
        </p:nvSpPr>
        <p:spPr>
          <a:xfrm>
            <a:off x="8638274" y="4824210"/>
            <a:ext cx="11557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link</a:t>
            </a:r>
            <a:endParaRPr dirty="0">
              <a:latin typeface="Gill Sans MT" panose="020B0502020104020203" pitchFamily="34" charset="77"/>
            </a:endParaRPr>
          </a:p>
        </p:txBody>
      </p:sp>
      <p:sp>
        <p:nvSpPr>
          <p:cNvPr id="142" name="rustle"/>
          <p:cNvSpPr txBox="1"/>
          <p:nvPr/>
        </p:nvSpPr>
        <p:spPr>
          <a:xfrm>
            <a:off x="8474764" y="6620562"/>
            <a:ext cx="1482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offer</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02788" y="0"/>
            <a:ext cx="597920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wipe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092667"/>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play</a:t>
            </a:r>
            <a:endParaRPr sz="344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D9DDF78-FE83-A11D-599C-0DF74F1E1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19" y="685828"/>
            <a:ext cx="3325691" cy="3325691"/>
          </a:xfrm>
          <a:prstGeom prst="rect">
            <a:avLst/>
          </a:prstGeom>
        </p:spPr>
      </p:pic>
      <p:pic>
        <p:nvPicPr>
          <p:cNvPr id="6" name="Picture 5" descr="Logo&#10;&#10;Description automatically generated">
            <a:extLst>
              <a:ext uri="{FF2B5EF4-FFF2-40B4-BE49-F238E27FC236}">
                <a16:creationId xmlns:a16="http://schemas.microsoft.com/office/drawing/2014/main" id="{585DCAB1-87F2-7904-B07B-8C95AA5E9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336" y="5389938"/>
            <a:ext cx="3919962" cy="391996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258740"/>
            <a:ext cx="565539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bash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38710"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rinse</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73EDA87B-5DE1-4411-B31B-878F985E1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6947" y="473186"/>
            <a:ext cx="3463447" cy="3463447"/>
          </a:xfrm>
          <a:prstGeom prst="rect">
            <a:avLst/>
          </a:prstGeom>
        </p:spPr>
      </p:pic>
      <p:pic>
        <p:nvPicPr>
          <p:cNvPr id="6" name="Picture 5" descr="Icon&#10;&#10;Description automatically generated">
            <a:extLst>
              <a:ext uri="{FF2B5EF4-FFF2-40B4-BE49-F238E27FC236}">
                <a16:creationId xmlns:a16="http://schemas.microsoft.com/office/drawing/2014/main" id="{BA991243-1873-313F-A154-4EC88A43E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94" y="5597897"/>
            <a:ext cx="3504044" cy="350404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31401" y="168536"/>
            <a:ext cx="435055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roll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09183" y="5298034"/>
            <a:ext cx="12346080" cy="3611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duty</a:t>
            </a:r>
            <a:endParaRPr sz="22700" dirty="0">
              <a:latin typeface="Gill Sans MT" panose="020B0502020104020203" pitchFamily="34" charset="77"/>
            </a:endParaRPr>
          </a:p>
        </p:txBody>
      </p:sp>
      <p:pic>
        <p:nvPicPr>
          <p:cNvPr id="5" name="Picture 4" descr="A picture containing text, pool ball, vector graphics&#10;&#10;Description automatically generated">
            <a:extLst>
              <a:ext uri="{FF2B5EF4-FFF2-40B4-BE49-F238E27FC236}">
                <a16:creationId xmlns:a16="http://schemas.microsoft.com/office/drawing/2014/main" id="{4A56063B-EBBB-4F6E-8136-EBA180A23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413" y="-104925"/>
            <a:ext cx="4894116" cy="4894116"/>
          </a:xfrm>
          <a:prstGeom prst="rect">
            <a:avLst/>
          </a:prstGeom>
        </p:spPr>
      </p:pic>
      <p:pic>
        <p:nvPicPr>
          <p:cNvPr id="7" name="Picture 6" descr="Icon&#10;&#10;Description automatically generated">
            <a:extLst>
              <a:ext uri="{FF2B5EF4-FFF2-40B4-BE49-F238E27FC236}">
                <a16:creationId xmlns:a16="http://schemas.microsoft.com/office/drawing/2014/main" id="{470C11F3-7D8C-8910-4812-12CACC18B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627" y="5788987"/>
            <a:ext cx="3249264" cy="324926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47318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pinch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12473" y="5427006"/>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link</a:t>
            </a:r>
            <a:endParaRPr sz="13800" dirty="0">
              <a:latin typeface="Gill Sans MT" panose="020B0502020104020203" pitchFamily="34" charset="77"/>
            </a:endParaRPr>
          </a:p>
        </p:txBody>
      </p:sp>
      <p:pic>
        <p:nvPicPr>
          <p:cNvPr id="7" name="Picture 6" descr="Icon&#10;&#10;Description automatically generated">
            <a:extLst>
              <a:ext uri="{FF2B5EF4-FFF2-40B4-BE49-F238E27FC236}">
                <a16:creationId xmlns:a16="http://schemas.microsoft.com/office/drawing/2014/main" id="{1C620697-FF8E-DB20-8E38-E7F8125E5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73186"/>
            <a:ext cx="3562927" cy="3562927"/>
          </a:xfrm>
          <a:prstGeom prst="rect">
            <a:avLst/>
          </a:prstGeom>
        </p:spPr>
      </p:pic>
      <p:pic>
        <p:nvPicPr>
          <p:cNvPr id="8" name="Picture 7" descr="Icon&#10;&#10;Description automatically generated">
            <a:extLst>
              <a:ext uri="{FF2B5EF4-FFF2-40B4-BE49-F238E27FC236}">
                <a16:creationId xmlns:a16="http://schemas.microsoft.com/office/drawing/2014/main" id="{5F4B1FCE-836B-85D5-F888-7A0D6E7B8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377" y="5799766"/>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61444" y="130317"/>
            <a:ext cx="623087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ooze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14128" y="5328694"/>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offer</a:t>
            </a:r>
            <a:endParaRPr sz="13800" dirty="0">
              <a:latin typeface="Gill Sans MT" panose="020B0502020104020203" pitchFamily="34" charset="77"/>
            </a:endParaRPr>
          </a:p>
        </p:txBody>
      </p:sp>
      <p:pic>
        <p:nvPicPr>
          <p:cNvPr id="6" name="Picture 5" descr="Icon&#10;&#10;Description automatically generated">
            <a:extLst>
              <a:ext uri="{FF2B5EF4-FFF2-40B4-BE49-F238E27FC236}">
                <a16:creationId xmlns:a16="http://schemas.microsoft.com/office/drawing/2014/main" id="{54D3153A-E3C4-C9B0-D327-50EA49B8B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850" y="644384"/>
            <a:ext cx="3163455" cy="3163455"/>
          </a:xfrm>
          <a:prstGeom prst="rect">
            <a:avLst/>
          </a:prstGeom>
        </p:spPr>
      </p:pic>
      <p:pic>
        <p:nvPicPr>
          <p:cNvPr id="7" name="Picture 6" descr="Icon&#10;&#10;Description automatically generated">
            <a:extLst>
              <a:ext uri="{FF2B5EF4-FFF2-40B4-BE49-F238E27FC236}">
                <a16:creationId xmlns:a16="http://schemas.microsoft.com/office/drawing/2014/main" id="{356BD4E3-1F13-2854-F8C2-34D16BF4A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547" y="5530498"/>
            <a:ext cx="3677030" cy="367703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22548" y="2274766"/>
            <a:ext cx="14763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wipe	</a:t>
            </a:r>
            <a:endParaRPr b="1" dirty="0">
              <a:latin typeface="Gill Sans MT" panose="020B0502020104020203" pitchFamily="34" charset="77"/>
              <a:sym typeface="American Typewriter"/>
            </a:endParaRPr>
          </a:p>
        </p:txBody>
      </p:sp>
      <p:sp>
        <p:nvSpPr>
          <p:cNvPr id="134" name="office"/>
          <p:cNvSpPr txBox="1"/>
          <p:nvPr/>
        </p:nvSpPr>
        <p:spPr>
          <a:xfrm>
            <a:off x="5913944" y="3183419"/>
            <a:ext cx="12936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play</a:t>
            </a:r>
            <a:endParaRPr dirty="0">
              <a:latin typeface="Gill Sans MT" panose="020B0502020104020203" pitchFamily="34" charset="77"/>
            </a:endParaRPr>
          </a:p>
        </p:txBody>
      </p:sp>
      <p:sp>
        <p:nvSpPr>
          <p:cNvPr id="135" name="spare"/>
          <p:cNvSpPr txBox="1"/>
          <p:nvPr/>
        </p:nvSpPr>
        <p:spPr>
          <a:xfrm>
            <a:off x="5841797" y="4033018"/>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bash</a:t>
            </a:r>
            <a:endParaRPr b="1" dirty="0">
              <a:latin typeface="Gill Sans MT" panose="020B0502020104020203" pitchFamily="34" charset="77"/>
              <a:sym typeface="American Typewriter"/>
            </a:endParaRPr>
          </a:p>
        </p:txBody>
      </p:sp>
      <p:sp>
        <p:nvSpPr>
          <p:cNvPr id="136" name="chipped"/>
          <p:cNvSpPr txBox="1"/>
          <p:nvPr/>
        </p:nvSpPr>
        <p:spPr>
          <a:xfrm>
            <a:off x="5792917" y="4958818"/>
            <a:ext cx="1535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rinse</a:t>
            </a:r>
            <a:endParaRPr dirty="0">
              <a:latin typeface="Gill Sans MT" panose="020B0502020104020203" pitchFamily="34" charset="77"/>
            </a:endParaRPr>
          </a:p>
        </p:txBody>
      </p:sp>
      <p:sp>
        <p:nvSpPr>
          <p:cNvPr id="137" name="lift"/>
          <p:cNvSpPr txBox="1"/>
          <p:nvPr/>
        </p:nvSpPr>
        <p:spPr>
          <a:xfrm>
            <a:off x="6011725" y="5829370"/>
            <a:ext cx="1098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roll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16808" y="3418118"/>
            <a:ext cx="16879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pinch</a:t>
            </a:r>
            <a:endParaRPr b="1" dirty="0">
              <a:latin typeface="Gill Sans MT" panose="020B0502020104020203" pitchFamily="34" charset="77"/>
              <a:sym typeface="American Typewriter"/>
            </a:endParaRPr>
          </a:p>
        </p:txBody>
      </p:sp>
      <p:sp>
        <p:nvSpPr>
          <p:cNvPr id="140" name="tolerate"/>
          <p:cNvSpPr txBox="1"/>
          <p:nvPr/>
        </p:nvSpPr>
        <p:spPr>
          <a:xfrm>
            <a:off x="5854656" y="2522165"/>
            <a:ext cx="14122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duty</a:t>
            </a:r>
            <a:endParaRPr dirty="0">
              <a:latin typeface="Gill Sans MT" panose="020B0502020104020203" pitchFamily="34" charset="77"/>
            </a:endParaRPr>
          </a:p>
        </p:txBody>
      </p:sp>
      <p:sp>
        <p:nvSpPr>
          <p:cNvPr id="141" name="fixation"/>
          <p:cNvSpPr txBox="1"/>
          <p:nvPr/>
        </p:nvSpPr>
        <p:spPr>
          <a:xfrm>
            <a:off x="5982907" y="4280417"/>
            <a:ext cx="11557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link</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41036" y="5188117"/>
            <a:ext cx="152285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ooze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61078" y="5996646"/>
            <a:ext cx="1482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offer</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7023" y="1309202"/>
            <a:ext cx="18242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wipe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151053"/>
            <a:ext cx="535551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wipe something, you rub its surface to remove dirt or liquid from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a:t>
            </a:r>
            <a:r>
              <a:rPr lang="en-GB" sz="4000" b="1" dirty="0">
                <a:latin typeface="Gill Sans MT" panose="020B0502020104020203" pitchFamily="34" charset="77"/>
              </a:rPr>
              <a:t>wiped</a:t>
            </a:r>
            <a:r>
              <a:rPr lang="en-GB" sz="4000" dirty="0">
                <a:latin typeface="Gill Sans MT" panose="020B0502020104020203" pitchFamily="34" charset="77"/>
              </a:rPr>
              <a:t> her glasses to clean them.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wipe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3145624"/>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hype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glasses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151EF638-853D-FE7F-5CF7-BDE19360A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46" y="2845797"/>
            <a:ext cx="3325691" cy="332569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6907" y="1309202"/>
            <a:ext cx="15244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play</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4069599"/>
            <a:ext cx="618175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children, animals, or perhaps adults play, they spend time doing enjoyable things, such as using toys and taking part in games.</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and Theo loved to </a:t>
            </a:r>
            <a:r>
              <a:rPr lang="en-GB" sz="4000" b="1" dirty="0">
                <a:latin typeface="Gill Sans MT" panose="020B0502020104020203" pitchFamily="34" charset="77"/>
              </a:rPr>
              <a:t>play</a:t>
            </a:r>
            <a:r>
              <a:rPr lang="en-GB" sz="4000" dirty="0">
                <a:latin typeface="Gill Sans MT" panose="020B0502020104020203" pitchFamily="34" charset="77"/>
              </a:rPr>
              <a:t> with marbles.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play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3993617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take part 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53E718E7-D7FA-C13D-0773-8E033968F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603" y="2688979"/>
            <a:ext cx="3724715" cy="372471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13" y="1309202"/>
            <a:ext cx="17280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253563"/>
            <a:ext cx="591455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bash something, you hit it hard in a rough or careless way.</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Marcus </a:t>
            </a:r>
            <a:r>
              <a:rPr lang="en-GB" sz="4000" b="1" dirty="0">
                <a:latin typeface="Gill Sans MT" panose="020B0502020104020203" pitchFamily="34" charset="77"/>
              </a:rPr>
              <a:t>bashed</a:t>
            </a:r>
            <a:r>
              <a:rPr lang="en-GB" sz="4000" dirty="0">
                <a:latin typeface="Gill Sans MT" panose="020B0502020104020203" pitchFamily="34" charset="77"/>
              </a:rPr>
              <a:t> into Andrew during the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16847143"/>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FCF0B54-92CE-F8AC-2442-D4C914560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021" y="2655349"/>
            <a:ext cx="3463447" cy="346344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0270" y="1339979"/>
            <a:ext cx="177773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rinse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8" y="3956361"/>
            <a:ext cx="582208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rinse something, you wash it in clean water in order to remove dirt or soap from it.</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Robin </a:t>
            </a:r>
            <a:r>
              <a:rPr lang="en-GB" sz="4000" b="1" dirty="0">
                <a:latin typeface="Gill Sans MT" panose="020B0502020104020203" pitchFamily="34" charset="77"/>
              </a:rPr>
              <a:t>rinsed</a:t>
            </a:r>
            <a:r>
              <a:rPr lang="en-GB" sz="4000" dirty="0">
                <a:latin typeface="Gill Sans MT" panose="020B0502020104020203" pitchFamily="34" charset="77"/>
              </a:rPr>
              <a:t> the soap out of her hair.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rinse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6291137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cleanse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F16EC98-FF2B-9813-33BD-DEF76AA0C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89" y="2407988"/>
            <a:ext cx="3897425" cy="389742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5081" y="1309202"/>
            <a:ext cx="134812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roll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rolls or when you roll it, it moves along a surface, turning over many times.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ball </a:t>
            </a:r>
            <a:r>
              <a:rPr lang="en-GB" sz="4000" b="1" dirty="0">
                <a:latin typeface="Gill Sans MT" panose="020B0502020104020203" pitchFamily="34" charset="77"/>
              </a:rPr>
              <a:t>rolled </a:t>
            </a:r>
            <a:r>
              <a:rPr lang="en-GB" sz="4000" dirty="0">
                <a:latin typeface="Gill Sans MT" panose="020B0502020104020203" pitchFamily="34" charset="77"/>
              </a:rPr>
              <a:t>across the 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59908554"/>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pool ball, vector graphics&#10;&#10;Description automatically generated">
            <a:extLst>
              <a:ext uri="{FF2B5EF4-FFF2-40B4-BE49-F238E27FC236}">
                <a16:creationId xmlns:a16="http://schemas.microsoft.com/office/drawing/2014/main" id="{BD40A239-FAE6-4A5C-6F81-B8A63F535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934" y="2163532"/>
            <a:ext cx="4894116" cy="489411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12322</TotalTime>
  <Words>1213</Words>
  <Application>Microsoft Macintosh PowerPoint</Application>
  <PresentationFormat>Custom</PresentationFormat>
  <Paragraphs>313</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73</cp:revision>
  <dcterms:modified xsi:type="dcterms:W3CDTF">2023-02-26T15:47:31Z</dcterms:modified>
</cp:coreProperties>
</file>