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295"/>
    <p:restoredTop sz="94646"/>
  </p:normalViewPr>
  <p:slideViewPr>
    <p:cSldViewPr snapToGrid="0" snapToObjects="1">
      <p:cViewPr varScale="1">
        <p:scale>
          <a:sx n="62" d="100"/>
          <a:sy n="62" d="100"/>
        </p:scale>
        <p:origin x="-40" y="-2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3752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Spring</a:t>
            </a:r>
            <a:r>
              <a:rPr dirty="0">
                <a:solidFill>
                  <a:srgbClr val="0070C0"/>
                </a:solidFill>
                <a:latin typeface="Gill Sans MT" panose="020B0502020104020203" pitchFamily="34" charset="77"/>
              </a:rPr>
              <a:t> Term 202</a:t>
            </a:r>
            <a:r>
              <a:rPr lang="en-GB" dirty="0">
                <a:solidFill>
                  <a:srgbClr val="0070C0"/>
                </a:solidFill>
                <a:latin typeface="Gill Sans MT" panose="020B0502020104020203" pitchFamily="34" charset="77"/>
              </a:rPr>
              <a:t>3</a:t>
            </a:r>
            <a:r>
              <a:rPr dirty="0">
                <a:solidFill>
                  <a:srgbClr val="0070C0"/>
                </a:solidFill>
                <a:latin typeface="Gill Sans MT" panose="020B0502020104020203" pitchFamily="34" charset="77"/>
              </a:rPr>
              <a:t>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5205306" y="3226831"/>
            <a:ext cx="6977872"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 </a:t>
            </a:r>
            <a:r>
              <a:rPr lang="en-GB" dirty="0">
                <a:latin typeface="Gill Sans MT" panose="020B0502020104020203" pitchFamily="34" charset="77"/>
              </a:rPr>
              <a:t>16</a:t>
            </a:r>
            <a:r>
              <a:rPr dirty="0">
                <a:latin typeface="Gill Sans MT" panose="020B0502020104020203" pitchFamily="34" charset="77"/>
              </a:rPr>
              <a:t> </a:t>
            </a:r>
            <a:r>
              <a:rPr lang="en-GB" dirty="0">
                <a:latin typeface="Gill Sans MT" panose="020B0502020104020203" pitchFamily="34" charset="77"/>
              </a:rPr>
              <a:t>–</a:t>
            </a:r>
            <a:r>
              <a:rPr dirty="0">
                <a:latin typeface="Gill Sans MT" panose="020B0502020104020203" pitchFamily="34" charset="77"/>
              </a:rPr>
              <a:t> </a:t>
            </a:r>
            <a:r>
              <a:rPr lang="en-GB" dirty="0">
                <a:latin typeface="Gill Sans MT" panose="020B0502020104020203" pitchFamily="34" charset="77"/>
              </a:rPr>
              <a:t>9th</a:t>
            </a:r>
            <a:r>
              <a:rPr dirty="0">
                <a:latin typeface="Gill Sans MT" panose="020B0502020104020203" pitchFamily="34" charset="77"/>
              </a:rPr>
              <a:t> </a:t>
            </a:r>
            <a:r>
              <a:rPr lang="en-GB" dirty="0">
                <a:latin typeface="Gill Sans MT" panose="020B0502020104020203" pitchFamily="34" charset="77"/>
              </a:rPr>
              <a:t>January</a:t>
            </a:r>
            <a:r>
              <a:rPr dirty="0">
                <a:latin typeface="Gill Sans MT" panose="020B0502020104020203" pitchFamily="34" charset="77"/>
              </a:rPr>
              <a:t> 202</a:t>
            </a:r>
            <a:r>
              <a:rPr lang="en-GB" dirty="0">
                <a:latin typeface="Gill Sans MT" panose="020B0502020104020203" pitchFamily="34" charset="77"/>
              </a:rPr>
              <a:t>3</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2">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13" name="Picture 12" descr="A screenshot of a cell phone&#10;&#10;Description automatically generated">
            <a:extLst>
              <a:ext uri="{FF2B5EF4-FFF2-40B4-BE49-F238E27FC236}">
                <a16:creationId xmlns:a16="http://schemas.microsoft.com/office/drawing/2014/main" id="{6EC0D784-5EA2-6841-BB18-6B704A0BB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45752">
            <a:off x="6517535" y="6383473"/>
            <a:ext cx="3213149" cy="240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A screenshot of a cell phone&#10;&#10;Description automatically generated">
            <a:extLst>
              <a:ext uri="{FF2B5EF4-FFF2-40B4-BE49-F238E27FC236}">
                <a16:creationId xmlns:a16="http://schemas.microsoft.com/office/drawing/2014/main" id="{72679589-8404-E543-896F-014067FE98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42618">
            <a:off x="8719809" y="4398356"/>
            <a:ext cx="3138499" cy="23538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89251" y="1309202"/>
            <a:ext cx="243977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realise</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15734" y="4069517"/>
            <a:ext cx="5886666"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realise that something is true, you become aware of that fact or understand it.</a:t>
            </a:r>
          </a:p>
        </p:txBody>
      </p:sp>
      <p:sp>
        <p:nvSpPr>
          <p:cNvPr id="155" name="The was a tear in Freddie’s new school jumper."/>
          <p:cNvSpPr txBox="1"/>
          <p:nvPr/>
        </p:nvSpPr>
        <p:spPr>
          <a:xfrm>
            <a:off x="0" y="6287569"/>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a:t>
            </a:r>
            <a:r>
              <a:rPr lang="en-GB" sz="4000" b="1" dirty="0">
                <a:latin typeface="Gill Sans MT" panose="020B0502020104020203" pitchFamily="34" charset="77"/>
              </a:rPr>
              <a:t>realised</a:t>
            </a:r>
            <a:r>
              <a:rPr lang="en-GB" sz="4000" dirty="0">
                <a:latin typeface="Gill Sans MT" panose="020B0502020104020203" pitchFamily="34" charset="77"/>
              </a:rPr>
              <a:t> she had forgotten to do her homework.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re-al-</a:t>
            </a:r>
            <a:r>
              <a:rPr lang="en-GB" dirty="0" err="1">
                <a:latin typeface="Gill Sans MT" panose="020B0502020104020203" pitchFamily="34" charset="77"/>
              </a:rPr>
              <a:t>ise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79727784"/>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notice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ation</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forgot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ascertain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remember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C6539C98-7280-B436-322C-7171E5D06D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76930" y="2598853"/>
            <a:ext cx="3354059" cy="3354059"/>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71861" y="1309202"/>
            <a:ext cx="307456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purpose</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42848" y="4132325"/>
            <a:ext cx="6531675"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purpose of something is the reason for which it is made or done.</a:t>
            </a:r>
          </a:p>
        </p:txBody>
      </p:sp>
      <p:sp>
        <p:nvSpPr>
          <p:cNvPr id="155" name="The was a tear in Freddie’s new school jumper."/>
          <p:cNvSpPr txBox="1"/>
          <p:nvPr/>
        </p:nvSpPr>
        <p:spPr>
          <a:xfrm>
            <a:off x="0" y="6368491"/>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a:t>
            </a:r>
            <a:r>
              <a:rPr lang="en-GB" sz="4000" b="1" dirty="0">
                <a:latin typeface="Gill Sans MT" panose="020B0502020104020203" pitchFamily="34" charset="77"/>
              </a:rPr>
              <a:t>purpose</a:t>
            </a:r>
            <a:r>
              <a:rPr lang="en-GB" sz="4000" dirty="0">
                <a:latin typeface="Gill Sans MT" panose="020B0502020104020203" pitchFamily="34" charset="77"/>
              </a:rPr>
              <a:t> of reading the book was to learn more.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pur</a:t>
            </a:r>
            <a:r>
              <a:rPr lang="en-GB" dirty="0">
                <a:latin typeface="Gill Sans MT" panose="020B0502020104020203" pitchFamily="34" charset="77"/>
              </a:rPr>
              <a:t>-pose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579470209"/>
              </p:ext>
            </p:extLst>
          </p:nvPr>
        </p:nvGraphicFramePr>
        <p:xfrm>
          <a:off x="5110" y="7558216"/>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motive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ful</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help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reasons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multi-</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support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CD0393BC-B012-57A8-8252-62FF184898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91549" y="2592309"/>
            <a:ext cx="3540392" cy="3540392"/>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24336" y="1309202"/>
            <a:ext cx="256961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cluster</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48186" y="4123618"/>
            <a:ext cx="5957414"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cluster of people or things is a small group of them close together.</a:t>
            </a:r>
          </a:p>
        </p:txBody>
      </p:sp>
      <p:sp>
        <p:nvSpPr>
          <p:cNvPr id="155" name="The was a tear in Freddie’s new school jumper."/>
          <p:cNvSpPr txBox="1"/>
          <p:nvPr/>
        </p:nvSpPr>
        <p:spPr>
          <a:xfrm>
            <a:off x="0" y="641454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A </a:t>
            </a:r>
            <a:r>
              <a:rPr lang="en-GB" sz="4000" b="1" dirty="0">
                <a:latin typeface="Gill Sans MT" panose="020B0502020104020203" pitchFamily="34" charset="77"/>
              </a:rPr>
              <a:t>cluster</a:t>
            </a:r>
            <a:r>
              <a:rPr lang="en-GB" sz="4000" dirty="0">
                <a:latin typeface="Gill Sans MT" panose="020B0502020104020203" pitchFamily="34" charset="77"/>
              </a:rPr>
              <a:t> of children waited patiently for the headteacher.</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clus-ter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815978877"/>
              </p:ext>
            </p:extLst>
          </p:nvPr>
        </p:nvGraphicFramePr>
        <p:xfrm>
          <a:off x="5110" y="7557242"/>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bunch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super-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muster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clump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buster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weeds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4" name="Picture 3" descr="Icon&#10;&#10;Description automatically generated">
            <a:extLst>
              <a:ext uri="{FF2B5EF4-FFF2-40B4-BE49-F238E27FC236}">
                <a16:creationId xmlns:a16="http://schemas.microsoft.com/office/drawing/2014/main" id="{FF161E9C-2896-1D83-E138-E05D89CCC3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84276" y="2040926"/>
            <a:ext cx="4876800" cy="4876800"/>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480681" y="1309202"/>
            <a:ext cx="305692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function</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4431" y="4222262"/>
            <a:ext cx="675934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The function of something or someone is the useful thing that they do or are intended to do.</a:t>
            </a: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teacher’s </a:t>
            </a:r>
            <a:r>
              <a:rPr lang="en-GB" sz="4000" b="1" dirty="0">
                <a:latin typeface="Gill Sans MT" panose="020B0502020104020203" pitchFamily="34" charset="77"/>
              </a:rPr>
              <a:t>function</a:t>
            </a:r>
            <a:r>
              <a:rPr lang="en-GB" sz="4000" dirty="0">
                <a:latin typeface="Gill Sans MT" panose="020B0502020104020203" pitchFamily="34" charset="77"/>
              </a:rPr>
              <a:t> was to ensure everyone was happy. </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func-tion</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38531334"/>
              </p:ext>
            </p:extLst>
          </p:nvPr>
        </p:nvGraphicFramePr>
        <p:xfrm>
          <a:off x="5110" y="7579393"/>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108890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use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err="1">
                          <a:latin typeface="Gill Sans MT" panose="020B0502020104020203" pitchFamily="34" charset="77"/>
                        </a:rPr>
                        <a:t>dys</a:t>
                      </a:r>
                      <a:r>
                        <a:rPr lang="en-GB" sz="2600" dirty="0">
                          <a:latin typeface="Gill Sans MT" panose="020B0502020104020203" pitchFamily="34" charset="77"/>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conjunction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properly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reason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junction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broken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Icon&#10;&#10;Description automatically generated">
            <a:extLst>
              <a:ext uri="{FF2B5EF4-FFF2-40B4-BE49-F238E27FC236}">
                <a16:creationId xmlns:a16="http://schemas.microsoft.com/office/drawing/2014/main" id="{5491B5FE-158C-B034-AE9F-B2315A4A82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83895" y="2576179"/>
            <a:ext cx="3867849" cy="3867849"/>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32270" y="1309202"/>
            <a:ext cx="3327834"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property</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06041" y="3840342"/>
            <a:ext cx="6097883" cy="231858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Someone's property is all the things that belong to them or something that belongs to them.</a:t>
            </a:r>
            <a:endParaRPr sz="3600" dirty="0">
              <a:latin typeface="Gill Sans MT" panose="020B0502020104020203" pitchFamily="34" charset="77"/>
            </a:endParaRPr>
          </a:p>
        </p:txBody>
      </p:sp>
      <p:sp>
        <p:nvSpPr>
          <p:cNvPr id="155" name="The was a tear in Freddie’s new school jumper."/>
          <p:cNvSpPr txBox="1"/>
          <p:nvPr/>
        </p:nvSpPr>
        <p:spPr>
          <a:xfrm>
            <a:off x="0" y="632968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orange coat was the </a:t>
            </a:r>
            <a:r>
              <a:rPr lang="en-GB" sz="4000" b="1" dirty="0">
                <a:latin typeface="Gill Sans MT" panose="020B0502020104020203" pitchFamily="34" charset="77"/>
              </a:rPr>
              <a:t>property</a:t>
            </a:r>
            <a:r>
              <a:rPr lang="en-GB" sz="4000" dirty="0">
                <a:latin typeface="Gill Sans MT" panose="020B0502020104020203" pitchFamily="34" charset="77"/>
              </a:rPr>
              <a:t> of Mia.</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040153"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prop-er-ty</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13219833"/>
              </p:ext>
            </p:extLst>
          </p:nvPr>
        </p:nvGraphicFramePr>
        <p:xfrm>
          <a:off x="5110" y="7542175"/>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possession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belonging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5" name="Picture 4" descr="Logo&#10;&#10;Description automatically generated with medium confidence">
            <a:extLst>
              <a:ext uri="{FF2B5EF4-FFF2-40B4-BE49-F238E27FC236}">
                <a16:creationId xmlns:a16="http://schemas.microsoft.com/office/drawing/2014/main" id="{65EDB144-4098-28B9-0F0D-43D532079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04183" y="2488860"/>
            <a:ext cx="3770098" cy="3770098"/>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79523425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few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window</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ask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help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94314451"/>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realise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cluster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purpose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property</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1024070239"/>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few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window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help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straight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972725496"/>
              </p:ext>
            </p:extLst>
          </p:nvPr>
        </p:nvGraphicFramePr>
        <p:xfrm>
          <a:off x="5307795" y="1251704"/>
          <a:ext cx="4826233" cy="7723200"/>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someone something, you say something to them in the form of a question because you want to know the 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you make it easier for them to do something, for example by doing part of the work for them or by giving them advice or money.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You use *** to indicate that you are talking about a small number of people or things.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A *** line or edge continues in the same direction and does not bend or curve.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A *** is a space in the wall of a building or in the side of a vehicle, which has glass in it so that light can come in and you can see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 name="Picture 1" descr="Icon&#10;&#10;Description automatically generated">
            <a:extLst>
              <a:ext uri="{FF2B5EF4-FFF2-40B4-BE49-F238E27FC236}">
                <a16:creationId xmlns:a16="http://schemas.microsoft.com/office/drawing/2014/main" id="{CD4B4011-4699-2D54-FD7C-2DEA1F49AF5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42751" y="5183933"/>
            <a:ext cx="921331" cy="921331"/>
          </a:xfrm>
          <a:prstGeom prst="rect">
            <a:avLst/>
          </a:prstGeom>
        </p:spPr>
      </p:pic>
      <p:pic>
        <p:nvPicPr>
          <p:cNvPr id="5" name="Picture 4" descr="Icon&#10;&#10;Description automatically generated">
            <a:extLst>
              <a:ext uri="{FF2B5EF4-FFF2-40B4-BE49-F238E27FC236}">
                <a16:creationId xmlns:a16="http://schemas.microsoft.com/office/drawing/2014/main" id="{A34D9317-246E-601D-01E3-1A47A512930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42751" y="7900009"/>
            <a:ext cx="879207" cy="879207"/>
          </a:xfrm>
          <a:prstGeom prst="rect">
            <a:avLst/>
          </a:prstGeom>
        </p:spPr>
      </p:pic>
      <p:pic>
        <p:nvPicPr>
          <p:cNvPr id="6" name="Picture 5" descr="Icon&#10;&#10;Description automatically generated">
            <a:extLst>
              <a:ext uri="{FF2B5EF4-FFF2-40B4-BE49-F238E27FC236}">
                <a16:creationId xmlns:a16="http://schemas.microsoft.com/office/drawing/2014/main" id="{456BAB35-469F-4ADC-D763-1F8133F1C6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457995" y="2579361"/>
            <a:ext cx="1099442" cy="1099442"/>
          </a:xfrm>
          <a:prstGeom prst="rect">
            <a:avLst/>
          </a:prstGeom>
        </p:spPr>
      </p:pic>
      <p:pic>
        <p:nvPicPr>
          <p:cNvPr id="7" name="Picture 6" descr="Icon&#10;&#10;Description automatically generated">
            <a:extLst>
              <a:ext uri="{FF2B5EF4-FFF2-40B4-BE49-F238E27FC236}">
                <a16:creationId xmlns:a16="http://schemas.microsoft.com/office/drawing/2014/main" id="{E747EBCB-78A4-6150-88E1-401323439E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5917" y="3890509"/>
            <a:ext cx="1099443" cy="1099443"/>
          </a:xfrm>
          <a:prstGeom prst="rect">
            <a:avLst/>
          </a:prstGeom>
        </p:spPr>
      </p:pic>
      <p:pic>
        <p:nvPicPr>
          <p:cNvPr id="8" name="Picture 7" descr="Icon&#10;&#10;Description automatically generated">
            <a:extLst>
              <a:ext uri="{FF2B5EF4-FFF2-40B4-BE49-F238E27FC236}">
                <a16:creationId xmlns:a16="http://schemas.microsoft.com/office/drawing/2014/main" id="{D86BB5EF-DB49-4521-680F-78B6B8451D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37816" y="6382825"/>
            <a:ext cx="1099443" cy="1099443"/>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631196208"/>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realise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cluster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function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property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155741165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A *** of people or things is a small group of them close together.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that something is true, you become aware of that fact or understand it.</a:t>
                      </a:r>
                    </a:p>
                    <a:p>
                      <a:endParaRPr lang="en-GB" sz="20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000" dirty="0">
                          <a:latin typeface="Gill Sans MT" panose="020B0502020104020203" pitchFamily="34" charset="77"/>
                        </a:rPr>
                        <a:t>Someone’s *** is all the things that belong to them or something that belongs to them.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The *** of something is the reason for which it is made or done.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The *** of something or someone is the useful thing that they do or are intended to do.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 name="Picture 1" descr="Icon&#10;&#10;Description automatically generated">
            <a:extLst>
              <a:ext uri="{FF2B5EF4-FFF2-40B4-BE49-F238E27FC236}">
                <a16:creationId xmlns:a16="http://schemas.microsoft.com/office/drawing/2014/main" id="{33C5EBCC-8149-1056-097A-67208CDC3F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5293" y="3877616"/>
            <a:ext cx="876541" cy="876541"/>
          </a:xfrm>
          <a:prstGeom prst="rect">
            <a:avLst/>
          </a:prstGeom>
        </p:spPr>
      </p:pic>
      <p:pic>
        <p:nvPicPr>
          <p:cNvPr id="5" name="Picture 4" descr="Icon&#10;&#10;Description automatically generated">
            <a:extLst>
              <a:ext uri="{FF2B5EF4-FFF2-40B4-BE49-F238E27FC236}">
                <a16:creationId xmlns:a16="http://schemas.microsoft.com/office/drawing/2014/main" id="{A453436A-EBDA-86BF-B17F-A8F29A3E74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96768" y="6564596"/>
            <a:ext cx="933590" cy="933590"/>
          </a:xfrm>
          <a:prstGeom prst="rect">
            <a:avLst/>
          </a:prstGeom>
        </p:spPr>
      </p:pic>
      <p:pic>
        <p:nvPicPr>
          <p:cNvPr id="6" name="Picture 5" descr="Icon&#10;&#10;Description automatically generated">
            <a:extLst>
              <a:ext uri="{FF2B5EF4-FFF2-40B4-BE49-F238E27FC236}">
                <a16:creationId xmlns:a16="http://schemas.microsoft.com/office/drawing/2014/main" id="{6C95CC70-E5F6-9F78-0457-ECCD54DAD4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35145" y="2551791"/>
            <a:ext cx="1179811" cy="1179811"/>
          </a:xfrm>
          <a:prstGeom prst="rect">
            <a:avLst/>
          </a:prstGeom>
        </p:spPr>
      </p:pic>
      <p:pic>
        <p:nvPicPr>
          <p:cNvPr id="7" name="Picture 6" descr="Icon&#10;&#10;Description automatically generated">
            <a:extLst>
              <a:ext uri="{FF2B5EF4-FFF2-40B4-BE49-F238E27FC236}">
                <a16:creationId xmlns:a16="http://schemas.microsoft.com/office/drawing/2014/main" id="{7D6CB469-A6A1-A635-7CF8-D873DB30A7D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09070" y="7950292"/>
            <a:ext cx="876541" cy="876541"/>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9E3CA9B5-C65D-A630-C8D1-049A6D494C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75917" y="5060156"/>
            <a:ext cx="1129221" cy="1129221"/>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234787" y="3085008"/>
            <a:ext cx="112851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few</a:t>
            </a:r>
            <a:endParaRPr b="1" dirty="0">
              <a:latin typeface="Gill Sans MT" panose="020B0502020104020203" pitchFamily="34" charset="77"/>
              <a:sym typeface="American Typewriter"/>
            </a:endParaRPr>
          </a:p>
        </p:txBody>
      </p:sp>
      <p:sp>
        <p:nvSpPr>
          <p:cNvPr id="134" name="office"/>
          <p:cNvSpPr txBox="1"/>
          <p:nvPr/>
        </p:nvSpPr>
        <p:spPr>
          <a:xfrm>
            <a:off x="2618437" y="3993661"/>
            <a:ext cx="23612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window</a:t>
            </a:r>
            <a:endParaRPr dirty="0">
              <a:latin typeface="Gill Sans MT" panose="020B0502020104020203" pitchFamily="34" charset="77"/>
            </a:endParaRPr>
          </a:p>
        </p:txBody>
      </p:sp>
      <p:sp>
        <p:nvSpPr>
          <p:cNvPr id="135" name="spare"/>
          <p:cNvSpPr txBox="1"/>
          <p:nvPr/>
        </p:nvSpPr>
        <p:spPr>
          <a:xfrm>
            <a:off x="3274064" y="4843260"/>
            <a:ext cx="104996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ask</a:t>
            </a:r>
            <a:endParaRPr b="1" dirty="0">
              <a:latin typeface="Gill Sans MT" panose="020B0502020104020203" pitchFamily="34" charset="77"/>
              <a:sym typeface="American Typewriter"/>
            </a:endParaRPr>
          </a:p>
        </p:txBody>
      </p:sp>
      <p:sp>
        <p:nvSpPr>
          <p:cNvPr id="136" name="chipped"/>
          <p:cNvSpPr txBox="1"/>
          <p:nvPr/>
        </p:nvSpPr>
        <p:spPr>
          <a:xfrm>
            <a:off x="3122579" y="5769060"/>
            <a:ext cx="13529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help</a:t>
            </a:r>
            <a:endParaRPr dirty="0">
              <a:latin typeface="Gill Sans MT" panose="020B0502020104020203" pitchFamily="34" charset="77"/>
            </a:endParaRPr>
          </a:p>
        </p:txBody>
      </p:sp>
      <p:sp>
        <p:nvSpPr>
          <p:cNvPr id="137" name="lift"/>
          <p:cNvSpPr txBox="1"/>
          <p:nvPr/>
        </p:nvSpPr>
        <p:spPr>
          <a:xfrm>
            <a:off x="2612829" y="6639612"/>
            <a:ext cx="237244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straight</a:t>
            </a:r>
            <a:endParaRPr dirty="0">
              <a:latin typeface="Gill Sans MT" panose="020B0502020104020203" pitchFamily="34" charset="77"/>
            </a:endParaRPr>
          </a:p>
        </p:txBody>
      </p:sp>
      <p:sp>
        <p:nvSpPr>
          <p:cNvPr id="138" name="mutter"/>
          <p:cNvSpPr txBox="1"/>
          <p:nvPr/>
        </p:nvSpPr>
        <p:spPr>
          <a:xfrm>
            <a:off x="7979430" y="3961911"/>
            <a:ext cx="24734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purpose</a:t>
            </a:r>
            <a:endParaRPr b="1" dirty="0">
              <a:latin typeface="Gill Sans MT" panose="020B0502020104020203" pitchFamily="34" charset="77"/>
              <a:sym typeface="American Typewriter"/>
            </a:endParaRPr>
          </a:p>
        </p:txBody>
      </p:sp>
      <p:sp>
        <p:nvSpPr>
          <p:cNvPr id="139" name="unveil"/>
          <p:cNvSpPr txBox="1"/>
          <p:nvPr/>
        </p:nvSpPr>
        <p:spPr>
          <a:xfrm>
            <a:off x="7868422" y="5750010"/>
            <a:ext cx="250549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function</a:t>
            </a:r>
            <a:endParaRPr b="1" dirty="0">
              <a:latin typeface="Gill Sans MT" panose="020B0502020104020203" pitchFamily="34" charset="77"/>
              <a:sym typeface="American Typewriter"/>
            </a:endParaRPr>
          </a:p>
        </p:txBody>
      </p:sp>
      <p:sp>
        <p:nvSpPr>
          <p:cNvPr id="140" name="tolerate"/>
          <p:cNvSpPr txBox="1"/>
          <p:nvPr/>
        </p:nvSpPr>
        <p:spPr>
          <a:xfrm>
            <a:off x="8207057" y="3065958"/>
            <a:ext cx="20181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realise</a:t>
            </a:r>
            <a:endParaRPr dirty="0">
              <a:latin typeface="Gill Sans MT" panose="020B0502020104020203" pitchFamily="34" charset="77"/>
            </a:endParaRPr>
          </a:p>
        </p:txBody>
      </p:sp>
      <p:sp>
        <p:nvSpPr>
          <p:cNvPr id="141" name="fixation"/>
          <p:cNvSpPr txBox="1"/>
          <p:nvPr/>
        </p:nvSpPr>
        <p:spPr>
          <a:xfrm>
            <a:off x="8163778" y="4824210"/>
            <a:ext cx="21047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cluster</a:t>
            </a:r>
            <a:endParaRPr dirty="0">
              <a:latin typeface="Gill Sans MT" panose="020B0502020104020203" pitchFamily="34" charset="77"/>
            </a:endParaRPr>
          </a:p>
        </p:txBody>
      </p:sp>
      <p:sp>
        <p:nvSpPr>
          <p:cNvPr id="142" name="rustle"/>
          <p:cNvSpPr txBox="1"/>
          <p:nvPr/>
        </p:nvSpPr>
        <p:spPr>
          <a:xfrm>
            <a:off x="7868023" y="6620562"/>
            <a:ext cx="269625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property</a:t>
            </a:r>
            <a:endParaRPr b="1" dirty="0">
              <a:latin typeface="Gill Sans MT" panose="020B0502020104020203" pitchFamily="34" charset="77"/>
              <a:sym typeface="American Typewriter"/>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860798" y="290723"/>
            <a:ext cx="4541308"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few</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293173" y="5657278"/>
            <a:ext cx="10875989"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window</a:t>
            </a:r>
            <a:endParaRPr sz="28700" dirty="0">
              <a:latin typeface="Gill Sans MT" panose="020B0502020104020203" pitchFamily="34" charset="77"/>
            </a:endParaRPr>
          </a:p>
        </p:txBody>
      </p:sp>
      <p:pic>
        <p:nvPicPr>
          <p:cNvPr id="4" name="Picture 3" descr="Icon&#10;&#10;Description automatically generated">
            <a:extLst>
              <a:ext uri="{FF2B5EF4-FFF2-40B4-BE49-F238E27FC236}">
                <a16:creationId xmlns:a16="http://schemas.microsoft.com/office/drawing/2014/main" id="{AC988076-4D5D-6796-5990-E0AC23C75B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0891" y="338309"/>
            <a:ext cx="3645645" cy="3645645"/>
          </a:xfrm>
          <a:prstGeom prst="rect">
            <a:avLst/>
          </a:prstGeom>
        </p:spPr>
      </p:pic>
      <p:pic>
        <p:nvPicPr>
          <p:cNvPr id="8" name="Picture 7" descr="Icon&#10;&#10;Description automatically generated">
            <a:extLst>
              <a:ext uri="{FF2B5EF4-FFF2-40B4-BE49-F238E27FC236}">
                <a16:creationId xmlns:a16="http://schemas.microsoft.com/office/drawing/2014/main" id="{DF2D80CD-8CBE-CB5D-C52E-D813E50750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2550" y="5821904"/>
            <a:ext cx="3172433" cy="317243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2142163" y="42942"/>
            <a:ext cx="4058803"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ask</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250775" y="5287250"/>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help</a:t>
            </a:r>
            <a:endParaRPr sz="199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5AF997DA-51DC-1B24-9FA6-D8DF0208E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0385" y="480767"/>
            <a:ext cx="3540080" cy="3540080"/>
          </a:xfrm>
          <a:prstGeom prst="rect">
            <a:avLst/>
          </a:prstGeom>
        </p:spPr>
      </p:pic>
      <p:pic>
        <p:nvPicPr>
          <p:cNvPr id="5" name="Picture 4" descr="Icon&#10;&#10;Description automatically generated">
            <a:extLst>
              <a:ext uri="{FF2B5EF4-FFF2-40B4-BE49-F238E27FC236}">
                <a16:creationId xmlns:a16="http://schemas.microsoft.com/office/drawing/2014/main" id="{9B71B77A-12EB-DB81-D7CC-8E0AA22853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313" y="5635139"/>
            <a:ext cx="3505483" cy="350548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858800" y="473186"/>
            <a:ext cx="7806624"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straight</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524539" y="5409959"/>
            <a:ext cx="12346080" cy="3611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2800" dirty="0">
                <a:latin typeface="Gill Sans MT" panose="020B0502020104020203" pitchFamily="34" charset="77"/>
              </a:rPr>
              <a:t>realise</a:t>
            </a:r>
            <a:endParaRPr sz="227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8BDA64BB-BBE6-86EA-8CE2-F47F9EDF6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5313" y="685828"/>
            <a:ext cx="2994296" cy="2994296"/>
          </a:xfrm>
          <a:prstGeom prst="rect">
            <a:avLst/>
          </a:prstGeom>
        </p:spPr>
      </p:pic>
      <p:pic>
        <p:nvPicPr>
          <p:cNvPr id="5" name="Picture 4" descr="Icon&#10;&#10;Description automatically generated">
            <a:extLst>
              <a:ext uri="{FF2B5EF4-FFF2-40B4-BE49-F238E27FC236}">
                <a16:creationId xmlns:a16="http://schemas.microsoft.com/office/drawing/2014/main" id="{049382F8-3FF2-9543-87D5-86B2D036D50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5548" y="5758687"/>
            <a:ext cx="3354059" cy="3354059"/>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712608"/>
            <a:ext cx="11999897"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purpose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554983" y="6009341"/>
            <a:ext cx="10288591" cy="26571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cluster</a:t>
            </a:r>
            <a:endParaRPr sz="13800" dirty="0">
              <a:latin typeface="Gill Sans MT" panose="020B0502020104020203" pitchFamily="34" charset="77"/>
            </a:endParaRPr>
          </a:p>
        </p:txBody>
      </p:sp>
      <p:pic>
        <p:nvPicPr>
          <p:cNvPr id="2" name="Picture 1" descr="Icon&#10;&#10;Description automatically generated">
            <a:extLst>
              <a:ext uri="{FF2B5EF4-FFF2-40B4-BE49-F238E27FC236}">
                <a16:creationId xmlns:a16="http://schemas.microsoft.com/office/drawing/2014/main" id="{2603F74A-1983-DCCE-F5B8-F332235894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387" y="4911519"/>
            <a:ext cx="4876800" cy="4876800"/>
          </a:xfrm>
          <a:prstGeom prst="rect">
            <a:avLst/>
          </a:prstGeom>
        </p:spPr>
      </p:pic>
      <p:pic>
        <p:nvPicPr>
          <p:cNvPr id="4" name="Picture 3" descr="Icon&#10;&#10;Description automatically generated">
            <a:extLst>
              <a:ext uri="{FF2B5EF4-FFF2-40B4-BE49-F238E27FC236}">
                <a16:creationId xmlns:a16="http://schemas.microsoft.com/office/drawing/2014/main" id="{C554D50C-705B-6C52-0BC9-24DAC217CB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03629" y="473186"/>
            <a:ext cx="3540392" cy="3540392"/>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339977" y="899893"/>
            <a:ext cx="7110921"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function</a:t>
            </a:r>
            <a:endParaRPr sz="80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89557" y="6021350"/>
            <a:ext cx="9855034"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property</a:t>
            </a:r>
            <a:endParaRPr sz="13800" dirty="0">
              <a:latin typeface="Gill Sans MT" panose="020B0502020104020203" pitchFamily="34" charset="77"/>
            </a:endParaRPr>
          </a:p>
        </p:txBody>
      </p:sp>
      <p:pic>
        <p:nvPicPr>
          <p:cNvPr id="2" name="Picture 1" descr="Logo&#10;&#10;Description automatically generated with medium confidence">
            <a:extLst>
              <a:ext uri="{FF2B5EF4-FFF2-40B4-BE49-F238E27FC236}">
                <a16:creationId xmlns:a16="http://schemas.microsoft.com/office/drawing/2014/main" id="{C59ED38F-8B1E-1C4F-978B-C793A0CA55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210" y="5560727"/>
            <a:ext cx="3583258" cy="3583258"/>
          </a:xfrm>
          <a:prstGeom prst="rect">
            <a:avLst/>
          </a:prstGeom>
        </p:spPr>
      </p:pic>
      <p:pic>
        <p:nvPicPr>
          <p:cNvPr id="6" name="Picture 5" descr="Icon&#10;&#10;Description automatically generated">
            <a:extLst>
              <a:ext uri="{FF2B5EF4-FFF2-40B4-BE49-F238E27FC236}">
                <a16:creationId xmlns:a16="http://schemas.microsoft.com/office/drawing/2014/main" id="{D8AC5913-B59D-04C5-918F-0862DF245C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96689" y="606609"/>
            <a:ext cx="3243705" cy="3243705"/>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996471" y="2274766"/>
            <a:ext cx="112851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few	</a:t>
            </a:r>
            <a:endParaRPr b="1" dirty="0">
              <a:latin typeface="Gill Sans MT" panose="020B0502020104020203" pitchFamily="34" charset="77"/>
              <a:sym typeface="American Typewriter"/>
            </a:endParaRPr>
          </a:p>
        </p:txBody>
      </p:sp>
      <p:sp>
        <p:nvSpPr>
          <p:cNvPr id="134" name="office"/>
          <p:cNvSpPr txBox="1"/>
          <p:nvPr/>
        </p:nvSpPr>
        <p:spPr>
          <a:xfrm>
            <a:off x="5380142" y="3183419"/>
            <a:ext cx="236122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window</a:t>
            </a:r>
            <a:endParaRPr dirty="0">
              <a:latin typeface="Gill Sans MT" panose="020B0502020104020203" pitchFamily="34" charset="77"/>
            </a:endParaRPr>
          </a:p>
        </p:txBody>
      </p:sp>
      <p:sp>
        <p:nvSpPr>
          <p:cNvPr id="135" name="spare"/>
          <p:cNvSpPr txBox="1"/>
          <p:nvPr/>
        </p:nvSpPr>
        <p:spPr>
          <a:xfrm>
            <a:off x="6035755" y="4033018"/>
            <a:ext cx="1049967"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ask</a:t>
            </a:r>
            <a:endParaRPr b="1" dirty="0">
              <a:latin typeface="Gill Sans MT" panose="020B0502020104020203" pitchFamily="34" charset="77"/>
              <a:sym typeface="American Typewriter"/>
            </a:endParaRPr>
          </a:p>
        </p:txBody>
      </p:sp>
      <p:sp>
        <p:nvSpPr>
          <p:cNvPr id="136" name="chipped"/>
          <p:cNvSpPr txBox="1"/>
          <p:nvPr/>
        </p:nvSpPr>
        <p:spPr>
          <a:xfrm>
            <a:off x="5884285" y="4958818"/>
            <a:ext cx="135293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help</a:t>
            </a:r>
            <a:endParaRPr dirty="0">
              <a:latin typeface="Gill Sans MT" panose="020B0502020104020203" pitchFamily="34" charset="77"/>
            </a:endParaRPr>
          </a:p>
        </p:txBody>
      </p:sp>
      <p:sp>
        <p:nvSpPr>
          <p:cNvPr id="137" name="lift"/>
          <p:cNvSpPr txBox="1"/>
          <p:nvPr/>
        </p:nvSpPr>
        <p:spPr>
          <a:xfrm>
            <a:off x="5374531" y="5829370"/>
            <a:ext cx="2372445"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straight</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324063" y="3418118"/>
            <a:ext cx="247343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purpose</a:t>
            </a:r>
            <a:endParaRPr b="1" dirty="0">
              <a:latin typeface="Gill Sans MT" panose="020B0502020104020203" pitchFamily="34" charset="77"/>
              <a:sym typeface="American Typewriter"/>
            </a:endParaRPr>
          </a:p>
        </p:txBody>
      </p:sp>
      <p:sp>
        <p:nvSpPr>
          <p:cNvPr id="140" name="tolerate"/>
          <p:cNvSpPr txBox="1"/>
          <p:nvPr/>
        </p:nvSpPr>
        <p:spPr>
          <a:xfrm>
            <a:off x="5551684" y="2522165"/>
            <a:ext cx="2018181"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realise</a:t>
            </a:r>
            <a:endParaRPr dirty="0">
              <a:latin typeface="Gill Sans MT" panose="020B0502020104020203" pitchFamily="34" charset="77"/>
            </a:endParaRPr>
          </a:p>
        </p:txBody>
      </p:sp>
      <p:sp>
        <p:nvSpPr>
          <p:cNvPr id="141" name="fixation"/>
          <p:cNvSpPr txBox="1"/>
          <p:nvPr/>
        </p:nvSpPr>
        <p:spPr>
          <a:xfrm>
            <a:off x="5508412" y="4280417"/>
            <a:ext cx="2104743"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cluster</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249711" y="5188117"/>
            <a:ext cx="2505494"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function</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154337" y="5996646"/>
            <a:ext cx="2696252" cy="8566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property</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07811" y="1309202"/>
            <a:ext cx="140262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few</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268814" y="1645578"/>
            <a:ext cx="4616262"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 / determiner</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5018" y="4084118"/>
            <a:ext cx="5837382"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You use few to indicate that you are talking about a small number of people or things.</a:t>
            </a:r>
          </a:p>
        </p:txBody>
      </p:sp>
      <p:sp>
        <p:nvSpPr>
          <p:cNvPr id="155" name="The was a tear in Freddie’s new school jumper."/>
          <p:cNvSpPr txBox="1"/>
          <p:nvPr/>
        </p:nvSpPr>
        <p:spPr>
          <a:xfrm>
            <a:off x="0" y="6333745"/>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Phillips promised to only eat a </a:t>
            </a:r>
            <a:r>
              <a:rPr lang="en-GB" sz="4000" b="1" dirty="0">
                <a:latin typeface="Gill Sans MT" panose="020B0502020104020203" pitchFamily="34" charset="77"/>
              </a:rPr>
              <a:t>few</a:t>
            </a:r>
            <a:r>
              <a:rPr lang="en-GB" sz="4000" dirty="0">
                <a:latin typeface="Gill Sans MT" panose="020B0502020104020203" pitchFamily="34" charset="77"/>
              </a:rPr>
              <a:t> biscuits today.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few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61598631"/>
              </p:ext>
            </p:extLst>
          </p:nvPr>
        </p:nvGraphicFramePr>
        <p:xfrm>
          <a:off x="5112" y="7515088"/>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one or two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many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who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minutes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 handful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people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7BEF3433-D492-607E-367D-53FBA9986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5719" y="2407988"/>
            <a:ext cx="3875695" cy="3875695"/>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12729" y="1309202"/>
            <a:ext cx="2992807"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window</a:t>
            </a:r>
            <a:endParaRPr dirty="0">
              <a:latin typeface="Gill Sans MT" panose="020B0502020104020203" pitchFamily="34" charset="77"/>
            </a:endParaRPr>
          </a:p>
        </p:txBody>
      </p:sp>
      <p:sp>
        <p:nvSpPr>
          <p:cNvPr id="152" name="Definition:"/>
          <p:cNvSpPr txBox="1"/>
          <p:nvPr/>
        </p:nvSpPr>
        <p:spPr>
          <a:xfrm>
            <a:off x="2212466" y="3303841"/>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444" y="4122969"/>
            <a:ext cx="6181759"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A window is a space in the wall of a building or in the side of a vehicle, which has glass in it so that light can come in and you can see out.</a:t>
            </a:r>
          </a:p>
        </p:txBody>
      </p:sp>
      <p:sp>
        <p:nvSpPr>
          <p:cNvPr id="155" name="The was a tear in Freddie’s new school jumper."/>
          <p:cNvSpPr txBox="1"/>
          <p:nvPr/>
        </p:nvSpPr>
        <p:spPr>
          <a:xfrm>
            <a:off x="0" y="6471827"/>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Jim just stared out of the </a:t>
            </a:r>
            <a:r>
              <a:rPr lang="en-GB" sz="4000" b="1" dirty="0">
                <a:latin typeface="Gill Sans MT" panose="020B0502020104020203" pitchFamily="34" charset="77"/>
              </a:rPr>
              <a:t>window</a:t>
            </a:r>
            <a:r>
              <a:rPr lang="en-GB" sz="4000" dirty="0">
                <a:latin typeface="Gill Sans MT" panose="020B0502020104020203" pitchFamily="34" charset="77"/>
              </a:rPr>
              <a:t> all day long.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win-</a:t>
            </a:r>
            <a:r>
              <a:rPr lang="en-GB" dirty="0" err="1">
                <a:latin typeface="Gill Sans MT" panose="020B0502020104020203" pitchFamily="34" charset="77"/>
              </a:rPr>
              <a:t>dow</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61124868"/>
              </p:ext>
            </p:extLst>
          </p:nvPr>
        </p:nvGraphicFramePr>
        <p:xfrm>
          <a:off x="5112" y="7500891"/>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opening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daydream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view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3" name="Picture 2" descr="Icon&#10;&#10;Description automatically generated">
            <a:extLst>
              <a:ext uri="{FF2B5EF4-FFF2-40B4-BE49-F238E27FC236}">
                <a16:creationId xmlns:a16="http://schemas.microsoft.com/office/drawing/2014/main" id="{C13133BB-D192-3C85-46CB-B0D80B498A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4118" y="2746163"/>
            <a:ext cx="3414745" cy="3414745"/>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379148" y="1309202"/>
            <a:ext cx="1259961"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ask</a:t>
            </a:r>
            <a:endParaRPr dirty="0">
              <a:latin typeface="Gill Sans MT" panose="020B0502020104020203" pitchFamily="34" charset="77"/>
            </a:endParaRPr>
          </a:p>
        </p:txBody>
      </p:sp>
      <p:sp>
        <p:nvSpPr>
          <p:cNvPr id="152" name="Definition:"/>
          <p:cNvSpPr txBox="1"/>
          <p:nvPr/>
        </p:nvSpPr>
        <p:spPr>
          <a:xfrm>
            <a:off x="2212466" y="3241495"/>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87477" y="4099675"/>
            <a:ext cx="5914552"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ask someone something, you say something to them in the form of a question because you want to know the answer.</a:t>
            </a:r>
            <a:endParaRPr sz="3200" dirty="0">
              <a:latin typeface="Gill Sans MT" panose="020B0502020104020203" pitchFamily="34" charset="77"/>
            </a:endParaRPr>
          </a:p>
        </p:txBody>
      </p:sp>
      <p:sp>
        <p:nvSpPr>
          <p:cNvPr id="155" name="The was a tear in Freddie’s new school jumper."/>
          <p:cNvSpPr txBox="1"/>
          <p:nvPr/>
        </p:nvSpPr>
        <p:spPr>
          <a:xfrm>
            <a:off x="0" y="6430608"/>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Marley </a:t>
            </a:r>
            <a:r>
              <a:rPr lang="en-GB" sz="4000" b="1" dirty="0">
                <a:latin typeface="Gill Sans MT" panose="020B0502020104020203" pitchFamily="34" charset="77"/>
              </a:rPr>
              <a:t>asked</a:t>
            </a:r>
            <a:r>
              <a:rPr lang="en-GB" sz="4000" dirty="0">
                <a:latin typeface="Gill Sans MT" panose="020B0502020104020203" pitchFamily="34" charset="77"/>
              </a:rPr>
              <a:t> the teacher if it was lunchtime yet.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ask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750664306"/>
              </p:ext>
            </p:extLst>
          </p:nvPr>
        </p:nvGraphicFramePr>
        <p:xfrm>
          <a:off x="5112" y="754145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question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answer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teacher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grill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mask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question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B870AADF-0EFD-3BE8-4863-599D7A9D4A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0701" y="2253327"/>
            <a:ext cx="4374238" cy="4374238"/>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238888" y="1339979"/>
            <a:ext cx="1540486" cy="1118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sz="6600" dirty="0">
                <a:latin typeface="Gill Sans MT" panose="020B0502020104020203" pitchFamily="34" charset="77"/>
              </a:rPr>
              <a:t>help</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70599" y="4024908"/>
            <a:ext cx="6860451" cy="2072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help someone, you make it easier for them to do something, for example by doing part of the work for them or by giving them advice or money.</a:t>
            </a:r>
          </a:p>
        </p:txBody>
      </p:sp>
      <p:sp>
        <p:nvSpPr>
          <p:cNvPr id="155" name="The was a tear in Freddie’s new school jumper."/>
          <p:cNvSpPr txBox="1"/>
          <p:nvPr/>
        </p:nvSpPr>
        <p:spPr>
          <a:xfrm>
            <a:off x="0" y="6410404"/>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Our teachers always </a:t>
            </a:r>
            <a:r>
              <a:rPr lang="en-GB" sz="4000" b="1" dirty="0">
                <a:latin typeface="Gill Sans MT" panose="020B0502020104020203" pitchFamily="34" charset="77"/>
              </a:rPr>
              <a:t>help</a:t>
            </a:r>
            <a:r>
              <a:rPr lang="en-GB" sz="4000" dirty="0">
                <a:latin typeface="Gill Sans MT" panose="020B0502020104020203" pitchFamily="34" charset="77"/>
              </a:rPr>
              <a:t> us with our learning.</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help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93602110"/>
              </p:ext>
            </p:extLst>
          </p:nvPr>
        </p:nvGraphicFramePr>
        <p:xfrm>
          <a:off x="5112" y="7521930"/>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assist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hinder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yelp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learn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aid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kelp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figure out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5822BD72-EFC9-F91D-8CF8-215C6BE5D7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43720" y="2520486"/>
            <a:ext cx="3693228" cy="3693228"/>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603303" y="1309202"/>
            <a:ext cx="281166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straight</a:t>
            </a:r>
            <a:endParaRPr dirty="0">
              <a:latin typeface="Gill Sans MT" panose="020B0502020104020203" pitchFamily="34" charset="77"/>
            </a:endParaRPr>
          </a:p>
        </p:txBody>
      </p:sp>
      <p:sp>
        <p:nvSpPr>
          <p:cNvPr id="152" name="Definition:"/>
          <p:cNvSpPr txBox="1"/>
          <p:nvPr/>
        </p:nvSpPr>
        <p:spPr>
          <a:xfrm>
            <a:off x="2212466" y="3220713"/>
            <a:ext cx="2478243" cy="7335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7477" y="4178796"/>
            <a:ext cx="6454813" cy="17645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A straight line or edge continues in the same direction and does not bend or curve.</a:t>
            </a:r>
          </a:p>
        </p:txBody>
      </p:sp>
      <p:sp>
        <p:nvSpPr>
          <p:cNvPr id="155" name="The was a tear in Freddie’s new school jumper."/>
          <p:cNvSpPr txBox="1"/>
          <p:nvPr/>
        </p:nvSpPr>
        <p:spPr>
          <a:xfrm>
            <a:off x="0" y="6370562"/>
            <a:ext cx="12999688" cy="7181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Class 6 stood in a </a:t>
            </a:r>
            <a:r>
              <a:rPr lang="en-GB" sz="4000" b="1" dirty="0">
                <a:latin typeface="Gill Sans MT" panose="020B0502020104020203" pitchFamily="34" charset="77"/>
              </a:rPr>
              <a:t>straight</a:t>
            </a:r>
            <a:r>
              <a:rPr lang="en-GB" sz="4000" dirty="0">
                <a:latin typeface="Gill Sans MT" panose="020B0502020104020203" pitchFamily="34" charset="77"/>
              </a:rPr>
              <a:t> line, waiting for Mrs White.</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straight</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42000258"/>
              </p:ext>
            </p:extLst>
          </p:nvPr>
        </p:nvGraphicFramePr>
        <p:xfrm>
          <a:off x="5112" y="7481676"/>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direct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winding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eight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line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bending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late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forward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5" name="Picture 4" descr="Icon&#10;&#10;Description automatically generated">
            <a:extLst>
              <a:ext uri="{FF2B5EF4-FFF2-40B4-BE49-F238E27FC236}">
                <a16:creationId xmlns:a16="http://schemas.microsoft.com/office/drawing/2014/main" id="{57A83909-1B05-6FC8-5CC1-F5CC6FDB59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9234" y="2249620"/>
            <a:ext cx="3844715" cy="3844715"/>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11500</TotalTime>
  <Words>1224</Words>
  <Application>Microsoft Macintosh PowerPoint</Application>
  <PresentationFormat>Custom</PresentationFormat>
  <Paragraphs>306</Paragraphs>
  <Slides>25</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60</cp:revision>
  <dcterms:modified xsi:type="dcterms:W3CDTF">2023-01-07T11:42:59Z</dcterms:modified>
</cp:coreProperties>
</file>