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8"/>
    <p:restoredTop sz="94646"/>
  </p:normalViewPr>
  <p:slideViewPr>
    <p:cSldViewPr snapToGrid="0" snapToObjects="1">
      <p:cViewPr varScale="1">
        <p:scale>
          <a:sx n="62" d="100"/>
          <a:sy n="62" d="100"/>
        </p:scale>
        <p:origin x="9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60234" y="3226831"/>
            <a:ext cx="726801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17</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16th</a:t>
            </a:r>
            <a:r>
              <a:rPr dirty="0">
                <a:latin typeface="Gill Sans MT" panose="020B0502020104020203" pitchFamily="34" charset="77"/>
              </a:rPr>
              <a:t> </a:t>
            </a:r>
            <a:r>
              <a:rPr lang="en-GB" dirty="0">
                <a:latin typeface="Gill Sans MT" panose="020B0502020104020203" pitchFamily="34" charset="77"/>
              </a:rPr>
              <a:t>January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0172" y="1309202"/>
            <a:ext cx="27379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trundle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3792519"/>
            <a:ext cx="5886666"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trundle something somewhere, especially a small, heavy object with wheels, you move or roll it along slowly.</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caretaker </a:t>
            </a:r>
            <a:r>
              <a:rPr lang="en-GB" sz="4000" b="1" dirty="0">
                <a:latin typeface="Gill Sans MT" panose="020B0502020104020203" pitchFamily="34" charset="77"/>
              </a:rPr>
              <a:t>trundled</a:t>
            </a:r>
            <a:r>
              <a:rPr lang="en-GB" sz="4000" dirty="0">
                <a:latin typeface="Gill Sans MT" panose="020B0502020104020203" pitchFamily="34" charset="77"/>
              </a:rPr>
              <a:t> along, spreading salt as they went.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trun-dle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1297455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bundle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A33E0E88-6986-F3E6-FA0F-876DFD178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668" y="2182175"/>
            <a:ext cx="4544821" cy="4544821"/>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7811" y="1309202"/>
            <a:ext cx="27026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gambol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5316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animals or people gambol, they run or jump about in a playful way.</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could see cows </a:t>
            </a:r>
            <a:r>
              <a:rPr lang="en-GB" sz="4000" b="1" dirty="0">
                <a:latin typeface="Gill Sans MT" panose="020B0502020104020203" pitchFamily="34" charset="77"/>
              </a:rPr>
              <a:t>gambolling</a:t>
            </a:r>
            <a:r>
              <a:rPr lang="en-GB" sz="4000" dirty="0">
                <a:latin typeface="Gill Sans MT" panose="020B0502020104020203" pitchFamily="34" charset="77"/>
              </a:rPr>
              <a:t> in the field opposite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gam-</a:t>
            </a:r>
            <a:r>
              <a:rPr lang="en-GB" dirty="0" err="1">
                <a:latin typeface="Gill Sans MT" panose="020B0502020104020203" pitchFamily="34" charset="77"/>
              </a:rPr>
              <a:t>bol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50594065"/>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frolic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cavort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joyfully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vector graphics&#10;&#10;Description automatically generated">
            <a:extLst>
              <a:ext uri="{FF2B5EF4-FFF2-40B4-BE49-F238E27FC236}">
                <a16:creationId xmlns:a16="http://schemas.microsoft.com/office/drawing/2014/main" id="{F4956589-2EE9-2E4A-4443-D3056D932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437" y="2523425"/>
            <a:ext cx="3789411" cy="378941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8876" y="1309202"/>
            <a:ext cx="24205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cavort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4123618"/>
            <a:ext cx="595741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cavort, they leap about in a noisy and excited way.</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wonderful to see the children </a:t>
            </a:r>
            <a:r>
              <a:rPr lang="en-GB" sz="4000" b="1" dirty="0">
                <a:latin typeface="Gill Sans MT" panose="020B0502020104020203" pitchFamily="34" charset="77"/>
              </a:rPr>
              <a:t>cavorting</a:t>
            </a:r>
            <a:r>
              <a:rPr lang="en-GB" sz="4000" dirty="0">
                <a:latin typeface="Gill Sans MT" panose="020B0502020104020203" pitchFamily="34" charset="77"/>
              </a:rPr>
              <a:t> at the disco.</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a:t>
            </a:r>
            <a:r>
              <a:rPr lang="en-GB" dirty="0" err="1">
                <a:latin typeface="Gill Sans MT" panose="020B0502020104020203" pitchFamily="34" charset="77"/>
              </a:rPr>
              <a:t>vort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6959260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frolic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children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99D6D628-41FC-14F8-7AE4-5E1E9B112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575" y="2465408"/>
            <a:ext cx="3685965" cy="368596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9148" y="1309202"/>
            <a:ext cx="25599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hoarse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0948" y="3911029"/>
            <a:ext cx="675934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your voice is hoarse or if you are hoarse, your voice sounds rough and unclear, for example because your throat is sore.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Gibbs’ voice was </a:t>
            </a:r>
            <a:r>
              <a:rPr lang="en-GB" sz="4000" b="1" dirty="0">
                <a:latin typeface="Gill Sans MT" panose="020B0502020104020203" pitchFamily="34" charset="77"/>
              </a:rPr>
              <a:t>hoarse</a:t>
            </a:r>
            <a:r>
              <a:rPr lang="en-GB" sz="4000" dirty="0">
                <a:latin typeface="Gill Sans MT" panose="020B0502020104020203" pitchFamily="34" charset="77"/>
              </a:rPr>
              <a:t> after shouting instructions.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hoarse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82349566"/>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croaky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gruff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760AA633-3501-7DE0-1ADB-D4F2E48C6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542" y="2299304"/>
            <a:ext cx="4308166" cy="430816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2265" y="1309202"/>
            <a:ext cx="290784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trample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40342"/>
            <a:ext cx="609788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tramples something or tramples on it, they step heavily and carelessly on it and damage it.</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Percy accidentally </a:t>
            </a:r>
            <a:r>
              <a:rPr lang="en-GB" sz="4000" b="1" dirty="0">
                <a:latin typeface="Gill Sans MT" panose="020B0502020104020203" pitchFamily="34" charset="77"/>
              </a:rPr>
              <a:t>trampled</a:t>
            </a:r>
            <a:r>
              <a:rPr lang="en-GB" sz="4000" dirty="0">
                <a:latin typeface="Gill Sans MT" panose="020B0502020104020203" pitchFamily="34" charset="77"/>
              </a:rPr>
              <a:t> the daffodils.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tram-</a:t>
            </a:r>
            <a:r>
              <a:rPr lang="en-GB" dirty="0" err="1">
                <a:latin typeface="Gill Sans MT" panose="020B0502020104020203" pitchFamily="34" charset="77"/>
              </a:rPr>
              <a:t>ple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8528237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flatten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example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dreams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EEB6097-6AA3-9F86-A698-1E17B079C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676" y="3840342"/>
            <a:ext cx="2475345" cy="2475345"/>
          </a:xfrm>
          <a:prstGeom prst="rect">
            <a:avLst/>
          </a:prstGeom>
        </p:spPr>
      </p:pic>
      <p:pic>
        <p:nvPicPr>
          <p:cNvPr id="8" name="Picture 7" descr="Icon&#10;&#10;Description automatically generated">
            <a:extLst>
              <a:ext uri="{FF2B5EF4-FFF2-40B4-BE49-F238E27FC236}">
                <a16:creationId xmlns:a16="http://schemas.microsoft.com/office/drawing/2014/main" id="{8E5D6FDA-B252-E49F-B3D1-2471693E9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4422" y="4857372"/>
            <a:ext cx="1523094" cy="1523094"/>
          </a:xfrm>
          <a:prstGeom prst="rect">
            <a:avLst/>
          </a:prstGeom>
        </p:spPr>
      </p:pic>
      <p:pic>
        <p:nvPicPr>
          <p:cNvPr id="11" name="Picture 10" descr="Logo&#10;&#10;Description automatically generated">
            <a:extLst>
              <a:ext uri="{FF2B5EF4-FFF2-40B4-BE49-F238E27FC236}">
                <a16:creationId xmlns:a16="http://schemas.microsoft.com/office/drawing/2014/main" id="{33451413-5346-EFD5-80F7-6014F151D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09106">
            <a:off x="7972031" y="1857614"/>
            <a:ext cx="3274189" cy="327418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514460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home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swim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inside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asleep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6041030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trundle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gambol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cavort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trample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8036790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shape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swim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inside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asleep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6057461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Someone’s *** is the house or flat where they live.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or someone that is *** a place, container, or object is in it or is surrounded by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The *** of an object, a person, or an area is the appearance of their outside edges or surfaces, for example whether they are round, square or curved.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Someone who is *** is sleeping.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you move through water by making movements with your arms and legs.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3" name="Picture 2" descr="Icon&#10;&#10;Description automatically generated">
            <a:extLst>
              <a:ext uri="{FF2B5EF4-FFF2-40B4-BE49-F238E27FC236}">
                <a16:creationId xmlns:a16="http://schemas.microsoft.com/office/drawing/2014/main" id="{4C46DC0C-8C13-BAD4-2FE4-345799DC4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083" y="5363972"/>
            <a:ext cx="981055" cy="981055"/>
          </a:xfrm>
          <a:prstGeom prst="rect">
            <a:avLst/>
          </a:prstGeom>
        </p:spPr>
      </p:pic>
      <p:pic>
        <p:nvPicPr>
          <p:cNvPr id="10" name="Picture 9">
            <a:extLst>
              <a:ext uri="{FF2B5EF4-FFF2-40B4-BE49-F238E27FC236}">
                <a16:creationId xmlns:a16="http://schemas.microsoft.com/office/drawing/2014/main" id="{CBB66DF2-71E1-9266-6ACA-3F10F48ED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1677" y="2629389"/>
            <a:ext cx="961564" cy="961564"/>
          </a:xfrm>
          <a:prstGeom prst="rect">
            <a:avLst/>
          </a:prstGeom>
        </p:spPr>
      </p:pic>
      <p:pic>
        <p:nvPicPr>
          <p:cNvPr id="11" name="Picture 10" descr="Icon&#10;&#10;Description automatically generated">
            <a:extLst>
              <a:ext uri="{FF2B5EF4-FFF2-40B4-BE49-F238E27FC236}">
                <a16:creationId xmlns:a16="http://schemas.microsoft.com/office/drawing/2014/main" id="{214A2E9C-1B17-FF5E-224E-E7E9FBE89D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5103" y="7821338"/>
            <a:ext cx="1203377" cy="1203377"/>
          </a:xfrm>
          <a:prstGeom prst="rect">
            <a:avLst/>
          </a:prstGeom>
        </p:spPr>
      </p:pic>
      <p:pic>
        <p:nvPicPr>
          <p:cNvPr id="12" name="Picture 11" descr="Icon&#10;&#10;Description automatically generated">
            <a:extLst>
              <a:ext uri="{FF2B5EF4-FFF2-40B4-BE49-F238E27FC236}">
                <a16:creationId xmlns:a16="http://schemas.microsoft.com/office/drawing/2014/main" id="{8DCF4D39-37A6-9C7D-D974-A3C9DCD0B7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1470" y="3754227"/>
            <a:ext cx="1149762" cy="1149762"/>
          </a:xfrm>
          <a:prstGeom prst="rect">
            <a:avLst/>
          </a:prstGeom>
        </p:spPr>
      </p:pic>
      <p:pic>
        <p:nvPicPr>
          <p:cNvPr id="15" name="Picture 14" descr="Logo&#10;&#10;Description automatically generated">
            <a:extLst>
              <a:ext uri="{FF2B5EF4-FFF2-40B4-BE49-F238E27FC236}">
                <a16:creationId xmlns:a16="http://schemas.microsoft.com/office/drawing/2014/main" id="{BB0FA444-E2E1-DDEC-345B-C3FFCB85C5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3499" y="6535303"/>
            <a:ext cx="1203377" cy="120337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1435042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trundle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gambol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cavort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hoarse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trample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9767388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people ***, they leap about in a noisy and excited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 something or tramples on it, they step heavily and carelessly on it and damage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your voice is *** or if you are ***, your voice sounds rough and unclear, for example because your throat is sore.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somewhere, especially a small, heavy object with wheels, you move or roll it along 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animals or people ***, they run or jump about in a playful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 name="Picture 2" descr="Icon&#10;&#10;Description automatically generated">
            <a:extLst>
              <a:ext uri="{FF2B5EF4-FFF2-40B4-BE49-F238E27FC236}">
                <a16:creationId xmlns:a16="http://schemas.microsoft.com/office/drawing/2014/main" id="{FCDF0B84-6317-BF58-B4F6-1AE583297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1971" y="3913426"/>
            <a:ext cx="976801" cy="976801"/>
          </a:xfrm>
          <a:prstGeom prst="rect">
            <a:avLst/>
          </a:prstGeom>
        </p:spPr>
      </p:pic>
      <p:pic>
        <p:nvPicPr>
          <p:cNvPr id="10" name="Picture 9" descr="Icon&#10;&#10;Description automatically generated">
            <a:extLst>
              <a:ext uri="{FF2B5EF4-FFF2-40B4-BE49-F238E27FC236}">
                <a16:creationId xmlns:a16="http://schemas.microsoft.com/office/drawing/2014/main" id="{1C4B1F0E-0398-BE65-BDB8-AB894E4FB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5845" y="4197316"/>
            <a:ext cx="601031" cy="601031"/>
          </a:xfrm>
          <a:prstGeom prst="rect">
            <a:avLst/>
          </a:prstGeom>
        </p:spPr>
      </p:pic>
      <p:pic>
        <p:nvPicPr>
          <p:cNvPr id="11" name="Picture 10" descr="Logo&#10;&#10;Description automatically generated">
            <a:extLst>
              <a:ext uri="{FF2B5EF4-FFF2-40B4-BE49-F238E27FC236}">
                <a16:creationId xmlns:a16="http://schemas.microsoft.com/office/drawing/2014/main" id="{65D0A3DD-705F-BD82-6AAC-78F362D1B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09106">
            <a:off x="10271624" y="3431006"/>
            <a:ext cx="1000143" cy="1000143"/>
          </a:xfrm>
          <a:prstGeom prst="rect">
            <a:avLst/>
          </a:prstGeom>
        </p:spPr>
      </p:pic>
      <p:pic>
        <p:nvPicPr>
          <p:cNvPr id="12" name="Picture 11">
            <a:extLst>
              <a:ext uri="{FF2B5EF4-FFF2-40B4-BE49-F238E27FC236}">
                <a16:creationId xmlns:a16="http://schemas.microsoft.com/office/drawing/2014/main" id="{72A393E5-1646-EA36-9010-C27AC5983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8435" y="6551229"/>
            <a:ext cx="1179810" cy="1179810"/>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2318C1F0-C4CB-4836-F328-8010E7911D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4357" y="7731039"/>
            <a:ext cx="1230599" cy="1230599"/>
          </a:xfrm>
          <a:prstGeom prst="rect">
            <a:avLst/>
          </a:prstGeom>
        </p:spPr>
      </p:pic>
      <p:pic>
        <p:nvPicPr>
          <p:cNvPr id="16" name="Picture 15" descr="Icon&#10;&#10;Description automatically generated">
            <a:extLst>
              <a:ext uri="{FF2B5EF4-FFF2-40B4-BE49-F238E27FC236}">
                <a16:creationId xmlns:a16="http://schemas.microsoft.com/office/drawing/2014/main" id="{46D1DBC3-47BE-5E47-0419-AFE62CD9C5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2267" y="2374632"/>
            <a:ext cx="1115977" cy="1115977"/>
          </a:xfrm>
          <a:prstGeom prst="rect">
            <a:avLst/>
          </a:prstGeom>
        </p:spPr>
      </p:pic>
      <p:pic>
        <p:nvPicPr>
          <p:cNvPr id="17" name="Picture 16" descr="Icon&#10;&#10;Description automatically generated">
            <a:extLst>
              <a:ext uri="{FF2B5EF4-FFF2-40B4-BE49-F238E27FC236}">
                <a16:creationId xmlns:a16="http://schemas.microsoft.com/office/drawing/2014/main" id="{B12C2658-7B15-4460-708F-F99CB31800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1863" y="5151611"/>
            <a:ext cx="1246909" cy="124690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06974" y="3085008"/>
            <a:ext cx="17841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shape</a:t>
            </a:r>
            <a:endParaRPr b="1" dirty="0">
              <a:latin typeface="Gill Sans MT" panose="020B0502020104020203" pitchFamily="34" charset="77"/>
              <a:sym typeface="American Typewriter"/>
            </a:endParaRPr>
          </a:p>
        </p:txBody>
      </p:sp>
      <p:sp>
        <p:nvSpPr>
          <p:cNvPr id="134" name="office"/>
          <p:cNvSpPr txBox="1"/>
          <p:nvPr/>
        </p:nvSpPr>
        <p:spPr>
          <a:xfrm>
            <a:off x="2902971" y="3993661"/>
            <a:ext cx="17921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home</a:t>
            </a:r>
            <a:endParaRPr dirty="0">
              <a:latin typeface="Gill Sans MT" panose="020B0502020104020203" pitchFamily="34" charset="77"/>
            </a:endParaRPr>
          </a:p>
        </p:txBody>
      </p:sp>
      <p:sp>
        <p:nvSpPr>
          <p:cNvPr id="135" name="spare"/>
          <p:cNvSpPr txBox="1"/>
          <p:nvPr/>
        </p:nvSpPr>
        <p:spPr>
          <a:xfrm>
            <a:off x="2982318" y="4843260"/>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swim</a:t>
            </a:r>
            <a:endParaRPr b="1" dirty="0">
              <a:latin typeface="Gill Sans MT" panose="020B0502020104020203" pitchFamily="34" charset="77"/>
              <a:sym typeface="American Typewriter"/>
            </a:endParaRPr>
          </a:p>
        </p:txBody>
      </p:sp>
      <p:sp>
        <p:nvSpPr>
          <p:cNvPr id="136" name="chipped"/>
          <p:cNvSpPr txBox="1"/>
          <p:nvPr/>
        </p:nvSpPr>
        <p:spPr>
          <a:xfrm>
            <a:off x="2903770" y="5769060"/>
            <a:ext cx="17905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inside</a:t>
            </a:r>
            <a:endParaRPr dirty="0">
              <a:latin typeface="Gill Sans MT" panose="020B0502020104020203" pitchFamily="34" charset="77"/>
            </a:endParaRPr>
          </a:p>
        </p:txBody>
      </p:sp>
      <p:sp>
        <p:nvSpPr>
          <p:cNvPr id="137" name="lift"/>
          <p:cNvSpPr txBox="1"/>
          <p:nvPr/>
        </p:nvSpPr>
        <p:spPr>
          <a:xfrm>
            <a:off x="2832441" y="6639612"/>
            <a:ext cx="19332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asleep</a:t>
            </a:r>
            <a:endParaRPr dirty="0">
              <a:latin typeface="Gill Sans MT" panose="020B0502020104020203" pitchFamily="34" charset="77"/>
            </a:endParaRPr>
          </a:p>
        </p:txBody>
      </p:sp>
      <p:sp>
        <p:nvSpPr>
          <p:cNvPr id="138" name="mutter"/>
          <p:cNvSpPr txBox="1"/>
          <p:nvPr/>
        </p:nvSpPr>
        <p:spPr>
          <a:xfrm>
            <a:off x="8071603" y="3961911"/>
            <a:ext cx="22890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gambol</a:t>
            </a:r>
            <a:endParaRPr b="1" dirty="0">
              <a:latin typeface="Gill Sans MT" panose="020B0502020104020203" pitchFamily="34" charset="77"/>
              <a:sym typeface="American Typewriter"/>
            </a:endParaRPr>
          </a:p>
        </p:txBody>
      </p:sp>
      <p:sp>
        <p:nvSpPr>
          <p:cNvPr id="139" name="unveil"/>
          <p:cNvSpPr txBox="1"/>
          <p:nvPr/>
        </p:nvSpPr>
        <p:spPr>
          <a:xfrm>
            <a:off x="8084828" y="5750010"/>
            <a:ext cx="20726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hoarse</a:t>
            </a:r>
            <a:endParaRPr b="1" dirty="0">
              <a:latin typeface="Gill Sans MT" panose="020B0502020104020203" pitchFamily="34" charset="77"/>
              <a:sym typeface="American Typewriter"/>
            </a:endParaRPr>
          </a:p>
        </p:txBody>
      </p:sp>
      <p:sp>
        <p:nvSpPr>
          <p:cNvPr id="140" name="tolerate"/>
          <p:cNvSpPr txBox="1"/>
          <p:nvPr/>
        </p:nvSpPr>
        <p:spPr>
          <a:xfrm>
            <a:off x="8087635" y="3065958"/>
            <a:ext cx="22570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trundle</a:t>
            </a:r>
            <a:endParaRPr dirty="0">
              <a:latin typeface="Gill Sans MT" panose="020B0502020104020203" pitchFamily="34" charset="77"/>
            </a:endParaRPr>
          </a:p>
        </p:txBody>
      </p:sp>
      <p:sp>
        <p:nvSpPr>
          <p:cNvPr id="141" name="fixation"/>
          <p:cNvSpPr txBox="1"/>
          <p:nvPr/>
        </p:nvSpPr>
        <p:spPr>
          <a:xfrm>
            <a:off x="8225495" y="4824210"/>
            <a:ext cx="19813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cavort</a:t>
            </a:r>
            <a:endParaRPr dirty="0">
              <a:latin typeface="Gill Sans MT" panose="020B0502020104020203" pitchFamily="34" charset="77"/>
            </a:endParaRPr>
          </a:p>
        </p:txBody>
      </p:sp>
      <p:sp>
        <p:nvSpPr>
          <p:cNvPr id="142" name="rustle"/>
          <p:cNvSpPr txBox="1"/>
          <p:nvPr/>
        </p:nvSpPr>
        <p:spPr>
          <a:xfrm>
            <a:off x="7986647" y="6620562"/>
            <a:ext cx="24590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trample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97735" y="42942"/>
            <a:ext cx="712374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shape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3262" y="5715048"/>
            <a:ext cx="1087598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home</a:t>
            </a:r>
            <a:endParaRPr sz="28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E845D93E-9073-8C35-8588-3447DB31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688" y="177887"/>
            <a:ext cx="4034445" cy="4034445"/>
          </a:xfrm>
          <a:prstGeom prst="rect">
            <a:avLst/>
          </a:prstGeom>
        </p:spPr>
      </p:pic>
      <p:pic>
        <p:nvPicPr>
          <p:cNvPr id="5" name="Picture 4">
            <a:extLst>
              <a:ext uri="{FF2B5EF4-FFF2-40B4-BE49-F238E27FC236}">
                <a16:creationId xmlns:a16="http://schemas.microsoft.com/office/drawing/2014/main" id="{25A91754-ACFE-95A9-C094-A85F93CB1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4" y="4884409"/>
            <a:ext cx="4826249" cy="4826249"/>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42688" y="507204"/>
            <a:ext cx="544700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swim</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01647" y="5633097"/>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inside</a:t>
            </a:r>
            <a:endParaRPr sz="199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830A01EB-DB54-4252-FED9-ACC7D20A1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717" y="-354113"/>
            <a:ext cx="4976866" cy="4976866"/>
          </a:xfrm>
          <a:prstGeom prst="rect">
            <a:avLst/>
          </a:prstGeom>
        </p:spPr>
      </p:pic>
      <p:pic>
        <p:nvPicPr>
          <p:cNvPr id="6" name="Picture 5" descr="Icon&#10;&#10;Description automatically generated">
            <a:extLst>
              <a:ext uri="{FF2B5EF4-FFF2-40B4-BE49-F238E27FC236}">
                <a16:creationId xmlns:a16="http://schemas.microsoft.com/office/drawing/2014/main" id="{516CD3EF-9ECE-3AA8-CDB7-C3870428C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258" y="5633097"/>
            <a:ext cx="3463447" cy="346344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43295" y="541883"/>
            <a:ext cx="645529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asleep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702346"/>
            <a:ext cx="12346080"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trundle</a:t>
            </a:r>
            <a:endParaRPr sz="22700" dirty="0">
              <a:latin typeface="Gill Sans MT" panose="020B0502020104020203" pitchFamily="34" charset="77"/>
            </a:endParaRPr>
          </a:p>
        </p:txBody>
      </p:sp>
      <p:pic>
        <p:nvPicPr>
          <p:cNvPr id="4" name="Picture 3" descr="Logo&#10;&#10;Description automatically generated">
            <a:extLst>
              <a:ext uri="{FF2B5EF4-FFF2-40B4-BE49-F238E27FC236}">
                <a16:creationId xmlns:a16="http://schemas.microsoft.com/office/drawing/2014/main" id="{B57E7412-CA29-2B37-DC88-25AE175D8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311" y="385479"/>
            <a:ext cx="3685965" cy="3685965"/>
          </a:xfrm>
          <a:prstGeom prst="rect">
            <a:avLst/>
          </a:prstGeom>
        </p:spPr>
      </p:pic>
      <p:pic>
        <p:nvPicPr>
          <p:cNvPr id="7" name="Picture 6">
            <a:extLst>
              <a:ext uri="{FF2B5EF4-FFF2-40B4-BE49-F238E27FC236}">
                <a16:creationId xmlns:a16="http://schemas.microsoft.com/office/drawing/2014/main" id="{28F7D919-8AD5-D258-CE32-0326387BA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81" y="5420828"/>
            <a:ext cx="3852005" cy="385200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469051"/>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gambol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600456"/>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cavort</a:t>
            </a:r>
            <a:endParaRPr sz="13800" dirty="0">
              <a:latin typeface="Gill Sans MT" panose="020B0502020104020203" pitchFamily="34" charset="77"/>
            </a:endParaRPr>
          </a:p>
        </p:txBody>
      </p:sp>
      <p:pic>
        <p:nvPicPr>
          <p:cNvPr id="5" name="Picture 4" descr="A picture containing vector graphics&#10;&#10;Description automatically generated">
            <a:extLst>
              <a:ext uri="{FF2B5EF4-FFF2-40B4-BE49-F238E27FC236}">
                <a16:creationId xmlns:a16="http://schemas.microsoft.com/office/drawing/2014/main" id="{458531F2-EFF5-EFA3-5DEE-36DC9A54C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333756"/>
            <a:ext cx="3789411" cy="3789411"/>
          </a:xfrm>
          <a:prstGeom prst="rect">
            <a:avLst/>
          </a:prstGeom>
        </p:spPr>
      </p:pic>
      <p:pic>
        <p:nvPicPr>
          <p:cNvPr id="6" name="Picture 5" descr="Icon&#10;&#10;Description automatically generated">
            <a:extLst>
              <a:ext uri="{FF2B5EF4-FFF2-40B4-BE49-F238E27FC236}">
                <a16:creationId xmlns:a16="http://schemas.microsoft.com/office/drawing/2014/main" id="{D91D7C6D-85F0-AC3B-1F57-91005D3DF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984" y="5499462"/>
            <a:ext cx="3685965" cy="368596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3547" y="635830"/>
            <a:ext cx="709008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hoarse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71023" y="5962769"/>
            <a:ext cx="985503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trample</a:t>
            </a:r>
            <a:endParaRPr sz="138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14A05EC5-748B-AE9F-F09E-B520B80A9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917" y="6581622"/>
            <a:ext cx="2475345" cy="2475345"/>
          </a:xfrm>
          <a:prstGeom prst="rect">
            <a:avLst/>
          </a:prstGeom>
        </p:spPr>
      </p:pic>
      <p:pic>
        <p:nvPicPr>
          <p:cNvPr id="5" name="Picture 4" descr="Icon&#10;&#10;Description automatically generated">
            <a:extLst>
              <a:ext uri="{FF2B5EF4-FFF2-40B4-BE49-F238E27FC236}">
                <a16:creationId xmlns:a16="http://schemas.microsoft.com/office/drawing/2014/main" id="{7698ECF4-D1EA-A869-CF2F-4D986AC21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663" y="7598652"/>
            <a:ext cx="1523094" cy="1523094"/>
          </a:xfrm>
          <a:prstGeom prst="rect">
            <a:avLst/>
          </a:prstGeom>
        </p:spPr>
      </p:pic>
      <p:pic>
        <p:nvPicPr>
          <p:cNvPr id="7" name="Picture 6" descr="Logo&#10;&#10;Description automatically generated">
            <a:extLst>
              <a:ext uri="{FF2B5EF4-FFF2-40B4-BE49-F238E27FC236}">
                <a16:creationId xmlns:a16="http://schemas.microsoft.com/office/drawing/2014/main" id="{13F06D11-732A-84EA-9873-236878B60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09106">
            <a:off x="518921" y="4801067"/>
            <a:ext cx="3274189" cy="3274189"/>
          </a:xfrm>
          <a:prstGeom prst="rect">
            <a:avLst/>
          </a:prstGeom>
        </p:spPr>
      </p:pic>
      <p:pic>
        <p:nvPicPr>
          <p:cNvPr id="8" name="Picture 7" descr="Icon&#10;&#10;Description automatically generated">
            <a:extLst>
              <a:ext uri="{FF2B5EF4-FFF2-40B4-BE49-F238E27FC236}">
                <a16:creationId xmlns:a16="http://schemas.microsoft.com/office/drawing/2014/main" id="{1BE2983A-F152-A720-FBB4-C27EF82797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5343" y="480767"/>
            <a:ext cx="3607933" cy="360793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68657" y="2274766"/>
            <a:ext cx="17841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shape	</a:t>
            </a:r>
            <a:endParaRPr b="1" dirty="0">
              <a:latin typeface="Gill Sans MT" panose="020B0502020104020203" pitchFamily="34" charset="77"/>
              <a:sym typeface="American Typewriter"/>
            </a:endParaRPr>
          </a:p>
        </p:txBody>
      </p:sp>
      <p:sp>
        <p:nvSpPr>
          <p:cNvPr id="134" name="office"/>
          <p:cNvSpPr txBox="1"/>
          <p:nvPr/>
        </p:nvSpPr>
        <p:spPr>
          <a:xfrm>
            <a:off x="5664676" y="3183419"/>
            <a:ext cx="17921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home</a:t>
            </a:r>
            <a:endParaRPr dirty="0">
              <a:latin typeface="Gill Sans MT" panose="020B0502020104020203" pitchFamily="34" charset="77"/>
            </a:endParaRPr>
          </a:p>
        </p:txBody>
      </p:sp>
      <p:sp>
        <p:nvSpPr>
          <p:cNvPr id="135" name="spare"/>
          <p:cNvSpPr txBox="1"/>
          <p:nvPr/>
        </p:nvSpPr>
        <p:spPr>
          <a:xfrm>
            <a:off x="5744009" y="4033018"/>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swim</a:t>
            </a:r>
            <a:endParaRPr b="1" dirty="0">
              <a:latin typeface="Gill Sans MT" panose="020B0502020104020203" pitchFamily="34" charset="77"/>
              <a:sym typeface="American Typewriter"/>
            </a:endParaRPr>
          </a:p>
        </p:txBody>
      </p:sp>
      <p:sp>
        <p:nvSpPr>
          <p:cNvPr id="136" name="chipped"/>
          <p:cNvSpPr txBox="1"/>
          <p:nvPr/>
        </p:nvSpPr>
        <p:spPr>
          <a:xfrm>
            <a:off x="5665476" y="4958818"/>
            <a:ext cx="17905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inside</a:t>
            </a:r>
            <a:endParaRPr dirty="0">
              <a:latin typeface="Gill Sans MT" panose="020B0502020104020203" pitchFamily="34" charset="77"/>
            </a:endParaRPr>
          </a:p>
        </p:txBody>
      </p:sp>
      <p:sp>
        <p:nvSpPr>
          <p:cNvPr id="137" name="lift"/>
          <p:cNvSpPr txBox="1"/>
          <p:nvPr/>
        </p:nvSpPr>
        <p:spPr>
          <a:xfrm>
            <a:off x="5594143" y="5829370"/>
            <a:ext cx="19332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asleep</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16236" y="3418118"/>
            <a:ext cx="22890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gambol</a:t>
            </a:r>
            <a:endParaRPr b="1" dirty="0">
              <a:latin typeface="Gill Sans MT" panose="020B0502020104020203" pitchFamily="34" charset="77"/>
              <a:sym typeface="American Typewriter"/>
            </a:endParaRPr>
          </a:p>
        </p:txBody>
      </p:sp>
      <p:sp>
        <p:nvSpPr>
          <p:cNvPr id="140" name="tolerate"/>
          <p:cNvSpPr txBox="1"/>
          <p:nvPr/>
        </p:nvSpPr>
        <p:spPr>
          <a:xfrm>
            <a:off x="5432262" y="2522165"/>
            <a:ext cx="22570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trundle</a:t>
            </a:r>
            <a:endParaRPr dirty="0">
              <a:latin typeface="Gill Sans MT" panose="020B0502020104020203" pitchFamily="34" charset="77"/>
            </a:endParaRPr>
          </a:p>
        </p:txBody>
      </p:sp>
      <p:sp>
        <p:nvSpPr>
          <p:cNvPr id="141" name="fixation"/>
          <p:cNvSpPr txBox="1"/>
          <p:nvPr/>
        </p:nvSpPr>
        <p:spPr>
          <a:xfrm>
            <a:off x="5570129" y="4280417"/>
            <a:ext cx="19813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cavort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66117" y="5188117"/>
            <a:ext cx="20726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hoarse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72961" y="5996646"/>
            <a:ext cx="24590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trample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0304" y="1309202"/>
            <a:ext cx="215764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shape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268814"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258369" y="3968455"/>
            <a:ext cx="692450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shape of an object, a person, or an area is the appearance of their outside edges or surfaces, for example whether they are round, square or curved.</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Ellie picked out different </a:t>
            </a:r>
            <a:r>
              <a:rPr lang="en-GB" sz="4000" b="1" dirty="0">
                <a:latin typeface="Gill Sans MT" panose="020B0502020104020203" pitchFamily="34" charset="77"/>
              </a:rPr>
              <a:t>shapes</a:t>
            </a:r>
            <a:r>
              <a:rPr lang="en-GB" sz="4000" dirty="0">
                <a:latin typeface="Gill Sans MT" panose="020B0502020104020203" pitchFamily="34" charset="77"/>
              </a:rPr>
              <a:t> and described them.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shape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10523677"/>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escape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square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appearance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895EE413-2D8E-E40B-67DF-B8F8E355C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609" y="2299300"/>
            <a:ext cx="4034445" cy="403444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4701" y="1309202"/>
            <a:ext cx="21688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home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1270" y="4500486"/>
            <a:ext cx="618175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Someone's home is the house or flat where they live.</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After school, everyone made their way </a:t>
            </a:r>
            <a:r>
              <a:rPr lang="en-GB" sz="4000" b="1" dirty="0">
                <a:latin typeface="Gill Sans MT" panose="020B0502020104020203" pitchFamily="34" charset="77"/>
              </a:rPr>
              <a:t>home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home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3396840"/>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dwelling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9A3E39F9-7E24-090D-DBB1-34C840D48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833" y="1989815"/>
            <a:ext cx="4826249" cy="4826249"/>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7672" y="1309202"/>
            <a:ext cx="198291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swim</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99675"/>
            <a:ext cx="591455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swim, you move through water by making movements with your arms and legs.</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Year 4 were learning to </a:t>
            </a:r>
            <a:r>
              <a:rPr lang="en-GB" sz="4000" b="1" dirty="0">
                <a:latin typeface="Gill Sans MT" panose="020B0502020104020203" pitchFamily="34" charset="77"/>
              </a:rPr>
              <a:t>swim</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swim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33310967"/>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1FF9B27F-AE4A-7525-FEC1-8BABBD0F9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57" y="2081011"/>
            <a:ext cx="4976866" cy="4976866"/>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9203" y="1339979"/>
            <a:ext cx="205985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inside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599" y="4178796"/>
            <a:ext cx="656172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or someone that is inside a place, container, or object is in it or is surrounded by it.</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placed the books back </a:t>
            </a:r>
            <a:r>
              <a:rPr lang="en-GB" sz="4000" b="1" dirty="0">
                <a:latin typeface="Gill Sans MT" panose="020B0502020104020203" pitchFamily="34" charset="77"/>
              </a:rPr>
              <a:t>inside</a:t>
            </a:r>
            <a:r>
              <a:rPr lang="en-GB" sz="4000" dirty="0">
                <a:latin typeface="Gill Sans MT" panose="020B0502020104020203" pitchFamily="34" charset="77"/>
              </a:rPr>
              <a:t> the box.</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in-side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98043436"/>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interior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middle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FF1E1AE2-3169-F49D-6E8F-9FE547046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822" y="2563115"/>
            <a:ext cx="3463447" cy="346344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1351" y="1309202"/>
            <a:ext cx="23355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asleep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455795"/>
            <a:ext cx="645481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asleep is sleeping.</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had fallen </a:t>
            </a:r>
            <a:r>
              <a:rPr lang="en-GB" sz="4000" b="1" dirty="0">
                <a:latin typeface="Gill Sans MT" panose="020B0502020104020203" pitchFamily="34" charset="77"/>
              </a:rPr>
              <a:t>asleep</a:t>
            </a:r>
            <a:r>
              <a:rPr lang="en-GB" sz="4000" dirty="0">
                <a:latin typeface="Gill Sans MT" panose="020B0502020104020203" pitchFamily="34" charset="77"/>
              </a:rPr>
              <a:t> at her desk.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a-sleep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24798145"/>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napping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dozing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fallen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Logo&#10;&#10;Description automatically generated">
            <a:extLst>
              <a:ext uri="{FF2B5EF4-FFF2-40B4-BE49-F238E27FC236}">
                <a16:creationId xmlns:a16="http://schemas.microsoft.com/office/drawing/2014/main" id="{47889307-5299-AC0B-0AC2-DDB1E2190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352" y="2488112"/>
            <a:ext cx="3685965" cy="368596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11556</TotalTime>
  <Words>1166</Words>
  <Application>Microsoft Macintosh PowerPoint</Application>
  <PresentationFormat>Custom</PresentationFormat>
  <Paragraphs>313</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62</cp:revision>
  <dcterms:modified xsi:type="dcterms:W3CDTF">2023-01-12T12:15:43Z</dcterms:modified>
</cp:coreProperties>
</file>