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9"/>
    <p:restoredTop sz="94646"/>
  </p:normalViewPr>
  <p:slideViewPr>
    <p:cSldViewPr snapToGrid="0" snapToObjects="1">
      <p:cViewPr varScale="1">
        <p:scale>
          <a:sx n="62" d="100"/>
          <a:sy n="62" d="100"/>
        </p:scale>
        <p:origin x="4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8.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049014" y="3226831"/>
            <a:ext cx="7290457"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18</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23rd</a:t>
            </a:r>
            <a:r>
              <a:rPr dirty="0">
                <a:latin typeface="Gill Sans MT" panose="020B0502020104020203" pitchFamily="34" charset="77"/>
              </a:rPr>
              <a:t> </a:t>
            </a:r>
            <a:r>
              <a:rPr lang="en-GB" dirty="0">
                <a:latin typeface="Gill Sans MT" panose="020B0502020104020203" pitchFamily="34" charset="77"/>
              </a:rPr>
              <a:t>January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7980" y="1309202"/>
            <a:ext cx="166231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gasp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5411" y="3893072"/>
            <a:ext cx="6533211"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When you gasp, you take a short quick breath through your mouth, especially when you are surprised, shocked, or in pain.</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a:t>
            </a:r>
            <a:r>
              <a:rPr lang="en-GB" sz="4000" b="1" dirty="0">
                <a:latin typeface="Gill Sans MT" panose="020B0502020104020203" pitchFamily="34" charset="77"/>
              </a:rPr>
              <a:t>gasped</a:t>
            </a:r>
            <a:r>
              <a:rPr lang="en-GB" sz="4000" dirty="0">
                <a:latin typeface="Gill Sans MT" panose="020B0502020104020203" pitchFamily="34" charset="77"/>
              </a:rPr>
              <a:t> when they saw the final drawing.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gasp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24902517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gulp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grasp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loudly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choke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clasp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 shock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09965AEF-9D1A-E31C-534E-64FBA829F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157" y="2351585"/>
            <a:ext cx="3935984" cy="3935984"/>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5400" y="1309202"/>
            <a:ext cx="228748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attack</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attack a job or a problem, you start to deal with it in an energetic way.</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Julio </a:t>
            </a:r>
            <a:r>
              <a:rPr lang="en-GB" sz="4000" b="1" dirty="0">
                <a:latin typeface="Gill Sans MT" panose="020B0502020104020203" pitchFamily="34" charset="77"/>
              </a:rPr>
              <a:t>attacked</a:t>
            </a:r>
            <a:r>
              <a:rPr lang="en-GB" sz="4000" dirty="0">
                <a:latin typeface="Gill Sans MT" panose="020B0502020104020203" pitchFamily="34" charset="77"/>
              </a:rPr>
              <a:t> his homework and was finished quickly.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at-tack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249618773"/>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pounce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opposition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confront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C30901A6-CF3C-236D-97C2-8F8D1393DF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685" y="2558561"/>
            <a:ext cx="3721964" cy="3721964"/>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388509" y="1309202"/>
            <a:ext cx="324127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diagnose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96167" y="3826367"/>
            <a:ext cx="6317632" cy="25648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someone or something is diagnosed as having a particular illness or problem, their illness or problem is identified. If an illness or problem is diagnosed, it is identified.</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Fred </a:t>
            </a:r>
            <a:r>
              <a:rPr lang="en-GB" sz="4000" b="1" dirty="0">
                <a:latin typeface="Gill Sans MT" panose="020B0502020104020203" pitchFamily="34" charset="77"/>
              </a:rPr>
              <a:t>diagnosed</a:t>
            </a:r>
            <a:r>
              <a:rPr lang="en-GB" sz="4000" dirty="0">
                <a:latin typeface="Gill Sans MT" panose="020B0502020104020203" pitchFamily="34" charset="77"/>
              </a:rPr>
              <a:t> the problem with the computer.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di-ag-nose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441259286"/>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detect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problem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identify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error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7" name="Picture 6" descr="Icon&#10;&#10;Description automatically generated">
            <a:extLst>
              <a:ext uri="{FF2B5EF4-FFF2-40B4-BE49-F238E27FC236}">
                <a16:creationId xmlns:a16="http://schemas.microsoft.com/office/drawing/2014/main" id="{69CDC36D-5CBD-BA09-6836-5CAC43370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176" y="2512382"/>
            <a:ext cx="3802831" cy="3802831"/>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16939" y="1309202"/>
            <a:ext cx="278441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muddle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 / 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0948" y="4188027"/>
            <a:ext cx="675934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people or things are in a muddle, they are in a state of confusion or disorder.</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Felix was in a bit of a </a:t>
            </a:r>
            <a:r>
              <a:rPr lang="en-GB" sz="4000" b="1" dirty="0">
                <a:latin typeface="Gill Sans MT" panose="020B0502020104020203" pitchFamily="34" charset="77"/>
              </a:rPr>
              <a:t>muddle</a:t>
            </a:r>
            <a:r>
              <a:rPr lang="en-GB" sz="4000" dirty="0">
                <a:latin typeface="Gill Sans MT" panose="020B0502020104020203" pitchFamily="34" charset="77"/>
              </a:rPr>
              <a:t> with his shoe laces.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mud-</a:t>
            </a:r>
            <a:r>
              <a:rPr lang="en-GB" dirty="0" err="1">
                <a:latin typeface="Gill Sans MT" panose="020B0502020104020203" pitchFamily="34" charset="77"/>
              </a:rPr>
              <a:t>dle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0420393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scramble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orderly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bit of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jumble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complete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 icon&#10;&#10;Description automatically generated">
            <a:extLst>
              <a:ext uri="{FF2B5EF4-FFF2-40B4-BE49-F238E27FC236}">
                <a16:creationId xmlns:a16="http://schemas.microsoft.com/office/drawing/2014/main" id="{373C885D-06CB-51C3-E44E-658C5E92D6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5701" y="2340683"/>
            <a:ext cx="4179052" cy="4179052"/>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0086" y="1309202"/>
            <a:ext cx="2672206"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release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963452"/>
            <a:ext cx="6097883"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person or animal is released from somewhere where they have been locked up or looked after, they are set free or allowed to go.</a:t>
            </a:r>
            <a:endParaRPr sz="32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Robson </a:t>
            </a:r>
            <a:r>
              <a:rPr lang="en-GB" sz="4000" b="1" dirty="0">
                <a:latin typeface="Gill Sans MT" panose="020B0502020104020203" pitchFamily="34" charset="77"/>
              </a:rPr>
              <a:t>released</a:t>
            </a:r>
            <a:r>
              <a:rPr lang="en-GB" sz="4000" dirty="0">
                <a:latin typeface="Gill Sans MT" panose="020B0502020104020203" pitchFamily="34" charset="77"/>
              </a:rPr>
              <a:t> his class on to the playground.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re-lease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75358392"/>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free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imprison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animal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let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tie up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increase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prisoner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CA9E487B-BF27-5401-8AF6-AE40A5909B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6697" y="1934910"/>
            <a:ext cx="4876800" cy="4876800"/>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838108155"/>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spend</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hole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supper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soap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481925280"/>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gasp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attack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muddle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release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986170592"/>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almost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spend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supper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soap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318232968"/>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Some people refer to the main meal eaten in the early part of the evening as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You use *** to indicate that something is not completely the case but is nearly the case. Nearly 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A *** is a hollow space in something solid, with an opening on one side.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you *** time or energy doing something, you use your time or effort doing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 is a substance that you use with water for washing yourself or sometimes for washing clothes.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B6B31613-3409-0DE9-4F8A-3869B125D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3056" y="7722894"/>
            <a:ext cx="1252010" cy="1252010"/>
          </a:xfrm>
          <a:prstGeom prst="rect">
            <a:avLst/>
          </a:prstGeom>
        </p:spPr>
      </p:pic>
      <p:pic>
        <p:nvPicPr>
          <p:cNvPr id="5" name="Picture 4" descr="Icon&#10;&#10;Description automatically generated">
            <a:extLst>
              <a:ext uri="{FF2B5EF4-FFF2-40B4-BE49-F238E27FC236}">
                <a16:creationId xmlns:a16="http://schemas.microsoft.com/office/drawing/2014/main" id="{E0F2174C-67A5-F8FD-A600-30BC85E616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6263" y="2650924"/>
            <a:ext cx="956979" cy="956979"/>
          </a:xfrm>
          <a:prstGeom prst="rect">
            <a:avLst/>
          </a:prstGeom>
        </p:spPr>
      </p:pic>
      <p:pic>
        <p:nvPicPr>
          <p:cNvPr id="6" name="Picture 5" descr="Icon&#10;&#10;Description automatically generated">
            <a:extLst>
              <a:ext uri="{FF2B5EF4-FFF2-40B4-BE49-F238E27FC236}">
                <a16:creationId xmlns:a16="http://schemas.microsoft.com/office/drawing/2014/main" id="{0CCD9D50-1C3F-6BA2-B2E2-D6BAF5680A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568" y="5306919"/>
            <a:ext cx="1252010" cy="1252010"/>
          </a:xfrm>
          <a:prstGeom prst="rect">
            <a:avLst/>
          </a:prstGeom>
        </p:spPr>
      </p:pic>
      <p:pic>
        <p:nvPicPr>
          <p:cNvPr id="7" name="Picture 6" descr="Icon&#10;&#10;Description automatically generated">
            <a:extLst>
              <a:ext uri="{FF2B5EF4-FFF2-40B4-BE49-F238E27FC236}">
                <a16:creationId xmlns:a16="http://schemas.microsoft.com/office/drawing/2014/main" id="{7FCFCBA6-8FA6-04CE-4A54-120935B486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5917" y="6503599"/>
            <a:ext cx="1186579" cy="1186579"/>
          </a:xfrm>
          <a:prstGeom prst="rect">
            <a:avLst/>
          </a:prstGeom>
        </p:spPr>
      </p:pic>
      <p:pic>
        <p:nvPicPr>
          <p:cNvPr id="8" name="Picture 7" descr="Icon&#10;&#10;Description automatically generated">
            <a:extLst>
              <a:ext uri="{FF2B5EF4-FFF2-40B4-BE49-F238E27FC236}">
                <a16:creationId xmlns:a16="http://schemas.microsoft.com/office/drawing/2014/main" id="{AAE7DC11-60F8-5100-963E-3951CAB15AE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09354" y="4029283"/>
            <a:ext cx="1186579" cy="1186579"/>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710546794"/>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gasp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attack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diagnose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muddle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release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737109695"/>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people or things are in a ***, they are in a state of confusion or disorder.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a job or a problem, you start to deal with it in an energetic way.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a person or animal is *** from somewhere where they have been locked up or looked after, they are set free or allowed to go.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When you ***, you take a short quick breath through your mouth, especially when you are surprised, shocked, or in pain.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someone or something is *** as having a particular illness or problem, their illness or problem is identified. If an illness or problem is ***, it is identified.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C88CADA1-6864-75E2-48C7-D597BB32E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2950" y="5099240"/>
            <a:ext cx="1223926" cy="1223926"/>
          </a:xfrm>
          <a:prstGeom prst="rect">
            <a:avLst/>
          </a:prstGeom>
        </p:spPr>
      </p:pic>
      <p:pic>
        <p:nvPicPr>
          <p:cNvPr id="5" name="Picture 4" descr="Logo, icon&#10;&#10;Description automatically generated">
            <a:extLst>
              <a:ext uri="{FF2B5EF4-FFF2-40B4-BE49-F238E27FC236}">
                <a16:creationId xmlns:a16="http://schemas.microsoft.com/office/drawing/2014/main" id="{5C0D13CA-C06B-D5EA-0986-BBC0EF5D8A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0515" y="2763040"/>
            <a:ext cx="1012553" cy="1012553"/>
          </a:xfrm>
          <a:prstGeom prst="rect">
            <a:avLst/>
          </a:prstGeom>
        </p:spPr>
      </p:pic>
      <p:pic>
        <p:nvPicPr>
          <p:cNvPr id="6" name="Picture 5" descr="Icon&#10;&#10;Description automatically generated">
            <a:extLst>
              <a:ext uri="{FF2B5EF4-FFF2-40B4-BE49-F238E27FC236}">
                <a16:creationId xmlns:a16="http://schemas.microsoft.com/office/drawing/2014/main" id="{DC6E2BBA-AD72-9E8D-B42E-8FDDB323C2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21805" y="7860561"/>
            <a:ext cx="1086215" cy="1086215"/>
          </a:xfrm>
          <a:prstGeom prst="rect">
            <a:avLst/>
          </a:prstGeom>
        </p:spPr>
      </p:pic>
      <p:pic>
        <p:nvPicPr>
          <p:cNvPr id="7" name="Picture 6" descr="Icon&#10;&#10;Description automatically generated">
            <a:extLst>
              <a:ext uri="{FF2B5EF4-FFF2-40B4-BE49-F238E27FC236}">
                <a16:creationId xmlns:a16="http://schemas.microsoft.com/office/drawing/2014/main" id="{508E2B6C-F4A2-97BF-EF82-63B52787C3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03738" y="3951701"/>
            <a:ext cx="967537" cy="967537"/>
          </a:xfrm>
          <a:prstGeom prst="rect">
            <a:avLst/>
          </a:prstGeom>
        </p:spPr>
      </p:pic>
      <p:pic>
        <p:nvPicPr>
          <p:cNvPr id="8" name="Picture 7" descr="Icon&#10;&#10;Description automatically generated">
            <a:extLst>
              <a:ext uri="{FF2B5EF4-FFF2-40B4-BE49-F238E27FC236}">
                <a16:creationId xmlns:a16="http://schemas.microsoft.com/office/drawing/2014/main" id="{5499A62E-E4C6-51FD-B240-756B7392AD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5542" y="6383096"/>
            <a:ext cx="1223927" cy="1223927"/>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2746675" y="3085008"/>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almost</a:t>
            </a:r>
            <a:endParaRPr b="1" dirty="0">
              <a:latin typeface="Gill Sans MT" panose="020B0502020104020203" pitchFamily="34" charset="77"/>
              <a:sym typeface="American Typewriter"/>
            </a:endParaRPr>
          </a:p>
        </p:txBody>
      </p:sp>
      <p:sp>
        <p:nvSpPr>
          <p:cNvPr id="134" name="office"/>
          <p:cNvSpPr txBox="1"/>
          <p:nvPr/>
        </p:nvSpPr>
        <p:spPr>
          <a:xfrm>
            <a:off x="2890147" y="3993661"/>
            <a:ext cx="18178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spend</a:t>
            </a:r>
            <a:endParaRPr dirty="0">
              <a:latin typeface="Gill Sans MT" panose="020B0502020104020203" pitchFamily="34" charset="77"/>
            </a:endParaRPr>
          </a:p>
        </p:txBody>
      </p:sp>
      <p:sp>
        <p:nvSpPr>
          <p:cNvPr id="135" name="spare"/>
          <p:cNvSpPr txBox="1"/>
          <p:nvPr/>
        </p:nvSpPr>
        <p:spPr>
          <a:xfrm>
            <a:off x="3119375" y="4843260"/>
            <a:ext cx="13593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hole</a:t>
            </a:r>
            <a:endParaRPr b="1" dirty="0">
              <a:latin typeface="Gill Sans MT" panose="020B0502020104020203" pitchFamily="34" charset="77"/>
              <a:sym typeface="American Typewriter"/>
            </a:endParaRPr>
          </a:p>
        </p:txBody>
      </p:sp>
      <p:sp>
        <p:nvSpPr>
          <p:cNvPr id="136" name="chipped"/>
          <p:cNvSpPr txBox="1"/>
          <p:nvPr/>
        </p:nvSpPr>
        <p:spPr>
          <a:xfrm>
            <a:off x="2749081" y="5769060"/>
            <a:ext cx="20999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supper</a:t>
            </a:r>
            <a:endParaRPr dirty="0">
              <a:latin typeface="Gill Sans MT" panose="020B0502020104020203" pitchFamily="34" charset="77"/>
            </a:endParaRPr>
          </a:p>
        </p:txBody>
      </p:sp>
      <p:sp>
        <p:nvSpPr>
          <p:cNvPr id="137" name="lift"/>
          <p:cNvSpPr txBox="1"/>
          <p:nvPr/>
        </p:nvSpPr>
        <p:spPr>
          <a:xfrm>
            <a:off x="3076899" y="6639612"/>
            <a:ext cx="14443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soap</a:t>
            </a:r>
            <a:endParaRPr dirty="0">
              <a:latin typeface="Gill Sans MT" panose="020B0502020104020203" pitchFamily="34" charset="77"/>
            </a:endParaRPr>
          </a:p>
        </p:txBody>
      </p:sp>
      <p:sp>
        <p:nvSpPr>
          <p:cNvPr id="138" name="mutter"/>
          <p:cNvSpPr txBox="1"/>
          <p:nvPr/>
        </p:nvSpPr>
        <p:spPr>
          <a:xfrm>
            <a:off x="8246330" y="3961911"/>
            <a:ext cx="19396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attack</a:t>
            </a:r>
            <a:endParaRPr b="1" dirty="0">
              <a:latin typeface="Gill Sans MT" panose="020B0502020104020203" pitchFamily="34" charset="77"/>
              <a:sym typeface="American Typewriter"/>
            </a:endParaRPr>
          </a:p>
        </p:txBody>
      </p:sp>
      <p:sp>
        <p:nvSpPr>
          <p:cNvPr id="139" name="unveil"/>
          <p:cNvSpPr txBox="1"/>
          <p:nvPr/>
        </p:nvSpPr>
        <p:spPr>
          <a:xfrm>
            <a:off x="7959795" y="5750010"/>
            <a:ext cx="23227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muddle</a:t>
            </a:r>
            <a:endParaRPr b="1" dirty="0">
              <a:latin typeface="Gill Sans MT" panose="020B0502020104020203" pitchFamily="34" charset="77"/>
              <a:sym typeface="American Typewriter"/>
            </a:endParaRPr>
          </a:p>
        </p:txBody>
      </p:sp>
      <p:sp>
        <p:nvSpPr>
          <p:cNvPr id="140" name="tolerate"/>
          <p:cNvSpPr txBox="1"/>
          <p:nvPr/>
        </p:nvSpPr>
        <p:spPr>
          <a:xfrm>
            <a:off x="8510828" y="3065958"/>
            <a:ext cx="14106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gasp</a:t>
            </a:r>
            <a:endParaRPr dirty="0">
              <a:latin typeface="Gill Sans MT" panose="020B0502020104020203" pitchFamily="34" charset="77"/>
            </a:endParaRPr>
          </a:p>
        </p:txBody>
      </p:sp>
      <p:sp>
        <p:nvSpPr>
          <p:cNvPr id="141" name="fixation"/>
          <p:cNvSpPr txBox="1"/>
          <p:nvPr/>
        </p:nvSpPr>
        <p:spPr>
          <a:xfrm>
            <a:off x="7882453" y="4824210"/>
            <a:ext cx="26673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diagnose</a:t>
            </a:r>
            <a:endParaRPr dirty="0">
              <a:latin typeface="Gill Sans MT" panose="020B0502020104020203" pitchFamily="34" charset="77"/>
            </a:endParaRPr>
          </a:p>
        </p:txBody>
      </p:sp>
      <p:sp>
        <p:nvSpPr>
          <p:cNvPr id="142" name="rustle"/>
          <p:cNvSpPr txBox="1"/>
          <p:nvPr/>
        </p:nvSpPr>
        <p:spPr>
          <a:xfrm>
            <a:off x="8118895" y="6620562"/>
            <a:ext cx="21945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release</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4" name="Rectangle 43">
            <a:extLst>
              <a:ext uri="{FF2B5EF4-FFF2-40B4-BE49-F238E27FC236}">
                <a16:creationId xmlns:a16="http://schemas.microsoft.com/office/drawing/2014/main" id="{0DE4B2CD-9BA7-F745-975D-04D6E068AAAF}"/>
              </a:ext>
            </a:extLst>
          </p:cNvPr>
          <p:cNvSpPr/>
          <p:nvPr/>
        </p:nvSpPr>
        <p:spPr>
          <a:xfrm rot="12470707" flipH="1">
            <a:off x="-8384446" y="-637188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235621" y="535532"/>
            <a:ext cx="6957033"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almost</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91044" y="5767434"/>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spend</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07A83F7B-F0AC-9FBD-E7B8-E7D6E94E1A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73" y="5676622"/>
            <a:ext cx="3416598" cy="3416598"/>
          </a:xfrm>
          <a:prstGeom prst="rect">
            <a:avLst/>
          </a:prstGeom>
        </p:spPr>
      </p:pic>
      <p:pic>
        <p:nvPicPr>
          <p:cNvPr id="6" name="Picture 5" descr="Icon&#10;&#10;Description automatically generated">
            <a:extLst>
              <a:ext uri="{FF2B5EF4-FFF2-40B4-BE49-F238E27FC236}">
                <a16:creationId xmlns:a16="http://schemas.microsoft.com/office/drawing/2014/main" id="{3948A3B3-0E3D-32F5-781C-BE2C927611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32332" y="602700"/>
            <a:ext cx="3366698" cy="3366698"/>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16892" y="645977"/>
            <a:ext cx="456855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hole</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01647" y="5633097"/>
            <a:ext cx="10419220"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supper</a:t>
            </a:r>
            <a:endParaRPr sz="199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7DE7BB95-A182-DEC6-1DF2-515CFF5B9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831" y="5427467"/>
            <a:ext cx="3770745" cy="3770745"/>
          </a:xfrm>
          <a:prstGeom prst="rect">
            <a:avLst/>
          </a:prstGeom>
        </p:spPr>
      </p:pic>
      <p:pic>
        <p:nvPicPr>
          <p:cNvPr id="7" name="Picture 6" descr="Icon&#10;&#10;Description automatically generated">
            <a:extLst>
              <a:ext uri="{FF2B5EF4-FFF2-40B4-BE49-F238E27FC236}">
                <a16:creationId xmlns:a16="http://schemas.microsoft.com/office/drawing/2014/main" id="{574EEC2F-EB6A-B46E-0CC4-C755E50532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45073" y="55714"/>
            <a:ext cx="4345493" cy="434549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480767"/>
            <a:ext cx="4857100"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soap</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931947" y="5553952"/>
            <a:ext cx="12346080" cy="3026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000" dirty="0">
                <a:latin typeface="Gill Sans MT" panose="020B0502020104020203" pitchFamily="34" charset="77"/>
              </a:rPr>
              <a:t>gasp</a:t>
            </a:r>
            <a:endParaRPr sz="22700" dirty="0">
              <a:latin typeface="Gill Sans MT" panose="020B0502020104020203" pitchFamily="34" charset="77"/>
            </a:endParaRPr>
          </a:p>
        </p:txBody>
      </p:sp>
      <p:pic>
        <p:nvPicPr>
          <p:cNvPr id="5" name="Picture 4" descr="Icon&#10;&#10;Description automatically generated">
            <a:extLst>
              <a:ext uri="{FF2B5EF4-FFF2-40B4-BE49-F238E27FC236}">
                <a16:creationId xmlns:a16="http://schemas.microsoft.com/office/drawing/2014/main" id="{E3B7524E-C042-DF5D-5733-9DCB547E25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0990" y="5668685"/>
            <a:ext cx="3399087" cy="3399087"/>
          </a:xfrm>
          <a:prstGeom prst="rect">
            <a:avLst/>
          </a:prstGeom>
        </p:spPr>
      </p:pic>
      <p:pic>
        <p:nvPicPr>
          <p:cNvPr id="6" name="Picture 5" descr="Icon&#10;&#10;Description automatically generated">
            <a:extLst>
              <a:ext uri="{FF2B5EF4-FFF2-40B4-BE49-F238E27FC236}">
                <a16:creationId xmlns:a16="http://schemas.microsoft.com/office/drawing/2014/main" id="{1D4997C3-FAB6-FA4B-9A12-4C62B93689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522331"/>
            <a:ext cx="3390550" cy="339055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469051"/>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attack</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716209" y="5931303"/>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diagnose</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B3EB1EEF-58E8-3D0C-7F49-52A140244A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059" y="5358456"/>
            <a:ext cx="3802831" cy="3802831"/>
          </a:xfrm>
          <a:prstGeom prst="rect">
            <a:avLst/>
          </a:prstGeom>
        </p:spPr>
      </p:pic>
      <p:pic>
        <p:nvPicPr>
          <p:cNvPr id="4" name="Picture 3" descr="Icon&#10;&#10;Description automatically generated">
            <a:extLst>
              <a:ext uri="{FF2B5EF4-FFF2-40B4-BE49-F238E27FC236}">
                <a16:creationId xmlns:a16="http://schemas.microsoft.com/office/drawing/2014/main" id="{E6DC570C-B14A-DAFD-E44A-097AA99FA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0963" y="537249"/>
            <a:ext cx="3382426" cy="3382426"/>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19206" y="537623"/>
            <a:ext cx="773128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muddle</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133758" y="5633097"/>
            <a:ext cx="985503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release</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A215B009-B872-901D-B4BD-DF46745F9B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42" y="5595105"/>
            <a:ext cx="3685309" cy="3685309"/>
          </a:xfrm>
          <a:prstGeom prst="rect">
            <a:avLst/>
          </a:prstGeom>
        </p:spPr>
      </p:pic>
      <p:pic>
        <p:nvPicPr>
          <p:cNvPr id="6" name="Picture 5" descr="Logo, icon&#10;&#10;Description automatically generated">
            <a:extLst>
              <a:ext uri="{FF2B5EF4-FFF2-40B4-BE49-F238E27FC236}">
                <a16:creationId xmlns:a16="http://schemas.microsoft.com/office/drawing/2014/main" id="{3BF2562F-3445-CE96-DC1A-D72DA3C1F1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0085" y="454465"/>
            <a:ext cx="3685310" cy="3685310"/>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508358" y="2274766"/>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almost	</a:t>
            </a:r>
            <a:endParaRPr b="1" dirty="0">
              <a:latin typeface="Gill Sans MT" panose="020B0502020104020203" pitchFamily="34" charset="77"/>
              <a:sym typeface="American Typewriter"/>
            </a:endParaRPr>
          </a:p>
        </p:txBody>
      </p:sp>
      <p:sp>
        <p:nvSpPr>
          <p:cNvPr id="134" name="office"/>
          <p:cNvSpPr txBox="1"/>
          <p:nvPr/>
        </p:nvSpPr>
        <p:spPr>
          <a:xfrm>
            <a:off x="5651852" y="3183419"/>
            <a:ext cx="181780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spend</a:t>
            </a:r>
            <a:endParaRPr dirty="0">
              <a:latin typeface="Gill Sans MT" panose="020B0502020104020203" pitchFamily="34" charset="77"/>
            </a:endParaRPr>
          </a:p>
        </p:txBody>
      </p:sp>
      <p:sp>
        <p:nvSpPr>
          <p:cNvPr id="135" name="spare"/>
          <p:cNvSpPr txBox="1"/>
          <p:nvPr/>
        </p:nvSpPr>
        <p:spPr>
          <a:xfrm>
            <a:off x="5881068" y="4033018"/>
            <a:ext cx="135934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hole</a:t>
            </a:r>
            <a:endParaRPr b="1" dirty="0">
              <a:latin typeface="Gill Sans MT" panose="020B0502020104020203" pitchFamily="34" charset="77"/>
              <a:sym typeface="American Typewriter"/>
            </a:endParaRPr>
          </a:p>
        </p:txBody>
      </p:sp>
      <p:sp>
        <p:nvSpPr>
          <p:cNvPr id="136" name="chipped"/>
          <p:cNvSpPr txBox="1"/>
          <p:nvPr/>
        </p:nvSpPr>
        <p:spPr>
          <a:xfrm>
            <a:off x="5510787" y="4958818"/>
            <a:ext cx="20999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supper</a:t>
            </a:r>
            <a:endParaRPr dirty="0">
              <a:latin typeface="Gill Sans MT" panose="020B0502020104020203" pitchFamily="34" charset="77"/>
            </a:endParaRPr>
          </a:p>
        </p:txBody>
      </p:sp>
      <p:sp>
        <p:nvSpPr>
          <p:cNvPr id="137" name="lift"/>
          <p:cNvSpPr txBox="1"/>
          <p:nvPr/>
        </p:nvSpPr>
        <p:spPr>
          <a:xfrm>
            <a:off x="5838601" y="5829370"/>
            <a:ext cx="1444306"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soap</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90963" y="3418118"/>
            <a:ext cx="19396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attack</a:t>
            </a:r>
            <a:endParaRPr b="1" dirty="0">
              <a:latin typeface="Gill Sans MT" panose="020B0502020104020203" pitchFamily="34" charset="77"/>
              <a:sym typeface="American Typewriter"/>
            </a:endParaRPr>
          </a:p>
        </p:txBody>
      </p:sp>
      <p:sp>
        <p:nvSpPr>
          <p:cNvPr id="140" name="tolerate"/>
          <p:cNvSpPr txBox="1"/>
          <p:nvPr/>
        </p:nvSpPr>
        <p:spPr>
          <a:xfrm>
            <a:off x="5855455" y="2522165"/>
            <a:ext cx="141064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gasp</a:t>
            </a:r>
            <a:endParaRPr dirty="0">
              <a:latin typeface="Gill Sans MT" panose="020B0502020104020203" pitchFamily="34" charset="77"/>
            </a:endParaRPr>
          </a:p>
        </p:txBody>
      </p:sp>
      <p:sp>
        <p:nvSpPr>
          <p:cNvPr id="141" name="fixation"/>
          <p:cNvSpPr txBox="1"/>
          <p:nvPr/>
        </p:nvSpPr>
        <p:spPr>
          <a:xfrm>
            <a:off x="5227087" y="4280417"/>
            <a:ext cx="2667398"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diagnose</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341084" y="5188117"/>
            <a:ext cx="23227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muddle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405209" y="5996646"/>
            <a:ext cx="219451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release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52372" y="1309202"/>
            <a:ext cx="251350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almost</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5062" y="3998776"/>
            <a:ext cx="589304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You use almost to indicate that something is not completely the case but is nearly the case. Nearly all.</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Jimmy has almost </a:t>
            </a:r>
            <a:r>
              <a:rPr lang="en-GB" sz="4000" b="1" dirty="0">
                <a:latin typeface="Gill Sans MT" panose="020B0502020104020203" pitchFamily="34" charset="77"/>
              </a:rPr>
              <a:t>completed</a:t>
            </a:r>
            <a:r>
              <a:rPr lang="en-GB" sz="4000" dirty="0">
                <a:latin typeface="Gill Sans MT" panose="020B0502020104020203" pitchFamily="34" charset="77"/>
              </a:rPr>
              <a:t> the jigsaw.</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al-most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698126971"/>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nearly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foremost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just about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0F124B75-F156-B9EE-D9D4-48C689B08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7283" y="2688979"/>
            <a:ext cx="3685965" cy="368596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93443" y="1309202"/>
            <a:ext cx="223138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spend</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341270" y="4223487"/>
            <a:ext cx="6181759"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spend time or energy doing something, you use your time or effort doing it.</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Mia enjoyed </a:t>
            </a:r>
            <a:r>
              <a:rPr lang="en-GB" sz="4000" b="1" dirty="0">
                <a:latin typeface="Gill Sans MT" panose="020B0502020104020203" pitchFamily="34" charset="77"/>
              </a:rPr>
              <a:t>spending</a:t>
            </a:r>
            <a:r>
              <a:rPr lang="en-GB" sz="4000" dirty="0">
                <a:latin typeface="Gill Sans MT" panose="020B0502020104020203" pitchFamily="34" charset="77"/>
              </a:rPr>
              <a:t> her time reading books.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spend</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2643663"/>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devote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time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friend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66C78F3A-61AF-439F-3052-0DB73CC62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8404" y="2407988"/>
            <a:ext cx="3655391" cy="3655391"/>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72363" y="1309202"/>
            <a:ext cx="167353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hole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253563"/>
            <a:ext cx="591455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hole is a hollow space in something solid, with an opening on one side.</a:t>
            </a:r>
            <a:endParaRPr sz="36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Alex noticed a </a:t>
            </a:r>
            <a:r>
              <a:rPr lang="en-GB" sz="4000" b="1" dirty="0">
                <a:latin typeface="Gill Sans MT" panose="020B0502020104020203" pitchFamily="34" charset="77"/>
              </a:rPr>
              <a:t>hole</a:t>
            </a:r>
            <a:r>
              <a:rPr lang="en-GB" sz="4000" dirty="0">
                <a:latin typeface="Gill Sans MT" panose="020B0502020104020203" pitchFamily="34" charset="77"/>
              </a:rPr>
              <a:t> in the ground on the school field.</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hole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18042698"/>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pit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bowl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dig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ditch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control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169D78B-6597-9085-738B-3AC58BA75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5073" y="2340683"/>
            <a:ext cx="4345493" cy="4345493"/>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90050" y="1339979"/>
            <a:ext cx="2438168"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supper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599" y="4178796"/>
            <a:ext cx="6561721"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 people refer to the main meal eaten in the early part of the evening as supper.</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Everyone was ready for </a:t>
            </a:r>
            <a:r>
              <a:rPr lang="en-GB" sz="4000" b="1" dirty="0">
                <a:latin typeface="Gill Sans MT" panose="020B0502020104020203" pitchFamily="34" charset="77"/>
              </a:rPr>
              <a:t>supper</a:t>
            </a:r>
            <a:r>
              <a:rPr lang="en-GB" sz="4000" dirty="0">
                <a:latin typeface="Gill Sans MT" panose="020B0502020104020203" pitchFamily="34" charset="77"/>
              </a:rPr>
              <a:t> after a long 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sup-per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857154299"/>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tea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evening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snack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crupper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hunger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00885D3E-9DC0-4C3D-CC11-BF9BD2257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3173" y="2511802"/>
            <a:ext cx="3770745" cy="3770745"/>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121878" y="1309202"/>
            <a:ext cx="1774525"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soap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3901798"/>
            <a:ext cx="645481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Soap is a substance that you use with water for washing yourself or sometimes for washing clothes.</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Sue used </a:t>
            </a:r>
            <a:r>
              <a:rPr lang="en-GB" sz="4000" b="1" dirty="0">
                <a:latin typeface="Gill Sans MT" panose="020B0502020104020203" pitchFamily="34" charset="77"/>
              </a:rPr>
              <a:t>soap</a:t>
            </a:r>
            <a:r>
              <a:rPr lang="en-GB" sz="4000" dirty="0">
                <a:latin typeface="Gill Sans MT" panose="020B0502020104020203" pitchFamily="34" charset="77"/>
              </a:rPr>
              <a:t> to wash her hands properly.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soap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32770211"/>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hands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rope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wash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CB3E1A64-1798-0018-7F97-90AF665A97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1729" y="2253199"/>
            <a:ext cx="3724394" cy="3724394"/>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11634</TotalTime>
  <Words>1231</Words>
  <Application>Microsoft Macintosh PowerPoint</Application>
  <PresentationFormat>Custom</PresentationFormat>
  <Paragraphs>311</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63</cp:revision>
  <dcterms:modified xsi:type="dcterms:W3CDTF">2023-01-18T14:59:01Z</dcterms:modified>
</cp:coreProperties>
</file>