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7"/>
    <p:restoredTop sz="94646"/>
  </p:normalViewPr>
  <p:slideViewPr>
    <p:cSldViewPr snapToGrid="0" snapToObjects="1">
      <p:cViewPr>
        <p:scale>
          <a:sx n="59" d="100"/>
          <a:sy n="59" d="100"/>
        </p:scale>
        <p:origin x="209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36" y="3226831"/>
            <a:ext cx="726801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19</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30th</a:t>
            </a:r>
            <a:r>
              <a:rPr dirty="0">
                <a:latin typeface="Gill Sans MT" panose="020B0502020104020203" pitchFamily="34" charset="77"/>
              </a:rPr>
              <a:t> </a:t>
            </a:r>
            <a:r>
              <a:rPr lang="en-GB" dirty="0">
                <a:latin typeface="Gill Sans MT" panose="020B0502020104020203" pitchFamily="34" charset="77"/>
              </a:rPr>
              <a:t>January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40413" y="1309202"/>
            <a:ext cx="333745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immense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84981" y="3978900"/>
            <a:ext cx="653321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something as immense, you mean that it is extremely large or great.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Team 3’s tower was </a:t>
            </a:r>
            <a:r>
              <a:rPr lang="en-GB" sz="4000" b="1" dirty="0">
                <a:latin typeface="Gill Sans MT" panose="020B0502020104020203" pitchFamily="34" charset="77"/>
              </a:rPr>
              <a:t>immense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a:t>
            </a:r>
            <a:r>
              <a:rPr lang="en-GB" dirty="0" err="1">
                <a:latin typeface="Gill Sans MT" panose="020B0502020104020203" pitchFamily="34" charset="77"/>
              </a:rPr>
              <a:t>mense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436747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mammoth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titanic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79917DB-B04A-D148-D61D-C8BB9468D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015" y="2501169"/>
            <a:ext cx="3802831" cy="380283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13834" y="1386145"/>
            <a:ext cx="4390625"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000" dirty="0">
                <a:latin typeface="Gill Sans MT" panose="020B0502020104020203" pitchFamily="34" charset="77"/>
              </a:rPr>
              <a:t>extraordinary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3855327"/>
            <a:ext cx="653167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something or someone as extraordinary, you mean that they have some extremely good or special quality.</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was </a:t>
            </a:r>
            <a:r>
              <a:rPr lang="en-GB" sz="4000" b="1" dirty="0">
                <a:latin typeface="Gill Sans MT" panose="020B0502020104020203" pitchFamily="34" charset="77"/>
              </a:rPr>
              <a:t>extraordinary</a:t>
            </a:r>
            <a:r>
              <a:rPr lang="en-GB" sz="4000" dirty="0">
                <a:latin typeface="Gill Sans MT" panose="020B0502020104020203" pitchFamily="34" charset="77"/>
              </a:rPr>
              <a:t> at times tables.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traor</a:t>
            </a:r>
            <a:r>
              <a:rPr lang="en-GB" dirty="0">
                <a:latin typeface="Gill Sans MT" panose="020B0502020104020203" pitchFamily="34" charset="77"/>
              </a:rPr>
              <a:t>-di-</a:t>
            </a:r>
            <a:r>
              <a:rPr lang="en-GB" dirty="0" err="1">
                <a:latin typeface="Gill Sans MT" panose="020B0502020104020203" pitchFamily="34" charset="77"/>
              </a:rPr>
              <a:t>nar</a:t>
            </a:r>
            <a:r>
              <a:rPr lang="en-GB" dirty="0">
                <a:latin typeface="Gill Sans MT" panose="020B0502020104020203" pitchFamily="34" charset="77"/>
              </a:rPr>
              <a: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5911160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remarkable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ordinary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ordinary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astonishing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2202B93-4484-A171-060B-68FD4FF9C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687" y="2387602"/>
            <a:ext cx="3895454" cy="389545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03552" y="1309202"/>
            <a:ext cx="34111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bludgeon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6167" y="4072588"/>
            <a:ext cx="659246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bludgeons you into doing something, they make you do it by behaving aggressively over and over until you give in. Or by attacking them.</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 </a:t>
            </a:r>
            <a:r>
              <a:rPr lang="en-GB" sz="4000" b="1" dirty="0">
                <a:latin typeface="Gill Sans MT" panose="020B0502020104020203" pitchFamily="34" charset="77"/>
              </a:rPr>
              <a:t>bludgeoned</a:t>
            </a:r>
            <a:r>
              <a:rPr lang="en-GB" sz="4000" dirty="0">
                <a:latin typeface="Gill Sans MT" panose="020B0502020104020203" pitchFamily="34" charset="77"/>
              </a:rPr>
              <a:t> the crisp packet until they burst open.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bludg</a:t>
            </a:r>
            <a:r>
              <a:rPr lang="en-GB" dirty="0">
                <a:latin typeface="Gill Sans MT" panose="020B0502020104020203" pitchFamily="34" charset="77"/>
              </a:rPr>
              <a:t>-eon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7489249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batter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clobber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A picture containing text, sign, vector graphics&#10;&#10;Description automatically generated">
            <a:extLst>
              <a:ext uri="{FF2B5EF4-FFF2-40B4-BE49-F238E27FC236}">
                <a16:creationId xmlns:a16="http://schemas.microsoft.com/office/drawing/2014/main" id="{FA8A0D59-AECC-AE75-BA92-4425E3B0A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87792">
            <a:off x="9556995" y="3303824"/>
            <a:ext cx="2670120" cy="267012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E1DB0EA9-AAFD-7EED-8730-6D4D5354B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18443">
            <a:off x="8312161" y="2440562"/>
            <a:ext cx="2179777" cy="217977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8335" y="1309202"/>
            <a:ext cx="172162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948" y="4188027"/>
            <a:ext cx="675934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cling to someone or something, you hold onto them tightly.</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Emma </a:t>
            </a:r>
            <a:r>
              <a:rPr lang="en-GB" sz="4000" b="1" dirty="0">
                <a:latin typeface="Gill Sans MT" panose="020B0502020104020203" pitchFamily="34" charset="77"/>
              </a:rPr>
              <a:t>clung</a:t>
            </a:r>
            <a:r>
              <a:rPr lang="en-GB" sz="4000" dirty="0">
                <a:latin typeface="Gill Sans MT" panose="020B0502020104020203" pitchFamily="34" charset="77"/>
              </a:rPr>
              <a:t> to Mia as they walked onto the stage.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7954327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clutch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9FDED6E-3641-263D-2AA3-F48BD56F3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08" y="2617795"/>
            <a:ext cx="3989675" cy="3989675"/>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2291" y="1309202"/>
            <a:ext cx="20277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scrap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000554" y="4097241"/>
            <a:ext cx="490206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scrap of something is a very small piece or amount of it.</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Scraps</a:t>
            </a:r>
            <a:r>
              <a:rPr lang="en-GB" sz="4000" dirty="0">
                <a:latin typeface="Gill Sans MT" panose="020B0502020104020203" pitchFamily="34" charset="77"/>
              </a:rPr>
              <a:t> of doughnut fell onto the table after the first bite.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scrap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4348488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12F66883-332E-839E-D5A0-75EEDBFE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894" y="2390482"/>
            <a:ext cx="3928200" cy="3928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2798983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drink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watch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364532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immense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bludgeon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scrap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8434819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18581242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a liquid, you take it into your mouth and swallow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or something, you look at them, usually for a period of time, and pay attention to what is happening.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something, you put it into your mouth, chew it, and swallow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something such as a book or article, you look at and understand the words that are written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your hair, you tidy it using 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2C24DCD4-B597-F20E-3848-97B641EC0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5249297"/>
            <a:ext cx="1034991" cy="1034991"/>
          </a:xfrm>
          <a:prstGeom prst="rect">
            <a:avLst/>
          </a:prstGeom>
        </p:spPr>
      </p:pic>
      <p:pic>
        <p:nvPicPr>
          <p:cNvPr id="3" name="Picture 2" descr="Icon&#10;&#10;Description automatically generated">
            <a:extLst>
              <a:ext uri="{FF2B5EF4-FFF2-40B4-BE49-F238E27FC236}">
                <a16:creationId xmlns:a16="http://schemas.microsoft.com/office/drawing/2014/main" id="{1DF18AA6-043F-D47A-5366-268B32808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1801" y="2673946"/>
            <a:ext cx="1034991" cy="1034991"/>
          </a:xfrm>
          <a:prstGeom prst="rect">
            <a:avLst/>
          </a:prstGeom>
        </p:spPr>
      </p:pic>
      <p:pic>
        <p:nvPicPr>
          <p:cNvPr id="5" name="Picture 4">
            <a:extLst>
              <a:ext uri="{FF2B5EF4-FFF2-40B4-BE49-F238E27FC236}">
                <a16:creationId xmlns:a16="http://schemas.microsoft.com/office/drawing/2014/main" id="{2C97A1FB-7B14-95E8-AC97-653BA39FF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947" y="7784163"/>
            <a:ext cx="1034991" cy="1034991"/>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088E6C8C-78B5-5C8C-C341-E2C2A66417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2730" y="4059356"/>
            <a:ext cx="948724" cy="948724"/>
          </a:xfrm>
          <a:prstGeom prst="rect">
            <a:avLst/>
          </a:prstGeom>
        </p:spPr>
      </p:pic>
      <p:pic>
        <p:nvPicPr>
          <p:cNvPr id="7" name="Picture 6" descr="Icon&#10;&#10;Description automatically generated">
            <a:extLst>
              <a:ext uri="{FF2B5EF4-FFF2-40B4-BE49-F238E27FC236}">
                <a16:creationId xmlns:a16="http://schemas.microsoft.com/office/drawing/2014/main" id="{CE596D56-5927-D5D0-9EDF-499D27765A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730" y="6548440"/>
            <a:ext cx="1034991" cy="103499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9793123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immense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extraordinary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bludgeon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scrap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6497691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 you into doing something, they make you do it by behaving aggressively over and over until you give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something as ***, you mean that it is extremely large or 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of something is a very small piece or amount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something or someone as ***, you mean that they have some extremely good or special 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to someone or something, you hold onto them tightly.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C512394E-F167-9AA2-C72C-3851F0419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4088477"/>
            <a:ext cx="1010763" cy="1010763"/>
          </a:xfrm>
          <a:prstGeom prst="rect">
            <a:avLst/>
          </a:prstGeom>
        </p:spPr>
      </p:pic>
      <p:pic>
        <p:nvPicPr>
          <p:cNvPr id="3" name="Picture 2" descr="Icon&#10;&#10;Description automatically generated">
            <a:extLst>
              <a:ext uri="{FF2B5EF4-FFF2-40B4-BE49-F238E27FC236}">
                <a16:creationId xmlns:a16="http://schemas.microsoft.com/office/drawing/2014/main" id="{560A4FE7-70A3-1724-F4A0-0A615A318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0811" y="6427806"/>
            <a:ext cx="1170423" cy="1170423"/>
          </a:xfrm>
          <a:prstGeom prst="rect">
            <a:avLst/>
          </a:prstGeom>
        </p:spPr>
      </p:pic>
      <p:pic>
        <p:nvPicPr>
          <p:cNvPr id="5" name="Picture 4" descr="A picture containing text, sign, vector graphics&#10;&#10;Description automatically generated">
            <a:extLst>
              <a:ext uri="{FF2B5EF4-FFF2-40B4-BE49-F238E27FC236}">
                <a16:creationId xmlns:a16="http://schemas.microsoft.com/office/drawing/2014/main" id="{8BD1C7BC-8116-A79C-4059-C753FE2769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87792">
            <a:off x="10449068" y="2826968"/>
            <a:ext cx="899117" cy="899117"/>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790A960F-F80A-4D8B-97FB-FC5C3FFA5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818443">
            <a:off x="10057223" y="2462413"/>
            <a:ext cx="734002" cy="734002"/>
          </a:xfrm>
          <a:prstGeom prst="rect">
            <a:avLst/>
          </a:prstGeom>
        </p:spPr>
      </p:pic>
      <p:pic>
        <p:nvPicPr>
          <p:cNvPr id="7" name="Picture 6" descr="Icon&#10;&#10;Description automatically generated">
            <a:extLst>
              <a:ext uri="{FF2B5EF4-FFF2-40B4-BE49-F238E27FC236}">
                <a16:creationId xmlns:a16="http://schemas.microsoft.com/office/drawing/2014/main" id="{C55B09EA-22B2-9EB2-E496-123A53379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990" y="7796066"/>
            <a:ext cx="1409271" cy="1409271"/>
          </a:xfrm>
          <a:prstGeom prst="rect">
            <a:avLst/>
          </a:prstGeom>
        </p:spPr>
      </p:pic>
      <p:pic>
        <p:nvPicPr>
          <p:cNvPr id="10" name="Picture 9" descr="Icon&#10;&#10;Description automatically generated">
            <a:extLst>
              <a:ext uri="{FF2B5EF4-FFF2-40B4-BE49-F238E27FC236}">
                <a16:creationId xmlns:a16="http://schemas.microsoft.com/office/drawing/2014/main" id="{3A4F1A72-6C1E-11B2-3760-5557A43BEF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0846" y="5344598"/>
            <a:ext cx="885371" cy="88537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80476" y="3085008"/>
            <a:ext cx="1037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eat</a:t>
            </a:r>
            <a:endParaRPr b="1" dirty="0">
              <a:latin typeface="Gill Sans MT" panose="020B0502020104020203" pitchFamily="34" charset="77"/>
              <a:sym typeface="American Typewriter"/>
            </a:endParaRPr>
          </a:p>
        </p:txBody>
      </p:sp>
      <p:sp>
        <p:nvSpPr>
          <p:cNvPr id="134" name="office"/>
          <p:cNvSpPr txBox="1"/>
          <p:nvPr/>
        </p:nvSpPr>
        <p:spPr>
          <a:xfrm>
            <a:off x="2981519" y="3993661"/>
            <a:ext cx="16350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drink</a:t>
            </a:r>
            <a:endParaRPr dirty="0">
              <a:latin typeface="Gill Sans MT" panose="020B0502020104020203" pitchFamily="34" charset="77"/>
            </a:endParaRPr>
          </a:p>
        </p:txBody>
      </p:sp>
      <p:sp>
        <p:nvSpPr>
          <p:cNvPr id="135" name="spare"/>
          <p:cNvSpPr txBox="1"/>
          <p:nvPr/>
        </p:nvSpPr>
        <p:spPr>
          <a:xfrm>
            <a:off x="2919001" y="4843260"/>
            <a:ext cx="17600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comb</a:t>
            </a:r>
            <a:endParaRPr b="1" dirty="0">
              <a:latin typeface="Gill Sans MT" panose="020B0502020104020203" pitchFamily="34" charset="77"/>
              <a:sym typeface="American Typewriter"/>
            </a:endParaRPr>
          </a:p>
        </p:txBody>
      </p:sp>
      <p:sp>
        <p:nvSpPr>
          <p:cNvPr id="136" name="chipped"/>
          <p:cNvSpPr txBox="1"/>
          <p:nvPr/>
        </p:nvSpPr>
        <p:spPr>
          <a:xfrm>
            <a:off x="2867703" y="5769060"/>
            <a:ext cx="18626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watch</a:t>
            </a:r>
            <a:endParaRPr dirty="0">
              <a:latin typeface="Gill Sans MT" panose="020B0502020104020203" pitchFamily="34" charset="77"/>
            </a:endParaRPr>
          </a:p>
        </p:txBody>
      </p:sp>
      <p:sp>
        <p:nvSpPr>
          <p:cNvPr id="137" name="lift"/>
          <p:cNvSpPr txBox="1"/>
          <p:nvPr/>
        </p:nvSpPr>
        <p:spPr>
          <a:xfrm>
            <a:off x="3083311" y="6639612"/>
            <a:ext cx="14314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read</a:t>
            </a:r>
            <a:endParaRPr dirty="0">
              <a:latin typeface="Gill Sans MT" panose="020B0502020104020203" pitchFamily="34" charset="77"/>
            </a:endParaRPr>
          </a:p>
        </p:txBody>
      </p:sp>
      <p:sp>
        <p:nvSpPr>
          <p:cNvPr id="138" name="mutter"/>
          <p:cNvSpPr txBox="1"/>
          <p:nvPr/>
        </p:nvSpPr>
        <p:spPr>
          <a:xfrm>
            <a:off x="7135454" y="3961911"/>
            <a:ext cx="41613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extraordinary</a:t>
            </a:r>
            <a:endParaRPr b="1" dirty="0">
              <a:latin typeface="Gill Sans MT" panose="020B0502020104020203" pitchFamily="34" charset="77"/>
              <a:sym typeface="American Typewriter"/>
            </a:endParaRPr>
          </a:p>
        </p:txBody>
      </p:sp>
      <p:sp>
        <p:nvSpPr>
          <p:cNvPr id="139" name="unveil"/>
          <p:cNvSpPr txBox="1"/>
          <p:nvPr/>
        </p:nvSpPr>
        <p:spPr>
          <a:xfrm>
            <a:off x="8389401" y="5750010"/>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cling</a:t>
            </a:r>
            <a:endParaRPr b="1" dirty="0">
              <a:latin typeface="Gill Sans MT" panose="020B0502020104020203" pitchFamily="34" charset="77"/>
              <a:sym typeface="American Typewriter"/>
            </a:endParaRPr>
          </a:p>
        </p:txBody>
      </p:sp>
      <p:sp>
        <p:nvSpPr>
          <p:cNvPr id="140" name="tolerate"/>
          <p:cNvSpPr txBox="1"/>
          <p:nvPr/>
        </p:nvSpPr>
        <p:spPr>
          <a:xfrm>
            <a:off x="7813523" y="3065958"/>
            <a:ext cx="2805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immense</a:t>
            </a:r>
            <a:endParaRPr dirty="0">
              <a:latin typeface="Gill Sans MT" panose="020B0502020104020203" pitchFamily="34" charset="77"/>
            </a:endParaRPr>
          </a:p>
        </p:txBody>
      </p:sp>
      <p:sp>
        <p:nvSpPr>
          <p:cNvPr id="141" name="fixation"/>
          <p:cNvSpPr txBox="1"/>
          <p:nvPr/>
        </p:nvSpPr>
        <p:spPr>
          <a:xfrm>
            <a:off x="7815930" y="4824210"/>
            <a:ext cx="28004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bludgeon</a:t>
            </a:r>
            <a:endParaRPr dirty="0">
              <a:latin typeface="Gill Sans MT" panose="020B0502020104020203" pitchFamily="34" charset="77"/>
            </a:endParaRPr>
          </a:p>
        </p:txBody>
      </p:sp>
      <p:sp>
        <p:nvSpPr>
          <p:cNvPr id="142" name="rustle"/>
          <p:cNvSpPr txBox="1"/>
          <p:nvPr/>
        </p:nvSpPr>
        <p:spPr>
          <a:xfrm>
            <a:off x="8382589" y="6620562"/>
            <a:ext cx="16671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scrap</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082281" y="535532"/>
            <a:ext cx="326371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eat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767434"/>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drink</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4C889203-217F-B280-F0F9-334DD1823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8" y="466695"/>
            <a:ext cx="3554053" cy="3554053"/>
          </a:xfrm>
          <a:prstGeom prst="rect">
            <a:avLst/>
          </a:prstGeom>
        </p:spPr>
      </p:pic>
      <p:pic>
        <p:nvPicPr>
          <p:cNvPr id="4" name="Picture 3" descr="Icon&#10;&#10;Description automatically generated">
            <a:extLst>
              <a:ext uri="{FF2B5EF4-FFF2-40B4-BE49-F238E27FC236}">
                <a16:creationId xmlns:a16="http://schemas.microsoft.com/office/drawing/2014/main" id="{DA5141CC-B0AB-873A-28DF-C26CE57C5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15" y="5616613"/>
            <a:ext cx="3519671" cy="351967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66073" y="645977"/>
            <a:ext cx="58701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comb</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01647" y="5633097"/>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watch</a:t>
            </a:r>
            <a:endParaRPr sz="19900" dirty="0">
              <a:latin typeface="Gill Sans MT" panose="020B0502020104020203" pitchFamily="34" charset="77"/>
            </a:endParaRPr>
          </a:p>
        </p:txBody>
      </p:sp>
      <p:pic>
        <p:nvPicPr>
          <p:cNvPr id="4" name="Picture 3">
            <a:extLst>
              <a:ext uri="{FF2B5EF4-FFF2-40B4-BE49-F238E27FC236}">
                <a16:creationId xmlns:a16="http://schemas.microsoft.com/office/drawing/2014/main" id="{08BAAEA4-713B-6C27-63DF-8BAAD450A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8" y="445855"/>
            <a:ext cx="3605789" cy="360578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2BBC2AE6-9459-8FC4-095D-3840F4CAA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853" y="5580617"/>
            <a:ext cx="3592319" cy="3592319"/>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26522" y="480767"/>
            <a:ext cx="472565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read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31947" y="5553952"/>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immense</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8716B46E-E2DB-78EF-41C5-8B5536C02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58996"/>
            <a:ext cx="3614378" cy="3614378"/>
          </a:xfrm>
          <a:prstGeom prst="rect">
            <a:avLst/>
          </a:prstGeom>
        </p:spPr>
      </p:pic>
      <p:pic>
        <p:nvPicPr>
          <p:cNvPr id="4" name="Picture 3" descr="Icon&#10;&#10;Description automatically generated">
            <a:extLst>
              <a:ext uri="{FF2B5EF4-FFF2-40B4-BE49-F238E27FC236}">
                <a16:creationId xmlns:a16="http://schemas.microsoft.com/office/drawing/2014/main" id="{04C3AF9F-BEE7-AF14-1B61-43DA5C0A6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59" y="5664117"/>
            <a:ext cx="3437097" cy="343709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226138"/>
            <a:ext cx="11999897"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extraordinary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887012"/>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bludgeon</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6EAF8709-8381-1145-7D90-80576A6CA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038" y="479287"/>
            <a:ext cx="3549271" cy="3549271"/>
          </a:xfrm>
          <a:prstGeom prst="rect">
            <a:avLst/>
          </a:prstGeom>
        </p:spPr>
      </p:pic>
      <p:pic>
        <p:nvPicPr>
          <p:cNvPr id="5" name="Picture 4" descr="A picture containing text, sign, vector graphics&#10;&#10;Description automatically generated">
            <a:extLst>
              <a:ext uri="{FF2B5EF4-FFF2-40B4-BE49-F238E27FC236}">
                <a16:creationId xmlns:a16="http://schemas.microsoft.com/office/drawing/2014/main" id="{93ED3A94-ED94-734C-8565-0A5704DD3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87792">
            <a:off x="1545512" y="6309900"/>
            <a:ext cx="2670120" cy="267012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9CC9CA3E-8CD6-3241-55F6-E5626A50C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818443">
            <a:off x="300678" y="5446638"/>
            <a:ext cx="2179777" cy="2179777"/>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2302" y="473186"/>
            <a:ext cx="470321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cling</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76112" y="5633097"/>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scrap</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A7D32E29-F19C-1BD8-DBD6-5CF2B87F8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9831" y="233624"/>
            <a:ext cx="3989675" cy="3989675"/>
          </a:xfrm>
          <a:prstGeom prst="rect">
            <a:avLst/>
          </a:prstGeom>
        </p:spPr>
      </p:pic>
      <p:pic>
        <p:nvPicPr>
          <p:cNvPr id="4" name="Picture 3" descr="Icon&#10;&#10;Description automatically generated">
            <a:extLst>
              <a:ext uri="{FF2B5EF4-FFF2-40B4-BE49-F238E27FC236}">
                <a16:creationId xmlns:a16="http://schemas.microsoft.com/office/drawing/2014/main" id="{E816D4FD-1305-BD99-83AB-DD3311520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53" y="5589554"/>
            <a:ext cx="3604119" cy="360411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42158" y="2274766"/>
            <a:ext cx="10371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eat	</a:t>
            </a:r>
            <a:endParaRPr b="1" dirty="0">
              <a:latin typeface="Gill Sans MT" panose="020B0502020104020203" pitchFamily="34" charset="77"/>
              <a:sym typeface="American Typewriter"/>
            </a:endParaRPr>
          </a:p>
        </p:txBody>
      </p:sp>
      <p:sp>
        <p:nvSpPr>
          <p:cNvPr id="134" name="office"/>
          <p:cNvSpPr txBox="1"/>
          <p:nvPr/>
        </p:nvSpPr>
        <p:spPr>
          <a:xfrm>
            <a:off x="5743224" y="3183419"/>
            <a:ext cx="16350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drink</a:t>
            </a:r>
            <a:endParaRPr dirty="0">
              <a:latin typeface="Gill Sans MT" panose="020B0502020104020203" pitchFamily="34" charset="77"/>
            </a:endParaRPr>
          </a:p>
        </p:txBody>
      </p:sp>
      <p:sp>
        <p:nvSpPr>
          <p:cNvPr id="135" name="spare"/>
          <p:cNvSpPr txBox="1"/>
          <p:nvPr/>
        </p:nvSpPr>
        <p:spPr>
          <a:xfrm>
            <a:off x="5680694" y="4033018"/>
            <a:ext cx="17600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comb</a:t>
            </a:r>
            <a:endParaRPr b="1" dirty="0">
              <a:latin typeface="Gill Sans MT" panose="020B0502020104020203" pitchFamily="34" charset="77"/>
              <a:sym typeface="American Typewriter"/>
            </a:endParaRPr>
          </a:p>
        </p:txBody>
      </p:sp>
      <p:sp>
        <p:nvSpPr>
          <p:cNvPr id="136" name="chipped"/>
          <p:cNvSpPr txBox="1"/>
          <p:nvPr/>
        </p:nvSpPr>
        <p:spPr>
          <a:xfrm>
            <a:off x="5629410" y="4958818"/>
            <a:ext cx="18626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watch</a:t>
            </a:r>
            <a:endParaRPr dirty="0">
              <a:latin typeface="Gill Sans MT" panose="020B0502020104020203" pitchFamily="34" charset="77"/>
            </a:endParaRPr>
          </a:p>
        </p:txBody>
      </p:sp>
      <p:sp>
        <p:nvSpPr>
          <p:cNvPr id="137" name="lift"/>
          <p:cNvSpPr txBox="1"/>
          <p:nvPr/>
        </p:nvSpPr>
        <p:spPr>
          <a:xfrm>
            <a:off x="5845013" y="5829370"/>
            <a:ext cx="14314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480087" y="3418118"/>
            <a:ext cx="41613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extraordinary</a:t>
            </a:r>
            <a:endParaRPr b="1" dirty="0">
              <a:latin typeface="Gill Sans MT" panose="020B0502020104020203" pitchFamily="34" charset="77"/>
              <a:sym typeface="American Typewriter"/>
            </a:endParaRPr>
          </a:p>
        </p:txBody>
      </p:sp>
      <p:sp>
        <p:nvSpPr>
          <p:cNvPr id="140" name="tolerate"/>
          <p:cNvSpPr txBox="1"/>
          <p:nvPr/>
        </p:nvSpPr>
        <p:spPr>
          <a:xfrm>
            <a:off x="5158150" y="2522165"/>
            <a:ext cx="2805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immense</a:t>
            </a:r>
            <a:endParaRPr dirty="0">
              <a:latin typeface="Gill Sans MT" panose="020B0502020104020203" pitchFamily="34" charset="77"/>
            </a:endParaRPr>
          </a:p>
        </p:txBody>
      </p:sp>
      <p:sp>
        <p:nvSpPr>
          <p:cNvPr id="141" name="fixation"/>
          <p:cNvSpPr txBox="1"/>
          <p:nvPr/>
        </p:nvSpPr>
        <p:spPr>
          <a:xfrm>
            <a:off x="5160564" y="4280417"/>
            <a:ext cx="28004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bludgeon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70689" y="5188117"/>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cling</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68903" y="5996646"/>
            <a:ext cx="16671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scrap</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02390" y="1309202"/>
            <a:ext cx="121347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5062" y="4244997"/>
            <a:ext cx="5893049"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eat something, you put it into your mouth, chew it, and swallow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was ready to </a:t>
            </a:r>
            <a:r>
              <a:rPr lang="en-GB" sz="4000" b="1" dirty="0">
                <a:latin typeface="Gill Sans MT" panose="020B0502020104020203" pitchFamily="34" charset="77"/>
              </a:rPr>
              <a:t>eat</a:t>
            </a:r>
            <a:r>
              <a:rPr lang="en-GB" sz="4000" dirty="0">
                <a:latin typeface="Gill Sans MT" panose="020B0502020104020203" pitchFamily="34" charset="77"/>
              </a:rPr>
              <a:t> his sandwich.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21487618"/>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chomp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FB8A94C-781A-83E0-EA86-D05E86168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964" y="2359037"/>
            <a:ext cx="4028644" cy="402864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3669" y="1309202"/>
            <a:ext cx="199093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drink</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4223487"/>
            <a:ext cx="618175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drink a liquid, you take it into your mouth and swallow it.</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needed to </a:t>
            </a:r>
            <a:r>
              <a:rPr lang="en-GB" sz="4000" b="1" dirty="0">
                <a:latin typeface="Gill Sans MT" panose="020B0502020104020203" pitchFamily="34" charset="77"/>
              </a:rPr>
              <a:t>drink</a:t>
            </a:r>
            <a:r>
              <a:rPr lang="en-GB" sz="4000" dirty="0">
                <a:latin typeface="Gill Sans MT" panose="020B0502020104020203" pitchFamily="34" charset="77"/>
              </a:rPr>
              <a:t> some water after the dancing lesson.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58896632"/>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guzzle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1B166B4-6E84-B549-F548-8AEA759C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67" y="2357634"/>
            <a:ext cx="4017657" cy="401765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134" y="1309202"/>
            <a:ext cx="21319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comb</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530562"/>
            <a:ext cx="5914552"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comb your hair, you tidy it using a comb.</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Junior </a:t>
            </a:r>
            <a:r>
              <a:rPr lang="en-GB" sz="4000" b="1" dirty="0">
                <a:latin typeface="Gill Sans MT" panose="020B0502020104020203" pitchFamily="34" charset="77"/>
              </a:rPr>
              <a:t>combed</a:t>
            </a:r>
            <a:r>
              <a:rPr lang="en-GB" sz="4000" dirty="0">
                <a:latin typeface="Gill Sans MT" panose="020B0502020104020203" pitchFamily="34" charset="77"/>
              </a:rPr>
              <a:t> his hair ready for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579467"/>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brush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92CA3603-5458-60DA-F89E-43E51E0D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29" y="2611070"/>
            <a:ext cx="3605789" cy="360578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5122" y="1339979"/>
            <a:ext cx="214802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watch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599" y="3901798"/>
            <a:ext cx="667928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watch someone or something, you look at them, usually for a period of time, and pay attention to what is happening.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Tony </a:t>
            </a:r>
            <a:r>
              <a:rPr lang="en-GB" sz="4000" b="1" dirty="0">
                <a:latin typeface="Gill Sans MT" panose="020B0502020104020203" pitchFamily="34" charset="77"/>
              </a:rPr>
              <a:t>watched</a:t>
            </a:r>
            <a:r>
              <a:rPr lang="en-GB" sz="4000" dirty="0">
                <a:latin typeface="Gill Sans MT" panose="020B0502020104020203" pitchFamily="34" charset="77"/>
              </a:rPr>
              <a:t> the birds land in the tree.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7440209"/>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ignore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television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5BC48280-CDE3-1157-9D55-8AA525CDD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110" y="2178350"/>
            <a:ext cx="4019671" cy="401967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22" y="1309202"/>
            <a:ext cx="172803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read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8"/>
            <a:ext cx="645481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read something such as a book or article, you look at and understand the words that are written there.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 liked to </a:t>
            </a:r>
            <a:r>
              <a:rPr lang="en-GB" sz="4000" b="1" dirty="0">
                <a:latin typeface="Gill Sans MT" panose="020B0502020104020203" pitchFamily="34" charset="77"/>
              </a:rPr>
              <a:t>read</a:t>
            </a:r>
            <a:r>
              <a:rPr lang="en-GB" sz="4000" dirty="0">
                <a:latin typeface="Gill Sans MT" panose="020B0502020104020203" pitchFamily="34" charset="77"/>
              </a:rPr>
              <a:t> books in the library.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05451081"/>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instructions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B3771CC3-BE5B-2C0B-56C1-71FD7F990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320" y="2513165"/>
            <a:ext cx="3691717" cy="369171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11757</TotalTime>
  <Words>1162</Words>
  <Application>Microsoft Macintosh PowerPoint</Application>
  <PresentationFormat>Custom</PresentationFormat>
  <Paragraphs>307</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66</cp:revision>
  <dcterms:modified xsi:type="dcterms:W3CDTF">2023-01-29T14:59:19Z</dcterms:modified>
</cp:coreProperties>
</file>